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4.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5.xml" ContentType="application/inkml+xml"/>
  <Override PartName="/ppt/notesSlides/notesSlide46.xml" ContentType="application/vnd.openxmlformats-officedocument.presentationml.notesSlide+xml"/>
  <Override PartName="/ppt/ink/ink6.xml" ContentType="application/inkml+xml"/>
  <Override PartName="/ppt/ink/ink7.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15.xml" ContentType="application/vnd.openxmlformats-officedocument.presentationml.notesSlide+xml"/>
  <Override PartName="/ppt/ink/ink13.xml" ContentType="application/inkml+xml"/>
  <Override PartName="/ppt/ink/ink14.xml" ContentType="application/inkml+xml"/>
  <Override PartName="/ppt/notesSlides/notesSlide116.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256" r:id="rId2"/>
    <p:sldId id="260" r:id="rId3"/>
    <p:sldId id="261" r:id="rId4"/>
    <p:sldId id="267" r:id="rId5"/>
    <p:sldId id="264" r:id="rId6"/>
    <p:sldId id="263" r:id="rId7"/>
    <p:sldId id="265" r:id="rId8"/>
    <p:sldId id="266" r:id="rId9"/>
    <p:sldId id="270" r:id="rId10"/>
    <p:sldId id="461" r:id="rId11"/>
    <p:sldId id="462" r:id="rId12"/>
    <p:sldId id="272" r:id="rId13"/>
    <p:sldId id="271" r:id="rId14"/>
    <p:sldId id="442" r:id="rId15"/>
    <p:sldId id="329" r:id="rId16"/>
    <p:sldId id="424" r:id="rId17"/>
    <p:sldId id="273" r:id="rId18"/>
    <p:sldId id="443" r:id="rId19"/>
    <p:sldId id="274" r:id="rId20"/>
    <p:sldId id="445" r:id="rId21"/>
    <p:sldId id="444" r:id="rId22"/>
    <p:sldId id="276" r:id="rId23"/>
    <p:sldId id="447" r:id="rId24"/>
    <p:sldId id="446" r:id="rId25"/>
    <p:sldId id="278" r:id="rId26"/>
    <p:sldId id="281" r:id="rId27"/>
    <p:sldId id="448" r:id="rId28"/>
    <p:sldId id="449" r:id="rId29"/>
    <p:sldId id="280" r:id="rId30"/>
    <p:sldId id="451" r:id="rId31"/>
    <p:sldId id="450" r:id="rId32"/>
    <p:sldId id="282" r:id="rId33"/>
    <p:sldId id="283" r:id="rId34"/>
    <p:sldId id="286" r:id="rId35"/>
    <p:sldId id="284" r:id="rId36"/>
    <p:sldId id="285" r:id="rId37"/>
    <p:sldId id="290" r:id="rId38"/>
    <p:sldId id="419" r:id="rId39"/>
    <p:sldId id="452" r:id="rId40"/>
    <p:sldId id="331" r:id="rId41"/>
    <p:sldId id="333" r:id="rId42"/>
    <p:sldId id="332" r:id="rId43"/>
    <p:sldId id="336" r:id="rId44"/>
    <p:sldId id="395" r:id="rId45"/>
    <p:sldId id="337" r:id="rId46"/>
    <p:sldId id="334" r:id="rId47"/>
    <p:sldId id="463" r:id="rId48"/>
    <p:sldId id="464" r:id="rId49"/>
    <p:sldId id="354" r:id="rId50"/>
    <p:sldId id="422" r:id="rId51"/>
    <p:sldId id="289" r:id="rId52"/>
    <p:sldId id="423" r:id="rId53"/>
    <p:sldId id="355" r:id="rId54"/>
    <p:sldId id="338" r:id="rId55"/>
    <p:sldId id="426" r:id="rId56"/>
    <p:sldId id="330" r:id="rId57"/>
    <p:sldId id="357" r:id="rId58"/>
    <p:sldId id="342" r:id="rId59"/>
    <p:sldId id="358" r:id="rId60"/>
    <p:sldId id="340" r:id="rId61"/>
    <p:sldId id="343" r:id="rId62"/>
    <p:sldId id="346" r:id="rId63"/>
    <p:sldId id="347" r:id="rId64"/>
    <p:sldId id="341" r:id="rId65"/>
    <p:sldId id="344" r:id="rId66"/>
    <p:sldId id="359" r:id="rId67"/>
    <p:sldId id="345" r:id="rId68"/>
    <p:sldId id="360" r:id="rId69"/>
    <p:sldId id="352" r:id="rId70"/>
    <p:sldId id="293" r:id="rId71"/>
    <p:sldId id="350" r:id="rId72"/>
    <p:sldId id="349" r:id="rId73"/>
    <p:sldId id="361" r:id="rId74"/>
    <p:sldId id="348" r:id="rId75"/>
    <p:sldId id="362" r:id="rId76"/>
    <p:sldId id="353" r:id="rId77"/>
    <p:sldId id="465" r:id="rId78"/>
    <p:sldId id="466" r:id="rId79"/>
    <p:sldId id="398" r:id="rId80"/>
    <p:sldId id="399" r:id="rId81"/>
    <p:sldId id="401" r:id="rId82"/>
    <p:sldId id="294" r:id="rId83"/>
    <p:sldId id="403" r:id="rId84"/>
    <p:sldId id="402" r:id="rId85"/>
    <p:sldId id="404" r:id="rId86"/>
    <p:sldId id="467" r:id="rId87"/>
    <p:sldId id="468" r:id="rId88"/>
    <p:sldId id="397" r:id="rId89"/>
    <p:sldId id="418" r:id="rId90"/>
    <p:sldId id="469" r:id="rId91"/>
    <p:sldId id="470" r:id="rId92"/>
    <p:sldId id="471" r:id="rId93"/>
    <p:sldId id="301" r:id="rId94"/>
    <p:sldId id="371" r:id="rId95"/>
    <p:sldId id="372" r:id="rId96"/>
    <p:sldId id="373" r:id="rId97"/>
    <p:sldId id="370" r:id="rId98"/>
    <p:sldId id="369" r:id="rId99"/>
    <p:sldId id="472" r:id="rId100"/>
    <p:sldId id="473" r:id="rId101"/>
    <p:sldId id="379" r:id="rId102"/>
    <p:sldId id="376" r:id="rId103"/>
    <p:sldId id="377" r:id="rId104"/>
    <p:sldId id="378" r:id="rId105"/>
    <p:sldId id="474" r:id="rId106"/>
    <p:sldId id="475" r:id="rId107"/>
    <p:sldId id="410" r:id="rId108"/>
    <p:sldId id="409" r:id="rId109"/>
    <p:sldId id="411" r:id="rId110"/>
    <p:sldId id="412" r:id="rId111"/>
    <p:sldId id="413" r:id="rId112"/>
    <p:sldId id="316" r:id="rId113"/>
    <p:sldId id="324" r:id="rId114"/>
    <p:sldId id="323" r:id="rId115"/>
    <p:sldId id="325" r:id="rId116"/>
    <p:sldId id="436" r:id="rId117"/>
    <p:sldId id="321" r:id="rId118"/>
    <p:sldId id="328" r:id="rId119"/>
    <p:sldId id="415" r:id="rId120"/>
    <p:sldId id="406" r:id="rId121"/>
    <p:sldId id="326" r:id="rId122"/>
    <p:sldId id="364" r:id="rId123"/>
    <p:sldId id="365" r:id="rId124"/>
    <p:sldId id="327" r:id="rId125"/>
    <p:sldId id="375" r:id="rId126"/>
    <p:sldId id="367" r:id="rId127"/>
    <p:sldId id="437" r:id="rId128"/>
    <p:sldId id="310" r:id="rId129"/>
    <p:sldId id="476" r:id="rId130"/>
    <p:sldId id="477" r:id="rId131"/>
    <p:sldId id="408" r:id="rId132"/>
    <p:sldId id="439" r:id="rId133"/>
    <p:sldId id="380" r:id="rId134"/>
    <p:sldId id="440" r:id="rId135"/>
    <p:sldId id="381" r:id="rId136"/>
    <p:sldId id="417" r:id="rId137"/>
    <p:sldId id="416" r:id="rId138"/>
    <p:sldId id="478" r:id="rId139"/>
    <p:sldId id="479" r:id="rId140"/>
    <p:sldId id="480" r:id="rId141"/>
    <p:sldId id="488" r:id="rId142"/>
    <p:sldId id="489" r:id="rId143"/>
    <p:sldId id="453" r:id="rId144"/>
    <p:sldId id="490" r:id="rId145"/>
    <p:sldId id="491" r:id="rId146"/>
    <p:sldId id="492" r:id="rId147"/>
    <p:sldId id="507" r:id="rId148"/>
    <p:sldId id="508" r:id="rId149"/>
    <p:sldId id="493" r:id="rId150"/>
    <p:sldId id="494" r:id="rId151"/>
    <p:sldId id="495" r:id="rId152"/>
    <p:sldId id="496" r:id="rId153"/>
    <p:sldId id="497" r:id="rId154"/>
    <p:sldId id="498" r:id="rId155"/>
    <p:sldId id="499" r:id="rId156"/>
    <p:sldId id="481" r:id="rId157"/>
    <p:sldId id="482" r:id="rId158"/>
    <p:sldId id="500" r:id="rId159"/>
    <p:sldId id="501" r:id="rId160"/>
    <p:sldId id="502" r:id="rId161"/>
    <p:sldId id="503" r:id="rId162"/>
    <p:sldId id="504" r:id="rId163"/>
    <p:sldId id="505" r:id="rId164"/>
    <p:sldId id="483" r:id="rId165"/>
    <p:sldId id="484" r:id="rId166"/>
    <p:sldId id="459" r:id="rId167"/>
    <p:sldId id="506" r:id="rId16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ke Bayraktar" initials="BB" lastIdx="1" clrIdx="0">
    <p:extLst>
      <p:ext uri="{19B8F6BF-5375-455C-9EA6-DF929625EA0E}">
        <p15:presenceInfo xmlns:p15="http://schemas.microsoft.com/office/powerpoint/2012/main" userId="Berke Bayrakt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4" autoAdjust="0"/>
    <p:restoredTop sz="76030" autoAdjust="0"/>
  </p:normalViewPr>
  <p:slideViewPr>
    <p:cSldViewPr snapToGrid="0">
      <p:cViewPr>
        <p:scale>
          <a:sx n="66" d="100"/>
          <a:sy n="66" d="100"/>
        </p:scale>
        <p:origin x="1181" y="38"/>
      </p:cViewPr>
      <p:guideLst/>
    </p:cSldViewPr>
  </p:slideViewPr>
  <p:outlineViewPr>
    <p:cViewPr>
      <p:scale>
        <a:sx n="33" d="100"/>
        <a:sy n="33" d="100"/>
      </p:scale>
      <p:origin x="0" y="-16997"/>
    </p:cViewPr>
  </p:outlineViewPr>
  <p:notesTextViewPr>
    <p:cViewPr>
      <p:scale>
        <a:sx n="1" d="1"/>
        <a:sy n="1" d="1"/>
      </p:scale>
      <p:origin x="0" y="0"/>
    </p:cViewPr>
  </p:notesTextViewPr>
  <p:sorterViewPr>
    <p:cViewPr>
      <p:scale>
        <a:sx n="100" d="100"/>
        <a:sy n="100" d="100"/>
      </p:scale>
      <p:origin x="0" y="-15739"/>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5T03:08:42.3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59,'0'5,"0"-1,1 1,-1-1,1 0,0 1,0-1,1 0,-1 0,1 0,0 0,0 0,0 0,1 0,-1-1,1 1,0-1,0 0,0 0,0 0,7 5,-3-4,0 0,0 0,0-1,1 0,-1 0,1-1,0 0,-1 0,1-1,14 1,76 0,152-17,94-35,-72 9,-180 33,-52 5,-1-1,69-17,-67 11,1 1,0 2,61-2,130 10,-120 1,149-3,164 3,410 87,-482-62,1-29,-136-1,2645 3,-2857 1,1-1,-1 1,1 0,0 1,-1 0,0 0,0 1,1-1,-2 2,9 4,-12-7,-2 0,1 0,0 1,0-1,0 1,0-1,-1 1,1 0,-1-1,1 1,-1 0,0 0,0 0,0 0,0 0,0 0,0 1,-1-1,1 0,-1 0,1 1,-1-1,0 0,0 1,0-1,0 0,0 1,0-1,-1 0,1 0,-1 1,0-1,0 0,1 0,-1 0,-1 0,-1 3,0 0,-1-1,0 0,0 1,0-1,0-1,-1 1,0-1,1 0,-1 0,-1 0,1-1,0 1,0-1,-1-1,-5 2,-10 2,1-1,-37 3,-79 2,-223 10,-394-20,706 3,-58 11,-34 1,55-14,39-2,-1 3,-68 10,21 1,-1-5,-160-7,104-2,-813 2,929-2,-61-10,58 6,-48-3,-653 8,354 3,-716-2,1070 2,-60 10,-9 2,-30-1,-17 2,-353-13,254-4,221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2:50:36.220"/>
    </inkml:context>
    <inkml:brush xml:id="br0">
      <inkml:brushProperty name="width" value="0.05" units="cm"/>
      <inkml:brushProperty name="height" value="0.05" units="cm"/>
      <inkml:brushProperty name="color" value="#E71224"/>
    </inkml:brush>
  </inkml:definitions>
  <inkml:trace contextRef="#ctx0" brushRef="#br0">1 821 24575,'6'-1'0,"1"0"0,-1-1 0,0 0 0,0 0 0,0-1 0,0 0 0,0 0 0,0 0 0,7-6 0,8-4 0,35-15 0,1 3 0,104-30 0,129-17 0,-169 44 0,17-5 96,495-113-438,12 28-45,1527-94 387,-361 175 0,-1511 48 0,441 72 0,-613-58 256,68 11 121,145 14-377,-320-46 0,-1 1 0,28 10 0,-27-8 0,37 8 0,-56-14 0,1-1 0,-1 1 0,1-1 0,-1 0 0,1 0 0,0 0 0,-1 0 0,1 0 0,-1-1 0,1 1 0,-1-1 0,1 1 0,-1-1 0,1 0 0,-1 0 0,0 0 0,1 0 0,1-2 0,-3 1 0,0 1 0,0 0 0,0-1 0,-1 1 0,1-1 0,-1 1 0,1 0 0,-1-1 0,1 1 0,-1-1 0,0 0 0,0 1 0,0-1 0,0 1 0,0-1 0,0 1 0,0-1 0,0 1 0,-1-1 0,1 1 0,0-1 0,-1 1 0,0-1 0,1 1 0,-1-1 0,0 1 0,0 0 0,1 0 0,-1-1 0,0 1 0,-2-1 0,-15-24 0,-2 2 0,-1 1 0,-37-34 0,49 50 0,0 1 0,-1-1 0,0 1 0,0 1 0,0 0 0,-13-4 0,-27-14 0,38 12 0,14 4 0,-1 6 0,0 0 0,1 1 0,-1-1 0,1 1 0,-1-1 0,0 1 0,1 0 0,-1 0 0,1 0 0,0 0 0,-1 0 0,1 0 0,-1 0 0,1 0 0,-1 1 0,2-1 0,7 3 0,-1-1 0,1 1 0,-1 1 0,0 0 0,0 0 0,0 1 0,-1 0 0,0 0 0,0 1 0,0 0 0,0 1 0,-1-1 0,0 1 0,-1 1 0,0-1 0,7 12 0,81 104 0,-92-120 0,-1 0 0,1 0 0,-1 0 0,0 0 0,0 0 0,0 0 0,0 1 0,-1-1 0,1 0 0,-1 0 0,0 1 0,0-1 0,0 0 0,-1 0 0,1 1 0,-1-1 0,1 0 0,-1 0 0,-2 4 0,-2 8 0,-2 0 0,-14 24 0,10-20 0,5-9 0,0 0 0,-1 0 0,0-1 0,-1 0 0,1-1 0,-2 1 0,-9 6 0,-9 5 0,-32 19 0,52-35 0,-94 61-1365,90-59-5461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2:50:41.017"/>
    </inkml:context>
    <inkml:brush xml:id="br0">
      <inkml:brushProperty name="width" value="0.05" units="cm"/>
      <inkml:brushProperty name="height" value="0.05" units="cm"/>
      <inkml:brushProperty name="color" value="#E71224"/>
    </inkml:brush>
  </inkml:definitions>
  <inkml:trace contextRef="#ctx0" brushRef="#br0">679 0 24575,'30'0'0,"53"7"0,-70-5 0,0 1 0,-1 0 0,1 1 0,-1 1 0,0 0 0,20 11 0,-1 5 0,0 1 0,-1 2 0,48 48 0,66 97 0,-124-140 0,-1 1 0,-2 1 0,0 0 0,-2 1 0,-2 1 0,13 48 0,34 209 0,-54-257 0,5 46 0,0 103 0,-13 80 0,0-188 0,-5 68 0,-40 224 0,-63 136 0,81-402 0,-47 108 0,22-66 0,34-88 0,-42 83 0,48-113 0,0-1 0,-2 0 0,-1-1 0,0 0 0,-31 27 0,-68 51 0,-177 117 0,267-199 0,-257 181 0,223-152 31,-40 28-1427,86-66-5430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2:50:44.977"/>
    </inkml:context>
    <inkml:brush xml:id="br0">
      <inkml:brushProperty name="width" value="0.05" units="cm"/>
      <inkml:brushProperty name="height" value="0.05" units="cm"/>
      <inkml:brushProperty name="color" value="#E71224"/>
    </inkml:brush>
  </inkml:definitions>
  <inkml:trace contextRef="#ctx0" brushRef="#br0">0 1428 24575,'486'34'0,"-178"-6"0,-105-12 0,-73-3 0,205-8 0,45-41 0,-89 6 0,442-42 0,123-11 0,-643 60 0,-1-9 0,365-104 0,-235 48 0,61-18 0,380-142 0,-678 214 0,202-71 0,-289 98 0,391-171 0,82-45 0,-285 140 0,-235 81 0,-20 2 0,-309 2 0,206-3 0,145 2 0,4-1 0,1 0 0,-1 0 0,1 0 0,-1 0 0,1 0 0,-1 0 0,1-1 0,-1 1 0,1-1 0,-1 0 0,1 1 0,-1-1 0,-2-2 0,5 2 0,0 1 0,0-1 0,0 1 0,0 0 0,0-1 0,1 1 0,-1-1 0,0 1 0,0 0 0,1-1 0,-1 1 0,0-1 0,1 1 0,-1 0 0,0-1 0,1 1 0,-1 0 0,0 0 0,1-1 0,-1 1 0,1 0 0,-1 0 0,0 0 0,1-1 0,-1 1 0,1 0 0,-1 0 0,1 0 0,0 0 0,16-6 0,17-1 0,1 2 0,-1 2 0,1 1 0,64 5 0,-15-1 0,-42 1 0,-1 1 0,0 2 0,0 2 0,47 16 0,-86-23 0,0-1 0,0 1 0,0 0 0,0 0 0,0 0 0,0 0 0,0 0 0,-1 0 0,1 1 0,0-1 0,-1 1 0,1-1 0,-1 1 0,0 0 0,1-1 0,-1 1 0,0 0 0,0 0 0,1 2 0,-1 0 0,1 0 0,-1 1 0,0-1 0,-1 0 0,1 1 0,-1-1 0,0 0 0,0 1 0,-1 4 0,-1 8 0,-2 1 0,0-1 0,-11 27 0,13-40 0,-55 136 0,29-83 0,20-43 0,0 0 0,2 1 0,0 0 0,-5 16 0,6-11 24,0 0 0,-2-1 0,0 0 0,-13 25 0,17-38-107,-1 0 1,1-1-1,-1 0 1,0 1-1,0-1 1,-1-1-1,1 1 1,-1-1-1,0 1 1,0-1-1,-1-1 1,1 1-1,-1-1 1,0 0-1,0 0 1,0-1-1,-10 3 1,2-2-6744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29.735"/>
    </inkml:context>
    <inkml:brush xml:id="br0">
      <inkml:brushProperty name="width" value="0.05" units="cm"/>
      <inkml:brushProperty name="height" value="0.05" units="cm"/>
      <inkml:brushProperty name="color" value="#E71224"/>
    </inkml:brush>
  </inkml:definitions>
  <inkml:trace contextRef="#ctx0" brushRef="#br0">86 1 24575,'15'0'0,"1"-1"0,-1 2 0,1 0 0,-1 1 0,1 0 0,-1 2 0,0 0 0,0 0 0,-1 1 0,25 12 0,-5 4 0,0 2 0,-2 1 0,-1 2 0,-1 1 0,-1 1 0,-1 1 0,-1 2 0,-2 0 0,-2 2 0,-1 1 0,-1 0 0,-2 2 0,-1 0 0,-2 1 0,-2 1 0,-1 0 0,-2 1 0,-2 0 0,8 72 0,19 585 0,-36 2 0,-3-294 0,-14 49 0,13-413 0,-22 166 0,-30 62 0,45-188 0,7-48 0,-1-1 0,-13 46 0,7-41 0,-2-1 0,-2 0 0,-1-1 0,-33 51 0,21-45 24,-2-1 0,-2-2 0,-1-1 0,-60 50 0,61-60-272,0-2 1,-2-2-1,0-1 1,-1-1-1,-75 28 1,86-40-6579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34.982"/>
    </inkml:context>
    <inkml:brush xml:id="br0">
      <inkml:brushProperty name="width" value="0.05" units="cm"/>
      <inkml:brushProperty name="height" value="0.05" units="cm"/>
      <inkml:brushProperty name="color" value="#E71224"/>
    </inkml:brush>
  </inkml:definitions>
  <inkml:trace contextRef="#ctx0" brushRef="#br0">0 4237 24575,'34'-3'0,"-1"-1"0,1-2 0,-2-1 0,1-2 0,39-16 0,-22 9 0,26-12 0,-2-3 0,78-45 0,-110 49 0,-1-2 0,-1-2 0,-2-1 0,48-53 0,-49 49 0,165-182 0,-9 8 0,85-47 0,116-120 0,575-788 0,-774 885 0,43-54 0,-176 258 0,134-126 0,-146 160 0,1 1 0,2 3 0,103-57 0,214-75 0,-269 133 0,189-44 0,448-23 0,-481 76 0,315-9 0,-2 38 0,-279 1 0,1196-1 0,-849 36 0,-613-34 0,512 67 0,-286-32 0,-63-23 0,-125-12 0,0 2 0,86 19 0,-136-21 0,0 1 0,-1 1 0,0-1 0,0 2 0,0 0 0,0 1 0,-1 0 0,0 0 0,-1 1 0,0 1 0,0-1 0,-1 2 0,12 13 0,-7-3 0,-1 0 0,0 1 0,-2 0 0,0 1 0,-2 0 0,10 33 0,67 241 0,-66-212 0,13 138 0,-28-183 0,20 73 0,-9-48 0,-15-62 0,-1 0 0,1 0 0,-1-1 0,0 1 0,0 0 0,0 0 0,0 0 0,0 0 0,0-1 0,0 1 0,-1 3 0,0-5 0,1 1 0,0-1 0,0 1 0,-1-1 0,1 1 0,-1-1 0,1 1 0,0-1 0,-1 1 0,1-1 0,-1 0 0,1 1 0,-1-1 0,1 0 0,-1 1 0,1-1 0,-1 0 0,1 0 0,-1 1 0,0-1 0,1 0 0,-1 0 0,0 0 0,-4 0 0,1 0 0,-1-1 0,0 0 0,1 0 0,-1 0 0,1 0 0,-5-3 0,7 4 0,-113-50 0,81 34 0,-1 1 0,-49-15 0,26 18 0,40 9 0,1 0 0,-1-1 0,1-1 0,-33-14 0,47 14 0,13 5 0,16 4 0,111 47 0,-121-45 0,-1 1 0,0 1 0,27 18 0,-24-14 0,-10-8 0,1 0 0,-1 0 0,1-1 0,-1 0 0,1-1 0,0 1 0,0-2 0,0 1 0,12-1 0,5 0 0,51-6 0,-73 4 0,1 0 0,-1-1 0,1 1 0,-1-1 0,0 0 0,0 0 0,0-1 0,0 1 0,0-1 0,0 0 0,-1 0 0,1 0 0,-1 0 0,0-1 0,0 1 0,0-1 0,0 0 0,2-5 0,6-10 0,-1 0 0,11-32 0,56-151-1365,-64 171-5461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29.735"/>
    </inkml:context>
    <inkml:brush xml:id="br0">
      <inkml:brushProperty name="width" value="0.05" units="cm"/>
      <inkml:brushProperty name="height" value="0.05" units="cm"/>
      <inkml:brushProperty name="color" value="#E71224"/>
    </inkml:brush>
  </inkml:definitions>
  <inkml:trace contextRef="#ctx0" brushRef="#br0">86 1 24575,'15'0'0,"1"-1"0,-1 2 0,1 0 0,-1 1 0,1 0 0,-1 2 0,0 0 0,0 0 0,-1 1 0,25 12 0,-5 4 0,0 2 0,-2 1 0,-1 2 0,-1 1 0,-1 1 0,-1 1 0,-1 2 0,-2 0 0,-2 2 0,-1 1 0,-1 0 0,-2 2 0,-1 0 0,-2 1 0,-2 1 0,-1 0 0,-2 1 0,-2 0 0,8 72 0,19 585 0,-36 2 0,-3-294 0,-14 49 0,13-413 0,-22 166 0,-30 62 0,45-188 0,7-48 0,-1-1 0,-13 46 0,7-41 0,-2-1 0,-2 0 0,-1-1 0,-33 51 0,21-45 24,-2-1 0,-2-2 0,-1-1 0,-60 50 0,61-60-272,0-2 1,-2-2-1,0-1 1,-1-1-1,-75 28 1,86-40-6579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34.982"/>
    </inkml:context>
    <inkml:brush xml:id="br0">
      <inkml:brushProperty name="width" value="0.05" units="cm"/>
      <inkml:brushProperty name="height" value="0.05" units="cm"/>
      <inkml:brushProperty name="color" value="#E71224"/>
    </inkml:brush>
  </inkml:definitions>
  <inkml:trace contextRef="#ctx0" brushRef="#br0">0 4237 24575,'34'-3'0,"-1"-1"0,1-2 0,-2-1 0,1-2 0,39-16 0,-22 9 0,26-12 0,-2-3 0,78-45 0,-110 49 0,-1-2 0,-1-2 0,-2-1 0,48-53 0,-49 49 0,165-182 0,-9 8 0,85-47 0,116-120 0,575-788 0,-774 885 0,43-54 0,-176 258 0,134-126 0,-146 160 0,1 1 0,2 3 0,103-57 0,214-75 0,-269 133 0,189-44 0,448-23 0,-481 76 0,315-9 0,-2 38 0,-279 1 0,1196-1 0,-849 36 0,-613-34 0,512 67 0,-286-32 0,-63-23 0,-125-12 0,0 2 0,86 19 0,-136-21 0,0 1 0,-1 1 0,0-1 0,0 2 0,0 0 0,0 1 0,-1 0 0,0 0 0,-1 1 0,0 1 0,0-1 0,-1 2 0,12 13 0,-7-3 0,-1 0 0,0 1 0,-2 0 0,0 1 0,-2 0 0,10 33 0,67 241 0,-66-212 0,13 138 0,-28-183 0,20 73 0,-9-48 0,-15-62 0,-1 0 0,1 0 0,-1-1 0,0 1 0,0 0 0,0 0 0,0 0 0,0 0 0,0-1 0,0 1 0,-1 3 0,0-5 0,1 1 0,0-1 0,0 1 0,-1-1 0,1 1 0,-1-1 0,1 1 0,0-1 0,-1 1 0,1-1 0,-1 0 0,1 1 0,-1-1 0,1 0 0,-1 1 0,1-1 0,-1 0 0,1 0 0,-1 1 0,0-1 0,1 0 0,-1 0 0,0 0 0,-4 0 0,1 0 0,-1-1 0,0 0 0,1 0 0,-1 0 0,1 0 0,-5-3 0,7 4 0,-113-50 0,81 34 0,-1 1 0,-49-15 0,26 18 0,40 9 0,1 0 0,-1-1 0,1-1 0,-33-14 0,47 14 0,13 5 0,16 4 0,111 47 0,-121-45 0,-1 1 0,0 1 0,27 18 0,-24-14 0,-10-8 0,1 0 0,-1 0 0,1-1 0,-1 0 0,1-1 0,0 1 0,0-2 0,0 1 0,12-1 0,5 0 0,51-6 0,-73 4 0,1 0 0,-1-1 0,1 1 0,-1-1 0,0 0 0,0 0 0,0-1 0,0 1 0,0-1 0,0 0 0,-1 0 0,1 0 0,-1 0 0,0-1 0,0 1 0,0-1 0,0 0 0,2-5 0,6-10 0,-1 0 0,11-32 0,56-151-1365,-64 171-5461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39.836"/>
    </inkml:context>
    <inkml:brush xml:id="br0">
      <inkml:brushProperty name="width" value="0.05" units="cm"/>
      <inkml:brushProperty name="height" value="0.05" units="cm"/>
      <inkml:brushProperty name="color" value="#E71224"/>
    </inkml:brush>
  </inkml:definitions>
  <inkml:trace contextRef="#ctx0" brushRef="#br0">172 2 24575,'106'-1'0,"128"3"0,-178 1 0,-1 2 0,64 16 0,-112-19 0,0 0 0,0 1 0,0-1 0,-1 1 0,1 1 0,-1-1 0,0 1 0,0 0 0,0 1 0,10 9 0,-7-4 0,-1-1 0,0 2 0,-1-1 0,0 1 0,9 19 0,-2 4 0,-2 1 0,-1 0 0,9 51 0,-4 20 0,5 181 0,-9-79 0,24 527 0,-35-596 0,-4 312 0,-4-341 0,-5-1 0,-4 1 0,-60 204 0,62-261 0,-8 69 0,10-50 0,4-24 0,5-27 0,0-1 0,-2 1 0,0-1 0,-14 36 0,15-49 0,0 0 0,-1 0 0,0 0 0,0-1 0,0 0 0,0 0 0,-1 0 0,0-1 0,-1 1 0,1-2 0,-1 1 0,0-1 0,0 0 0,-12 6 0,-11 1 0,0-1 0,-47 10 0,24-7 0,-23 7-273,-2-4 0,0-3 0,0-4 0,-107-1 0,153-8-6553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3:02:50.520"/>
    </inkml:context>
    <inkml:brush xml:id="br0">
      <inkml:brushProperty name="width" value="0.05" units="cm"/>
      <inkml:brushProperty name="height" value="0.05" units="cm"/>
      <inkml:brushProperty name="color" value="#E71224"/>
    </inkml:brush>
  </inkml:definitions>
  <inkml:trace contextRef="#ctx0" brushRef="#br0">1 846 24575,'18'-17'0,"0"1"0,2 1 0,0 0 0,1 1 0,0 2 0,32-15 0,7 1 0,74-20 0,167-41 0,3 14 0,459-50 0,-72 61 0,-44 5 0,687-64 0,-761 93 0,-100 8 0,325-9 0,1 26 0,-510 4 0,-190 3 0,149 27 0,-143-16 0,181 15 0,-184-16 0,245 40 0,-44-9 0,-259-30 0,-12-3 0,-32-12 0,1 1 0,-1-1 0,1 0 0,0 0 0,-1 0 0,1 0 0,-1 0 0,1 1 0,-1-1 0,1 0 0,0 0 0,-1-1 0,1 1 0,-1 0 0,1 0 0,0 0 0,-1 0 0,1 0 0,-1-1 0,1 1 0,-1 0 0,1 0 0,-1-1 0,1 1 0,-1 0 0,1-1 0,-1 1 0,1-1 0,-1 1 0,0 0 0,1-1 0,-1 0 0,3-21 0,-15-24 0,9 36 0,0 0 0,-1 0 0,-1 1 0,0-1 0,0 1 0,-1 0 0,0 1 0,0-1 0,-1 1 0,0 0 0,0 1 0,-1 0 0,0 0 0,-1 0 0,1 1 0,-1 1 0,0-1 0,-11-3 0,-11-3 0,-71-25 0,115 42 0,0 0 0,0 0 0,-1 1 0,0 1 0,-1 0 0,1 1 0,-1 0 0,-1 1 0,15 14 0,3 4 0,-20-20 0,0 1 0,0 0 0,12 17 0,-18-22 0,0 0 0,0 0 0,-1 1 0,1-1 0,-1 0 0,0 1 0,0-1 0,0 1 0,-1-1 0,1 1 0,-1-1 0,0 1 0,0-1 0,0 1 0,0 0 0,-2 4 0,-1 3 10,-1 0 0,0 0 0,-1-1 0,0 1 0,-1-1 0,0 0-1,0-1 1,-1 1 0,-1-1 0,1-1 0,-18 16 0,11-11-381,2 0 0,-1 2 0,-14 21 0,17-17-6455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5T03:08:46.1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2,'321'15,"-10"0,3004-15,-1534-2,-942 2,-790-2,54-9,29-3,449 11,-300 5,-97 12,-28 0,-65-14,36 2,-115 0,0 0,0 0,11 5,-11-4,6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5T03:08:52.8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1 171,'1556'0,"-1509"-2,-1-3,0-2,73-21,-70 15,1 2,94-7,452 16,-283 4,-204 0,121-4,-188-4,61-15,-66 11,0 3,59-5,409 10,-246 4,864-2,-1092 2,59 11,-57-7,49 2,53-9,54 2,-81 15,-43-4,64 12,-78-12,100 8,-37-18,-49-1,109 13,-148-9,58 9,166 9,-217-23,209 9,439 10,-452-21,-225 2,0 0,1 0,-1 0,0-1,0 0,1 0,-1 0,0 0,0 0,0-1,0 0,0 0,7-5,-9 5,0 0,0-1,0 1,0-1,0 1,-1-1,1 0,-1 0,0 0,0 0,0 0,0 0,0 0,0 0,-1-1,0 1,0 0,0 0,0-5,0 5,-1 0,1 0,0 1,-1-1,0 0,0 1,0-1,0 1,0-1,0 1,-1-1,1 1,-1 0,0 0,0 0,1 0,-1 0,-1 0,1 0,0 0,0 1,-1-1,1 1,0 0,-1 0,0 0,1 0,-1 0,0 0,-4 0,-9-1,0 0,0 1,0 0,-19 3,19-1,-351 3,301-5,32 0,-61-12,58 7,-45-2,-494 6,277 4,253-4,-86-16,85 10,-11-5,40 8,0 1,-30-3,-233 5,141 4,114-2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9T11:39:59.994"/>
    </inkml:context>
    <inkml:brush xml:id="br0">
      <inkml:brushProperty name="width" value="0.05" units="cm"/>
      <inkml:brushProperty name="height" value="0.05" units="cm"/>
      <inkml:brushProperty name="color" value="#E71224"/>
    </inkml:brush>
  </inkml:definitions>
  <inkml:trace contextRef="#ctx0" brushRef="#br0">518 68 24575,'8'0'0,"0"-1"0,-1 0 0,1-1 0,13-4 0,16-3 0,60-1 0,129 5 0,-16 0 0,680-23 25,4 28-193,-400 2-571,-482-2 739,1153 26 0,171 19-1564,-868-35 1247,2645 8 2651,-2076-20-1905,-50 4-706,1117-5-463,-874-62-1011,-135 34 4519,-712 30-2768,153 3 0,-361 11 0,-148-8 0,0 1 0,0 1 0,0 1 0,33 15 0,-28-9 0,-2-1 0,46 27 0,-71-36 0,-1-1 0,0 1 0,1 0 0,-2 0 0,1 0 0,0 1 0,-1-1 0,1 1 0,-2 0 0,5 8 0,19 59 0,-14-37 0,8 17 0,4-1 0,1-1 0,2-1 0,3-2 0,2-1 0,1-1 0,43 43 0,-42-47 0,-1 2 0,-3 1 0,-1 1 0,34 72 0,68 205 0,-121-297 0,28 89 0,34 166 0,-1 123 0,20 84 0,-77-420 0,4-2 0,2 0 0,56 121 0,-35-114 0,24 51 0,-57-105 0,-1 0 0,-1 1 0,-1 0 0,0 0 0,2 23 0,-3 28 0,-7 99 0,0-65 0,1-74 0,-1 0 0,-1 0 0,-1 0 0,-2-1 0,-1 0 0,-22 51 0,-92 153 0,65-145 0,-76 90 0,106-143 0,-29 37 0,-4-3 0,-106 96 0,141-145 0,-1-2 0,-1 0 0,-30 14 0,-92 37 0,77-37 0,34-14 0,-1-2 0,-1-2 0,0-2 0,0-1 0,-1-2 0,-71 5 0,-497-7 0,376-10 0,-69 2 0,-1174 2 0,699 52 0,166-9 0,-1-43 0,322-4 0,164 3 0,-619-20 0,-163-77-828,33 3 843,-388 45-15,1203 50 8,-779-29 797,176-8-805,-3030 39 0,2093-4 0,1565 1 0,-1-1 0,1-3 0,-1 0 0,1-3 0,1 0 0,-1-3 0,1 0 0,1-3 0,-56-28 0,-60-61 0,127 88 0,0-2 0,0 0 0,1-1 0,-21-25 0,-67-84 0,1-1 0,75 90 0,2-2 0,-41-69 0,49 72 0,-18-28 0,-127-178 0,160 233 0,1 0 0,0-1 0,0 0 0,1 0 0,0 0 0,1-1 0,1 0 0,-1 0 0,-3-15 0,-34-99 0,6 23 0,-8-23 0,30 92 0,2 0 0,1-1 0,2 0 0,1-1 0,-6-67 0,14-250 0,2 142 0,2 122 0,4 1 0,4 0 0,38-138 0,-14 67 0,26-93 0,-44 179 0,-11 43 0,1-1 0,1 1 0,15-30 0,-14 37 0,-1 0 0,-1-1 0,-1 0 0,-1 0 0,-1 0 0,-1-1 0,-1 1 0,-2-1 0,-1-39 0,1 23 0,1 1 0,13-68 0,-10 65 0,2-64 0,-7 78 0,1 1 0,1-1 0,2 0 0,0 1 0,17-51 0,-13 51 0,0 0 0,-2-1 0,-1 0 0,3-38 0,-8 59 0,5-25 42,2 0-1,11-35 0,-8 35-786,9-62 1,-16 67-6082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8T02:28:42.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59,'57'-2,"86"-13,65 1,-33 5,461-9,-424 20,397 15,143-4,-473-15,1114 2,-1127 14,-19 0,73-15,123 3,-255 11,48 2,1246-15,-656-1,-228 34,-139-6,0-28,-176-1,-115 4,185-5,-207-10,23-2,493 13,-341 4,-302-1,1 1,33 8,-41-7,0 0,0-1,1 0,-1-1,0 0,1-1,-1 0,0-1,20-4,-9-1,1 1,1 1,-1 1,30 1,-30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8T02:28:42.8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59,'57'-2,"86"-13,65 1,-33 5,461-9,-424 20,397 15,143-4,-473-15,1114 2,-1127 14,-19 0,73-15,123 3,-255 11,48 2,1246-15,-656-1,-228 34,-139-6,0-28,-176-1,-115 4,185-5,-207-10,23-2,493 13,-341 4,-302-1,1 1,33 8,-41-7,0 0,0-1,1 0,-1-1,0 0,1-1,-1 0,0-1,20-4,-9-1,1 1,1 1,-1 1,30 1,-30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8T02:28:51.1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88,'0'-1,"0"-1,1 1,-1-1,1 1,0 0,-1-1,1 1,0 0,0-1,0 1,0 0,0 0,0 0,0 0,0 0,0 0,0 0,1 0,-1 1,2-2,30-13,-1 8,0 1,0 2,1 1,0 2,33 2,-22-1,955 3,-571 11,-17 1,3317-15,-1699-1,-1840-13,-33 0,-38 14,31-1,-59-13,-62 9,50-4,609 8,-330 3,36-2,-363 1,55 11,5 0,94 9,-150-17,38 2,118-5,-89-2,-77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8T03:18:55.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59,'57'-2,"86"-13,65 1,-33 5,461-9,-424 20,397 15,143-4,-473-15,1114 2,-1127 14,-19 0,73-15,123 3,-255 11,48 2,1246-15,-656-1,-228 34,-139-6,0-28,-176-1,-115 4,185-5,-207-10,23-2,493 13,-341 4,-302-1,1 1,33 8,-41-7,0 0,0-1,1 0,-1-1,0 0,1-1,-1 0,0-1,20-4,-9-1,1 1,1 1,-1 1,30 1,-30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7T22:50:13.986"/>
    </inkml:context>
    <inkml:brush xml:id="br0">
      <inkml:brushProperty name="width" value="0.05" units="cm"/>
      <inkml:brushProperty name="height" value="0.05" units="cm"/>
      <inkml:brushProperty name="color" value="#E71224"/>
    </inkml:brush>
  </inkml:definitions>
  <inkml:trace contextRef="#ctx0" brushRef="#br0">76 2 24575,'32'0'0,"-14"-1"0,0 0 0,0 2 0,0 0 0,0 1 0,0 0 0,-1 2 0,1 0 0,23 9 0,-13 0 0,-1-2 0,-1 0 0,-1 2 0,0 1 0,0 1 0,-2 2 0,34 28 0,-3 6 0,-28-28 0,-1 1 0,-1 2 0,35 48 0,76 149 0,-120-188 0,-1 1 0,-2 1 0,-2 0 0,7 41 0,4 15 0,2 8 0,-5 0 0,-4 1 0,2 205 0,-18 761 0,0-1019 0,-9 50 0,-3 48 0,15-110 0,-3-1 0,0 0 0,-14 61 0,-42 143 0,37-167 0,-44 129 0,56-180 0,5-12 0,0 0 0,0-1 0,-1 1 0,0-1 0,-1 0 0,-7 9 0,-167 167 0,73-79 0,-44 30 0,87-82 0,49-41 0,-81 65 0,84-69 0,0-1 0,0-1 0,-1 0 0,0 0 0,-1-2 0,-17 6 0,5-7-1365,3-6-5461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A669-9CA4-49FE-B6E0-2F55DD4C3B7D}" type="datetimeFigureOut">
              <a:rPr lang="tr-TR" smtClean="0"/>
              <a:t>12.12.2021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6DDF0-1691-44CB-8AA9-FF35E42EE00F}" type="slidenum">
              <a:rPr lang="tr-TR" smtClean="0"/>
              <a:t>‹#›</a:t>
            </a:fld>
            <a:endParaRPr lang="tr-TR"/>
          </a:p>
        </p:txBody>
      </p:sp>
    </p:spTree>
    <p:extLst>
      <p:ext uri="{BB962C8B-B14F-4D97-AF65-F5344CB8AC3E}">
        <p14:creationId xmlns:p14="http://schemas.microsoft.com/office/powerpoint/2010/main" val="3401468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err="1"/>
              <a:t>Hi</a:t>
            </a:r>
            <a:r>
              <a:rPr lang="tr-TR" dirty="0"/>
              <a:t> </a:t>
            </a:r>
            <a:r>
              <a:rPr lang="tr-TR" dirty="0" err="1"/>
              <a:t>all</a:t>
            </a:r>
            <a:r>
              <a:rPr lang="tr-TR" dirty="0"/>
              <a:t> </a:t>
            </a:r>
            <a:r>
              <a:rPr lang="tr-TR" dirty="0" err="1"/>
              <a:t>this</a:t>
            </a:r>
            <a:r>
              <a:rPr lang="tr-TR" dirty="0"/>
              <a:t> </a:t>
            </a:r>
            <a:r>
              <a:rPr lang="tr-TR" dirty="0" err="1"/>
              <a:t>week</a:t>
            </a:r>
            <a:r>
              <a:rPr lang="tr-TR" dirty="0"/>
              <a:t> </a:t>
            </a:r>
            <a:r>
              <a:rPr lang="tr-TR" dirty="0" err="1"/>
              <a:t>we</a:t>
            </a:r>
            <a:r>
              <a:rPr lang="tr-TR" dirty="0"/>
              <a:t> </a:t>
            </a:r>
            <a:r>
              <a:rPr lang="tr-TR" dirty="0" err="1"/>
              <a:t>will</a:t>
            </a:r>
            <a:r>
              <a:rPr lang="tr-TR" dirty="0"/>
              <a:t> talk </a:t>
            </a:r>
            <a:r>
              <a:rPr lang="tr-TR" dirty="0" err="1"/>
              <a:t>to</a:t>
            </a:r>
            <a:r>
              <a:rPr lang="tr-TR" dirty="0"/>
              <a:t> </a:t>
            </a:r>
            <a:r>
              <a:rPr lang="tr-TR" dirty="0" err="1"/>
              <a:t>you</a:t>
            </a:r>
            <a:r>
              <a:rPr lang="tr-TR" dirty="0"/>
              <a:t> </a:t>
            </a:r>
            <a:r>
              <a:rPr lang="tr-TR" dirty="0" err="1"/>
              <a:t>about</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and</a:t>
            </a:r>
            <a:r>
              <a:rPr lang="tr-TR" dirty="0"/>
              <a:t> </a:t>
            </a:r>
            <a:r>
              <a:rPr lang="tr-TR" dirty="0" err="1"/>
              <a:t>showcase</a:t>
            </a:r>
            <a:r>
              <a:rPr lang="tr-TR" dirty="0"/>
              <a:t> </a:t>
            </a:r>
            <a:r>
              <a:rPr lang="tr-TR" dirty="0" err="1"/>
              <a:t>our</a:t>
            </a:r>
            <a:r>
              <a:rPr lang="tr-TR" dirty="0"/>
              <a:t> </a:t>
            </a:r>
            <a:r>
              <a:rPr lang="tr-TR" dirty="0" err="1"/>
              <a:t>application</a:t>
            </a:r>
            <a:r>
              <a:rPr lang="tr-TR" dirty="0"/>
              <a:t> </a:t>
            </a:r>
            <a:r>
              <a:rPr lang="tr-TR" dirty="0" err="1"/>
              <a:t>which</a:t>
            </a:r>
            <a:r>
              <a:rPr lang="tr-TR" dirty="0"/>
              <a:t> </a:t>
            </a:r>
            <a:r>
              <a:rPr lang="tr-TR" dirty="0" err="1"/>
              <a:t>was</a:t>
            </a:r>
            <a:r>
              <a:rPr lang="tr-TR" dirty="0"/>
              <a:t> </a:t>
            </a:r>
            <a:r>
              <a:rPr lang="tr-TR" dirty="0" err="1"/>
              <a:t>built</a:t>
            </a:r>
            <a:r>
              <a:rPr lang="tr-TR" dirty="0"/>
              <a:t> </a:t>
            </a:r>
            <a:r>
              <a:rPr lang="tr-TR" dirty="0" err="1"/>
              <a:t>using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a:t>
            </a:fld>
            <a:endParaRPr lang="tr-TR"/>
          </a:p>
        </p:txBody>
      </p:sp>
    </p:spTree>
    <p:extLst>
      <p:ext uri="{BB962C8B-B14F-4D97-AF65-F5344CB8AC3E}">
        <p14:creationId xmlns:p14="http://schemas.microsoft.com/office/powerpoint/2010/main" val="227822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10</a:t>
            </a:fld>
            <a:endParaRPr lang="tr-TR"/>
          </a:p>
        </p:txBody>
      </p:sp>
    </p:spTree>
    <p:extLst>
      <p:ext uri="{BB962C8B-B14F-4D97-AF65-F5344CB8AC3E}">
        <p14:creationId xmlns:p14="http://schemas.microsoft.com/office/powerpoint/2010/main" val="1477150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the</a:t>
            </a:r>
            <a:r>
              <a:rPr lang="tr-TR" dirty="0"/>
              <a:t> main idea </a:t>
            </a:r>
            <a:r>
              <a:rPr lang="tr-TR" dirty="0" err="1"/>
              <a:t>behind</a:t>
            </a:r>
            <a:r>
              <a:rPr lang="tr-TR" dirty="0"/>
              <a:t> </a:t>
            </a:r>
            <a:r>
              <a:rPr lang="tr-TR" dirty="0" err="1"/>
              <a:t>our</a:t>
            </a:r>
            <a:r>
              <a:rPr lang="tr-TR" dirty="0"/>
              <a:t> </a:t>
            </a:r>
            <a:r>
              <a:rPr lang="tr-TR" dirty="0" err="1"/>
              <a:t>own</a:t>
            </a:r>
            <a:r>
              <a:rPr lang="tr-TR" dirty="0"/>
              <a:t> </a:t>
            </a:r>
            <a:r>
              <a:rPr lang="tr-TR" dirty="0" err="1"/>
              <a:t>project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100</a:t>
            </a:fld>
            <a:endParaRPr lang="tr-TR"/>
          </a:p>
        </p:txBody>
      </p:sp>
    </p:spTree>
    <p:extLst>
      <p:ext uri="{BB962C8B-B14F-4D97-AF65-F5344CB8AC3E}">
        <p14:creationId xmlns:p14="http://schemas.microsoft.com/office/powerpoint/2010/main" val="27366194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our</a:t>
            </a:r>
            <a:r>
              <a:rPr lang="tr-TR" dirty="0"/>
              <a:t> </a:t>
            </a:r>
            <a:r>
              <a:rPr lang="tr-TR" dirty="0" err="1"/>
              <a:t>project</a:t>
            </a:r>
            <a:r>
              <a:rPr lang="tr-TR" dirty="0"/>
              <a:t> </a:t>
            </a:r>
            <a:r>
              <a:rPr lang="tr-TR" dirty="0" err="1"/>
              <a:t>we</a:t>
            </a:r>
            <a:r>
              <a:rPr lang="tr-TR" dirty="0"/>
              <a:t> </a:t>
            </a:r>
            <a:r>
              <a:rPr lang="tr-TR" dirty="0" err="1"/>
              <a:t>also</a:t>
            </a:r>
            <a:r>
              <a:rPr lang="tr-TR" dirty="0"/>
              <a:t> </a:t>
            </a:r>
            <a:r>
              <a:rPr lang="tr-TR" dirty="0" err="1"/>
              <a:t>wanted</a:t>
            </a:r>
            <a:r>
              <a:rPr lang="tr-TR" dirty="0"/>
              <a:t> </a:t>
            </a:r>
            <a:r>
              <a:rPr lang="tr-TR" dirty="0" err="1"/>
              <a:t>to</a:t>
            </a:r>
            <a:r>
              <a:rPr lang="tr-TR" dirty="0"/>
              <a:t> </a:t>
            </a:r>
            <a:r>
              <a:rPr lang="tr-TR" dirty="0" err="1"/>
              <a:t>create</a:t>
            </a:r>
            <a:r>
              <a:rPr lang="tr-TR" dirty="0"/>
              <a:t> an </a:t>
            </a:r>
            <a:r>
              <a:rPr lang="tr-TR" dirty="0" err="1"/>
              <a:t>npc</a:t>
            </a:r>
            <a:r>
              <a:rPr lang="tr-TR" dirty="0"/>
              <a:t> </a:t>
            </a:r>
            <a:r>
              <a:rPr lang="tr-TR" dirty="0" err="1"/>
              <a:t>simulation</a:t>
            </a:r>
            <a:r>
              <a:rPr lang="tr-TR" dirty="0"/>
              <a:t> </a:t>
            </a:r>
            <a:r>
              <a:rPr lang="tr-TR" dirty="0" err="1"/>
              <a:t>game</a:t>
            </a:r>
            <a:r>
              <a:rPr lang="tr-TR" dirty="0"/>
              <a:t>, in </a:t>
            </a:r>
            <a:r>
              <a:rPr lang="tr-TR" dirty="0" err="1"/>
              <a:t>which</a:t>
            </a:r>
            <a:r>
              <a:rPr lang="tr-TR" dirty="0"/>
              <a:t> </a:t>
            </a:r>
            <a:r>
              <a:rPr lang="tr-TR" dirty="0" err="1"/>
              <a:t>npcs</a:t>
            </a:r>
            <a:r>
              <a:rPr lang="tr-TR" dirty="0"/>
              <a:t> </a:t>
            </a:r>
            <a:r>
              <a:rPr lang="tr-TR" dirty="0" err="1"/>
              <a:t>are</a:t>
            </a:r>
            <a:r>
              <a:rPr lang="tr-TR" dirty="0"/>
              <a:t> </a:t>
            </a:r>
            <a:r>
              <a:rPr lang="tr-TR" dirty="0" err="1"/>
              <a:t>depicted</a:t>
            </a:r>
            <a:r>
              <a:rPr lang="tr-TR" dirty="0"/>
              <a:t> </a:t>
            </a:r>
            <a:r>
              <a:rPr lang="tr-TR" dirty="0" err="1"/>
              <a:t>with</a:t>
            </a:r>
            <a:r>
              <a:rPr lang="tr-TR" dirty="0"/>
              <a:t> a </a:t>
            </a:r>
            <a:r>
              <a:rPr lang="tr-TR" dirty="0" err="1"/>
              <a:t>simple</a:t>
            </a:r>
            <a:r>
              <a:rPr lang="tr-TR" dirty="0"/>
              <a:t> </a:t>
            </a:r>
            <a:r>
              <a:rPr lang="tr-TR" dirty="0" err="1"/>
              <a:t>circle</a:t>
            </a:r>
            <a:r>
              <a:rPr lang="tr-TR" dirty="0"/>
              <a:t> </a:t>
            </a:r>
            <a:r>
              <a:rPr lang="tr-TR" dirty="0" err="1"/>
              <a:t>like</a:t>
            </a:r>
            <a:r>
              <a:rPr lang="tr-TR" dirty="0"/>
              <a:t> </a:t>
            </a:r>
            <a:r>
              <a:rPr lang="tr-TR" dirty="0" err="1"/>
              <a:t>this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101</a:t>
            </a:fld>
            <a:endParaRPr lang="tr-TR"/>
          </a:p>
        </p:txBody>
      </p:sp>
    </p:spTree>
    <p:extLst>
      <p:ext uri="{BB962C8B-B14F-4D97-AF65-F5344CB8AC3E}">
        <p14:creationId xmlns:p14="http://schemas.microsoft.com/office/powerpoint/2010/main" val="29728559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First, </a:t>
            </a:r>
            <a:r>
              <a:rPr lang="tr-TR" dirty="0" err="1"/>
              <a:t>we</a:t>
            </a:r>
            <a:r>
              <a:rPr lang="tr-TR" dirty="0"/>
              <a:t> </a:t>
            </a:r>
            <a:r>
              <a:rPr lang="tr-TR" dirty="0" err="1"/>
              <a:t>want</a:t>
            </a:r>
            <a:r>
              <a:rPr lang="tr-TR" dirty="0"/>
              <a:t> </a:t>
            </a:r>
            <a:r>
              <a:rPr lang="tr-TR" dirty="0" err="1"/>
              <a:t>our</a:t>
            </a:r>
            <a:r>
              <a:rPr lang="tr-TR" dirty="0"/>
              <a:t> </a:t>
            </a:r>
            <a:r>
              <a:rPr lang="tr-TR" dirty="0" err="1"/>
              <a:t>npcs</a:t>
            </a:r>
            <a:r>
              <a:rPr lang="tr-TR" dirty="0"/>
              <a:t> </a:t>
            </a:r>
            <a:r>
              <a:rPr lang="tr-TR" dirty="0" err="1"/>
              <a:t>to</a:t>
            </a:r>
            <a:r>
              <a:rPr lang="tr-TR" dirty="0"/>
              <a:t> be </a:t>
            </a:r>
            <a:r>
              <a:rPr lang="tr-TR" dirty="0" err="1"/>
              <a:t>able</a:t>
            </a:r>
            <a:r>
              <a:rPr lang="tr-TR" dirty="0"/>
              <a:t> </a:t>
            </a:r>
            <a:r>
              <a:rPr lang="tr-TR" dirty="0" err="1"/>
              <a:t>to</a:t>
            </a:r>
            <a:r>
              <a:rPr lang="tr-TR" dirty="0"/>
              <a:t> </a:t>
            </a:r>
            <a:r>
              <a:rPr lang="tr-TR" dirty="0" err="1"/>
              <a:t>wander</a:t>
            </a:r>
            <a:r>
              <a:rPr lang="tr-TR" dirty="0"/>
              <a:t> </a:t>
            </a:r>
            <a:r>
              <a:rPr lang="tr-TR" dirty="0" err="1"/>
              <a:t>around</a:t>
            </a:r>
            <a:r>
              <a:rPr lang="tr-TR" dirty="0"/>
              <a:t> </a:t>
            </a:r>
            <a:r>
              <a:rPr lang="tr-TR" dirty="0" err="1"/>
              <a:t>the</a:t>
            </a:r>
            <a:r>
              <a:rPr lang="tr-TR" dirty="0"/>
              <a:t> </a:t>
            </a:r>
            <a:r>
              <a:rPr lang="tr-TR" dirty="0" err="1"/>
              <a:t>map</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102</a:t>
            </a:fld>
            <a:endParaRPr lang="tr-TR"/>
          </a:p>
        </p:txBody>
      </p:sp>
    </p:spTree>
    <p:extLst>
      <p:ext uri="{BB962C8B-B14F-4D97-AF65-F5344CB8AC3E}">
        <p14:creationId xmlns:p14="http://schemas.microsoft.com/office/powerpoint/2010/main" val="4088375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if</a:t>
            </a:r>
            <a:r>
              <a:rPr lang="tr-TR" dirty="0"/>
              <a:t> it </a:t>
            </a:r>
            <a:r>
              <a:rPr lang="tr-TR" dirty="0" err="1"/>
              <a:t>encounters</a:t>
            </a:r>
            <a:r>
              <a:rPr lang="tr-TR" dirty="0"/>
              <a:t> a </a:t>
            </a:r>
            <a:r>
              <a:rPr lang="tr-TR" dirty="0" err="1"/>
              <a:t>point</a:t>
            </a:r>
            <a:r>
              <a:rPr lang="tr-TR" dirty="0"/>
              <a:t> </a:t>
            </a:r>
            <a:r>
              <a:rPr lang="tr-TR" dirty="0" err="1"/>
              <a:t>within</a:t>
            </a:r>
            <a:r>
              <a:rPr lang="tr-TR" dirty="0"/>
              <a:t> </a:t>
            </a:r>
            <a:r>
              <a:rPr lang="tr-TR" dirty="0" err="1"/>
              <a:t>it’s</a:t>
            </a:r>
            <a:r>
              <a:rPr lang="tr-TR" dirty="0"/>
              <a:t> </a:t>
            </a:r>
            <a:r>
              <a:rPr lang="tr-TR" dirty="0" err="1"/>
              <a:t>range</a:t>
            </a:r>
            <a:r>
              <a:rPr lang="tr-TR" dirty="0"/>
              <a:t> </a:t>
            </a:r>
            <a:r>
              <a:rPr lang="tr-TR" dirty="0" err="1"/>
              <a:t>we</a:t>
            </a:r>
            <a:r>
              <a:rPr lang="tr-TR" dirty="0"/>
              <a:t> </a:t>
            </a:r>
            <a:r>
              <a:rPr lang="tr-TR" dirty="0" err="1"/>
              <a:t>want</a:t>
            </a:r>
            <a:r>
              <a:rPr lang="tr-TR" dirty="0"/>
              <a:t> it </a:t>
            </a:r>
            <a:r>
              <a:rPr lang="tr-TR" dirty="0" err="1"/>
              <a:t>to</a:t>
            </a:r>
            <a:r>
              <a:rPr lang="tr-TR" dirty="0"/>
              <a:t> </a:t>
            </a:r>
            <a:r>
              <a:rPr lang="tr-TR" dirty="0" err="1"/>
              <a:t>collect</a:t>
            </a:r>
            <a:r>
              <a:rPr lang="tr-TR" dirty="0"/>
              <a:t> </a:t>
            </a:r>
            <a:r>
              <a:rPr lang="tr-TR" dirty="0" err="1"/>
              <a:t>the</a:t>
            </a:r>
            <a:r>
              <a:rPr lang="tr-TR" dirty="0"/>
              <a:t> </a:t>
            </a:r>
            <a:r>
              <a:rPr lang="tr-TR" dirty="0" err="1"/>
              <a:t>point</a:t>
            </a:r>
            <a:r>
              <a:rPr lang="tr-TR" dirty="0"/>
              <a:t> </a:t>
            </a:r>
            <a:r>
              <a:rPr lang="tr-TR" dirty="0" err="1"/>
              <a:t>and</a:t>
            </a:r>
            <a:r>
              <a:rPr lang="tr-TR" dirty="0"/>
              <a:t> </a:t>
            </a:r>
            <a:r>
              <a:rPr lang="tr-TR" dirty="0" err="1"/>
              <a:t>take</a:t>
            </a:r>
            <a:r>
              <a:rPr lang="tr-TR" dirty="0"/>
              <a:t> it </a:t>
            </a:r>
            <a:r>
              <a:rPr lang="tr-TR" dirty="0" err="1"/>
              <a:t>back</a:t>
            </a:r>
            <a:r>
              <a:rPr lang="tr-TR" dirty="0"/>
              <a:t> </a:t>
            </a:r>
            <a:r>
              <a:rPr lang="tr-TR" dirty="0" err="1"/>
              <a:t>to</a:t>
            </a:r>
            <a:r>
              <a:rPr lang="tr-TR" dirty="0"/>
              <a:t> </a:t>
            </a:r>
            <a:r>
              <a:rPr lang="tr-TR" dirty="0" err="1"/>
              <a:t>its</a:t>
            </a:r>
            <a:r>
              <a:rPr lang="tr-TR" dirty="0"/>
              <a:t> </a:t>
            </a:r>
            <a:r>
              <a:rPr lang="tr-TR" dirty="0" err="1"/>
              <a:t>base</a:t>
            </a:r>
            <a:r>
              <a:rPr lang="tr-TR" dirty="0"/>
              <a:t> </a:t>
            </a:r>
            <a:r>
              <a:rPr lang="tr-TR" dirty="0" err="1"/>
              <a:t>which</a:t>
            </a:r>
            <a:r>
              <a:rPr lang="tr-TR" dirty="0"/>
              <a:t> is </a:t>
            </a:r>
            <a:r>
              <a:rPr lang="tr-TR" dirty="0" err="1"/>
              <a:t>shown</a:t>
            </a:r>
            <a:r>
              <a:rPr lang="tr-TR" dirty="0"/>
              <a:t> </a:t>
            </a:r>
            <a:r>
              <a:rPr lang="tr-TR" dirty="0" err="1"/>
              <a:t>with</a:t>
            </a:r>
            <a:r>
              <a:rPr lang="tr-TR" dirty="0"/>
              <a:t> a </a:t>
            </a:r>
            <a:r>
              <a:rPr lang="tr-TR" dirty="0" err="1"/>
              <a:t>semicircle</a:t>
            </a:r>
            <a:r>
              <a:rPr lang="tr-TR" dirty="0"/>
              <a:t> on </a:t>
            </a:r>
            <a:r>
              <a:rPr lang="tr-TR" dirty="0" err="1"/>
              <a:t>the</a:t>
            </a:r>
            <a:r>
              <a:rPr lang="tr-TR" dirty="0"/>
              <a:t> </a:t>
            </a:r>
            <a:r>
              <a:rPr lang="tr-TR" dirty="0" err="1"/>
              <a:t>left</a:t>
            </a:r>
            <a:r>
              <a:rPr lang="tr-TR" dirty="0"/>
              <a:t> </a:t>
            </a:r>
            <a:r>
              <a:rPr lang="tr-TR" dirty="0" err="1"/>
              <a:t>side</a:t>
            </a:r>
            <a:r>
              <a:rPr lang="tr-TR" dirty="0"/>
              <a:t> of </a:t>
            </a:r>
            <a:r>
              <a:rPr lang="tr-TR" dirty="0" err="1"/>
              <a:t>the</a:t>
            </a:r>
            <a:r>
              <a:rPr lang="tr-TR" dirty="0"/>
              <a:t> </a:t>
            </a:r>
            <a:r>
              <a:rPr lang="tr-TR" dirty="0" err="1"/>
              <a:t>map</a:t>
            </a:r>
            <a:endParaRPr lang="tr-TR" dirty="0"/>
          </a:p>
          <a:p>
            <a:endParaRPr lang="tr-TR" dirty="0"/>
          </a:p>
          <a:p>
            <a:r>
              <a:rPr lang="tr-TR" dirty="0" err="1"/>
              <a:t>The</a:t>
            </a:r>
            <a:r>
              <a:rPr lang="tr-TR" dirty="0"/>
              <a:t> </a:t>
            </a:r>
            <a:r>
              <a:rPr lang="tr-TR" dirty="0" err="1"/>
              <a:t>white</a:t>
            </a:r>
            <a:r>
              <a:rPr lang="tr-TR" dirty="0"/>
              <a:t> </a:t>
            </a:r>
            <a:r>
              <a:rPr lang="tr-TR" dirty="0" err="1"/>
              <a:t>circle</a:t>
            </a:r>
            <a:r>
              <a:rPr lang="tr-TR" dirty="0"/>
              <a:t> </a:t>
            </a:r>
            <a:r>
              <a:rPr lang="tr-TR" dirty="0" err="1"/>
              <a:t>around</a:t>
            </a:r>
            <a:r>
              <a:rPr lang="tr-TR" dirty="0"/>
              <a:t> </a:t>
            </a:r>
            <a:r>
              <a:rPr lang="tr-TR" dirty="0" err="1"/>
              <a:t>the</a:t>
            </a:r>
            <a:r>
              <a:rPr lang="tr-TR" dirty="0"/>
              <a:t> </a:t>
            </a:r>
            <a:r>
              <a:rPr lang="tr-TR" dirty="0" err="1"/>
              <a:t>npc</a:t>
            </a:r>
            <a:r>
              <a:rPr lang="tr-TR" dirty="0"/>
              <a:t> </a:t>
            </a:r>
            <a:r>
              <a:rPr lang="tr-TR" dirty="0" err="1"/>
              <a:t>shows</a:t>
            </a:r>
            <a:r>
              <a:rPr lang="tr-TR" dirty="0"/>
              <a:t> </a:t>
            </a:r>
            <a:r>
              <a:rPr lang="tr-TR" dirty="0" err="1"/>
              <a:t>it’s</a:t>
            </a:r>
            <a:r>
              <a:rPr lang="tr-TR" dirty="0"/>
              <a:t> </a:t>
            </a:r>
            <a:r>
              <a:rPr lang="tr-TR" dirty="0" err="1"/>
              <a:t>range</a:t>
            </a:r>
            <a:r>
              <a:rPr lang="tr-TR" dirty="0"/>
              <a:t> in </a:t>
            </a:r>
            <a:r>
              <a:rPr lang="tr-TR" dirty="0" err="1"/>
              <a:t>other</a:t>
            </a:r>
            <a:r>
              <a:rPr lang="tr-TR" dirty="0"/>
              <a:t> </a:t>
            </a:r>
            <a:r>
              <a:rPr lang="tr-TR" dirty="0" err="1"/>
              <a:t>words</a:t>
            </a:r>
            <a:r>
              <a:rPr lang="tr-TR" dirty="0"/>
              <a:t> how far it can </a:t>
            </a:r>
            <a:r>
              <a:rPr lang="tr-TR" dirty="0" err="1"/>
              <a:t>see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103</a:t>
            </a:fld>
            <a:endParaRPr lang="tr-TR"/>
          </a:p>
        </p:txBody>
      </p:sp>
    </p:spTree>
    <p:extLst>
      <p:ext uri="{BB962C8B-B14F-4D97-AF65-F5344CB8AC3E}">
        <p14:creationId xmlns:p14="http://schemas.microsoft.com/office/powerpoint/2010/main" val="9294187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finally</a:t>
            </a:r>
            <a:r>
              <a:rPr lang="tr-TR" dirty="0"/>
              <a:t>, </a:t>
            </a:r>
            <a:r>
              <a:rPr lang="tr-TR" dirty="0" err="1"/>
              <a:t>we</a:t>
            </a:r>
            <a:r>
              <a:rPr lang="tr-TR" dirty="0"/>
              <a:t> </a:t>
            </a:r>
            <a:r>
              <a:rPr lang="tr-TR" dirty="0" err="1"/>
              <a:t>want</a:t>
            </a:r>
            <a:r>
              <a:rPr lang="tr-TR" dirty="0"/>
              <a:t> </a:t>
            </a:r>
            <a:r>
              <a:rPr lang="tr-TR" dirty="0" err="1"/>
              <a:t>our</a:t>
            </a:r>
            <a:r>
              <a:rPr lang="tr-TR" dirty="0"/>
              <a:t> </a:t>
            </a:r>
            <a:r>
              <a:rPr lang="tr-TR" dirty="0" err="1"/>
              <a:t>npcs</a:t>
            </a:r>
            <a:r>
              <a:rPr lang="tr-TR" dirty="0"/>
              <a:t> </a:t>
            </a:r>
            <a:r>
              <a:rPr lang="tr-TR" dirty="0" err="1"/>
              <a:t>to</a:t>
            </a:r>
            <a:r>
              <a:rPr lang="tr-TR" dirty="0"/>
              <a:t> be </a:t>
            </a:r>
            <a:r>
              <a:rPr lang="tr-TR" dirty="0" err="1"/>
              <a:t>able</a:t>
            </a:r>
            <a:r>
              <a:rPr lang="tr-TR" dirty="0"/>
              <a:t> </a:t>
            </a:r>
            <a:r>
              <a:rPr lang="tr-TR" dirty="0" err="1"/>
              <a:t>to</a:t>
            </a:r>
            <a:r>
              <a:rPr lang="tr-TR" dirty="0"/>
              <a:t> </a:t>
            </a:r>
            <a:r>
              <a:rPr lang="tr-TR" dirty="0" err="1"/>
              <a:t>attack</a:t>
            </a:r>
            <a:r>
              <a:rPr lang="tr-TR" dirty="0"/>
              <a:t> </a:t>
            </a:r>
            <a:r>
              <a:rPr lang="tr-TR" dirty="0" err="1"/>
              <a:t>enemy</a:t>
            </a:r>
            <a:r>
              <a:rPr lang="tr-TR" dirty="0"/>
              <a:t> </a:t>
            </a:r>
            <a:r>
              <a:rPr lang="tr-TR" dirty="0" err="1"/>
              <a:t>npc</a:t>
            </a:r>
            <a:r>
              <a:rPr lang="tr-TR" dirty="0"/>
              <a:t> </a:t>
            </a:r>
            <a:r>
              <a:rPr lang="tr-TR" dirty="0" err="1"/>
              <a:t>when</a:t>
            </a:r>
            <a:r>
              <a:rPr lang="tr-TR" dirty="0"/>
              <a:t> </a:t>
            </a:r>
            <a:r>
              <a:rPr lang="tr-TR" dirty="0" err="1"/>
              <a:t>they</a:t>
            </a:r>
            <a:r>
              <a:rPr lang="tr-TR" dirty="0"/>
              <a:t> </a:t>
            </a:r>
            <a:r>
              <a:rPr lang="tr-TR" dirty="0" err="1"/>
              <a:t>encounter</a:t>
            </a:r>
            <a:r>
              <a:rPr lang="tr-TR" dirty="0"/>
              <a:t> </a:t>
            </a:r>
            <a:r>
              <a:rPr lang="tr-TR" dirty="0" err="1"/>
              <a:t>them</a:t>
            </a:r>
            <a:endParaRPr lang="tr-TR" dirty="0"/>
          </a:p>
          <a:p>
            <a:endParaRPr lang="tr-TR" dirty="0"/>
          </a:p>
          <a:p>
            <a:r>
              <a:rPr lang="tr-TR" dirty="0" err="1"/>
              <a:t>And</a:t>
            </a:r>
            <a:r>
              <a:rPr lang="tr-TR" dirty="0"/>
              <a:t> of </a:t>
            </a:r>
            <a:r>
              <a:rPr lang="tr-TR" dirty="0" err="1"/>
              <a:t>course</a:t>
            </a:r>
            <a:r>
              <a:rPr lang="tr-TR" dirty="0"/>
              <a:t> as a </a:t>
            </a:r>
            <a:r>
              <a:rPr lang="tr-TR" dirty="0" err="1"/>
              <a:t>result</a:t>
            </a:r>
            <a:r>
              <a:rPr lang="tr-TR" dirty="0"/>
              <a:t>, </a:t>
            </a:r>
            <a:r>
              <a:rPr lang="tr-TR" dirty="0" err="1"/>
              <a:t>npcs</a:t>
            </a:r>
            <a:r>
              <a:rPr lang="tr-TR" dirty="0"/>
              <a:t> </a:t>
            </a:r>
            <a:r>
              <a:rPr lang="tr-TR" dirty="0" err="1"/>
              <a:t>should</a:t>
            </a:r>
            <a:r>
              <a:rPr lang="tr-TR" dirty="0"/>
              <a:t> be </a:t>
            </a:r>
            <a:r>
              <a:rPr lang="tr-TR" dirty="0" err="1"/>
              <a:t>able</a:t>
            </a:r>
            <a:r>
              <a:rPr lang="tr-TR" dirty="0"/>
              <a:t> </a:t>
            </a:r>
            <a:r>
              <a:rPr lang="tr-TR" dirty="0" err="1"/>
              <a:t>to</a:t>
            </a:r>
            <a:r>
              <a:rPr lang="tr-TR" dirty="0"/>
              <a:t> </a:t>
            </a:r>
            <a:r>
              <a:rPr lang="tr-TR" dirty="0" err="1"/>
              <a:t>die</a:t>
            </a:r>
            <a:r>
              <a:rPr lang="tr-TR" dirty="0"/>
              <a:t>.</a:t>
            </a:r>
          </a:p>
          <a:p>
            <a:endParaRPr lang="tr-TR" dirty="0"/>
          </a:p>
          <a:p>
            <a:r>
              <a:rPr lang="tr-TR" dirty="0" err="1"/>
              <a:t>In</a:t>
            </a:r>
            <a:r>
              <a:rPr lang="tr-TR" dirty="0"/>
              <a:t> </a:t>
            </a:r>
            <a:r>
              <a:rPr lang="tr-TR" dirty="0" err="1"/>
              <a:t>this</a:t>
            </a:r>
            <a:r>
              <a:rPr lang="tr-TR" dirty="0"/>
              <a:t> </a:t>
            </a:r>
            <a:r>
              <a:rPr lang="tr-TR" dirty="0" err="1"/>
              <a:t>case</a:t>
            </a:r>
            <a:r>
              <a:rPr lang="tr-TR" dirty="0"/>
              <a:t> </a:t>
            </a:r>
            <a:r>
              <a:rPr lang="tr-TR" dirty="0" err="1"/>
              <a:t>blue</a:t>
            </a:r>
            <a:r>
              <a:rPr lang="tr-TR" dirty="0"/>
              <a:t> </a:t>
            </a:r>
            <a:r>
              <a:rPr lang="tr-TR" dirty="0" err="1"/>
              <a:t>npc</a:t>
            </a:r>
            <a:r>
              <a:rPr lang="tr-TR" dirty="0"/>
              <a:t> </a:t>
            </a:r>
            <a:r>
              <a:rPr lang="tr-TR" dirty="0" err="1"/>
              <a:t>kills</a:t>
            </a:r>
            <a:r>
              <a:rPr lang="tr-TR" dirty="0"/>
              <a:t> </a:t>
            </a:r>
            <a:r>
              <a:rPr lang="tr-TR" dirty="0" err="1"/>
              <a:t>the</a:t>
            </a:r>
            <a:r>
              <a:rPr lang="tr-TR" dirty="0"/>
              <a:t> </a:t>
            </a:r>
            <a:r>
              <a:rPr lang="tr-TR" dirty="0" err="1"/>
              <a:t>red</a:t>
            </a:r>
            <a:r>
              <a:rPr lang="tr-TR" dirty="0"/>
              <a:t> </a:t>
            </a:r>
            <a:r>
              <a:rPr lang="tr-TR" dirty="0" err="1"/>
              <a:t>one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104</a:t>
            </a:fld>
            <a:endParaRPr lang="tr-TR"/>
          </a:p>
        </p:txBody>
      </p:sp>
    </p:spTree>
    <p:extLst>
      <p:ext uri="{BB962C8B-B14F-4D97-AF65-F5344CB8AC3E}">
        <p14:creationId xmlns:p14="http://schemas.microsoft.com/office/powerpoint/2010/main" val="28347055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105</a:t>
            </a:fld>
            <a:endParaRPr lang="tr-TR"/>
          </a:p>
        </p:txBody>
      </p:sp>
    </p:spTree>
    <p:extLst>
      <p:ext uri="{BB962C8B-B14F-4D97-AF65-F5344CB8AC3E}">
        <p14:creationId xmlns:p14="http://schemas.microsoft.com/office/powerpoint/2010/main" val="38837574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we</a:t>
            </a:r>
            <a:r>
              <a:rPr lang="tr-TR" dirty="0"/>
              <a:t> </a:t>
            </a:r>
            <a:r>
              <a:rPr lang="tr-TR" dirty="0" err="1"/>
              <a:t>will</a:t>
            </a:r>
            <a:r>
              <a:rPr lang="tr-TR" dirty="0"/>
              <a:t> </a:t>
            </a:r>
            <a:r>
              <a:rPr lang="tr-TR" dirty="0" err="1"/>
              <a:t>move</a:t>
            </a:r>
            <a:r>
              <a:rPr lang="tr-TR" dirty="0"/>
              <a:t> </a:t>
            </a:r>
            <a:r>
              <a:rPr lang="tr-TR" dirty="0" err="1"/>
              <a:t>onto</a:t>
            </a:r>
            <a:r>
              <a:rPr lang="tr-TR" dirty="0"/>
              <a:t> </a:t>
            </a:r>
            <a:r>
              <a:rPr lang="tr-TR" dirty="0" err="1"/>
              <a:t>constructing</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for</a:t>
            </a:r>
            <a:r>
              <a:rPr lang="tr-TR" dirty="0"/>
              <a:t> </a:t>
            </a:r>
            <a:r>
              <a:rPr lang="tr-TR" dirty="0" err="1"/>
              <a:t>this</a:t>
            </a:r>
            <a:r>
              <a:rPr lang="tr-TR" dirty="0"/>
              <a:t> </a:t>
            </a:r>
            <a:r>
              <a:rPr lang="tr-TR" dirty="0" err="1"/>
              <a:t>application</a:t>
            </a:r>
            <a:r>
              <a:rPr lang="tr-TR" dirty="0"/>
              <a:t> </a:t>
            </a:r>
            <a:r>
              <a:rPr lang="tr-TR" dirty="0" err="1"/>
              <a:t>and</a:t>
            </a:r>
            <a:r>
              <a:rPr lang="tr-TR" dirty="0"/>
              <a:t> </a:t>
            </a:r>
            <a:r>
              <a:rPr lang="tr-TR" dirty="0" err="1"/>
              <a:t>explain</a:t>
            </a:r>
            <a:r>
              <a:rPr lang="tr-TR" dirty="0"/>
              <a:t> </a:t>
            </a:r>
            <a:r>
              <a:rPr lang="tr-TR" dirty="0" err="1"/>
              <a:t>the</a:t>
            </a:r>
            <a:r>
              <a:rPr lang="tr-TR" dirty="0"/>
              <a:t> </a:t>
            </a:r>
            <a:r>
              <a:rPr lang="tr-TR" dirty="0" err="1"/>
              <a:t>project</a:t>
            </a:r>
            <a:r>
              <a:rPr lang="tr-TR" dirty="0"/>
              <a:t> </a:t>
            </a:r>
            <a:r>
              <a:rPr lang="tr-TR" dirty="0" err="1"/>
              <a:t>implementation</a:t>
            </a:r>
            <a:r>
              <a:rPr lang="tr-TR" dirty="0"/>
              <a:t> </a:t>
            </a:r>
            <a:r>
              <a:rPr lang="tr-TR" dirty="0" err="1"/>
              <a:t>from</a:t>
            </a:r>
            <a:r>
              <a:rPr lang="tr-TR" dirty="0"/>
              <a:t> a </a:t>
            </a:r>
            <a:r>
              <a:rPr lang="tr-TR" dirty="0" err="1"/>
              <a:t>high</a:t>
            </a:r>
            <a:r>
              <a:rPr lang="tr-TR" dirty="0"/>
              <a:t> </a:t>
            </a:r>
            <a:r>
              <a:rPr lang="tr-TR" dirty="0" err="1"/>
              <a:t>level</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106</a:t>
            </a:fld>
            <a:endParaRPr lang="tr-TR"/>
          </a:p>
        </p:txBody>
      </p:sp>
    </p:spTree>
    <p:extLst>
      <p:ext uri="{BB962C8B-B14F-4D97-AF65-F5344CB8AC3E}">
        <p14:creationId xmlns:p14="http://schemas.microsoft.com/office/powerpoint/2010/main" val="24711305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First </a:t>
            </a:r>
            <a:r>
              <a:rPr lang="tr-TR" dirty="0" err="1"/>
              <a:t>thing</a:t>
            </a:r>
            <a:r>
              <a:rPr lang="tr-TR" dirty="0"/>
              <a:t> </a:t>
            </a:r>
            <a:r>
              <a:rPr lang="tr-TR" dirty="0" err="1"/>
              <a:t>to</a:t>
            </a:r>
            <a:r>
              <a:rPr lang="tr-TR" dirty="0"/>
              <a:t> </a:t>
            </a:r>
            <a:r>
              <a:rPr lang="tr-TR" dirty="0" err="1"/>
              <a:t>consider</a:t>
            </a:r>
            <a:r>
              <a:rPr lang="tr-TR" dirty="0"/>
              <a:t> </a:t>
            </a:r>
            <a:r>
              <a:rPr lang="tr-TR" dirty="0" err="1"/>
              <a:t>when</a:t>
            </a:r>
            <a:r>
              <a:rPr lang="tr-TR" dirty="0"/>
              <a:t> </a:t>
            </a:r>
            <a:r>
              <a:rPr lang="tr-TR" dirty="0" err="1"/>
              <a:t>implementing</a:t>
            </a:r>
            <a:r>
              <a:rPr lang="tr-TR" dirty="0"/>
              <a:t> </a:t>
            </a:r>
            <a:r>
              <a:rPr lang="tr-TR" dirty="0" err="1"/>
              <a:t>state</a:t>
            </a:r>
            <a:r>
              <a:rPr lang="tr-TR" dirty="0"/>
              <a:t> </a:t>
            </a:r>
            <a:r>
              <a:rPr lang="tr-TR" dirty="0" err="1"/>
              <a:t>pattern</a:t>
            </a:r>
            <a:r>
              <a:rPr lang="tr-TR" dirty="0"/>
              <a:t> is </a:t>
            </a:r>
            <a:r>
              <a:rPr lang="tr-TR" dirty="0" err="1"/>
              <a:t>deciding</a:t>
            </a:r>
            <a:r>
              <a:rPr lang="tr-TR" dirty="0"/>
              <a:t> </a:t>
            </a:r>
            <a:r>
              <a:rPr lang="tr-TR" dirty="0" err="1"/>
              <a:t>the</a:t>
            </a:r>
            <a:r>
              <a:rPr lang="tr-TR" dirty="0"/>
              <a:t> </a:t>
            </a:r>
            <a:r>
              <a:rPr lang="tr-TR" dirty="0" err="1"/>
              <a:t>context</a:t>
            </a:r>
            <a:r>
              <a:rPr lang="tr-TR" dirty="0"/>
              <a:t>.</a:t>
            </a:r>
          </a:p>
          <a:p>
            <a:r>
              <a:rPr lang="tr-TR" dirty="0" err="1"/>
              <a:t>Context</a:t>
            </a:r>
            <a:r>
              <a:rPr lang="tr-TR" dirty="0"/>
              <a:t> is </a:t>
            </a:r>
            <a:r>
              <a:rPr lang="tr-TR" dirty="0" err="1"/>
              <a:t>the</a:t>
            </a:r>
            <a:r>
              <a:rPr lang="tr-TR" dirty="0"/>
              <a:t> </a:t>
            </a:r>
            <a:r>
              <a:rPr lang="tr-TR" dirty="0" err="1"/>
              <a:t>thing</a:t>
            </a:r>
            <a:r>
              <a:rPr lang="tr-TR" dirty="0"/>
              <a:t> </a:t>
            </a:r>
            <a:r>
              <a:rPr lang="tr-TR" dirty="0" err="1"/>
              <a:t>whose</a:t>
            </a:r>
            <a:r>
              <a:rPr lang="tr-TR" dirty="0"/>
              <a:t> </a:t>
            </a:r>
            <a:r>
              <a:rPr lang="tr-TR" dirty="0" err="1"/>
              <a:t>states</a:t>
            </a:r>
            <a:r>
              <a:rPr lang="tr-TR" dirty="0"/>
              <a:t> </a:t>
            </a:r>
            <a:r>
              <a:rPr lang="tr-TR" dirty="0" err="1"/>
              <a:t>will</a:t>
            </a:r>
            <a:r>
              <a:rPr lang="tr-TR" dirty="0"/>
              <a:t> be </a:t>
            </a:r>
            <a:r>
              <a:rPr lang="tr-TR" dirty="0" err="1"/>
              <a:t>maintained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107</a:t>
            </a:fld>
            <a:endParaRPr lang="tr-TR"/>
          </a:p>
        </p:txBody>
      </p:sp>
    </p:spTree>
    <p:extLst>
      <p:ext uri="{BB962C8B-B14F-4D97-AF65-F5344CB8AC3E}">
        <p14:creationId xmlns:p14="http://schemas.microsoft.com/office/powerpoint/2010/main" val="42899008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our</a:t>
            </a:r>
            <a:r>
              <a:rPr lang="tr-TR" dirty="0"/>
              <a:t> </a:t>
            </a:r>
            <a:r>
              <a:rPr lang="tr-TR" dirty="0" err="1"/>
              <a:t>case</a:t>
            </a:r>
            <a:r>
              <a:rPr lang="tr-TR" dirty="0"/>
              <a:t> NPC is </a:t>
            </a:r>
            <a:r>
              <a:rPr lang="tr-TR" dirty="0" err="1"/>
              <a:t>the</a:t>
            </a:r>
            <a:r>
              <a:rPr lang="tr-TR" dirty="0"/>
              <a:t> </a:t>
            </a:r>
            <a:r>
              <a:rPr lang="tr-TR" dirty="0" err="1"/>
              <a:t>context</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108</a:t>
            </a:fld>
            <a:endParaRPr lang="tr-TR"/>
          </a:p>
        </p:txBody>
      </p:sp>
    </p:spTree>
    <p:extLst>
      <p:ext uri="{BB962C8B-B14F-4D97-AF65-F5344CB8AC3E}">
        <p14:creationId xmlns:p14="http://schemas.microsoft.com/office/powerpoint/2010/main" val="4592253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Next</a:t>
            </a:r>
            <a:r>
              <a:rPr lang="tr-TR" dirty="0"/>
              <a:t> </a:t>
            </a:r>
            <a:r>
              <a:rPr lang="tr-TR" dirty="0" err="1"/>
              <a:t>we</a:t>
            </a:r>
            <a:r>
              <a:rPr lang="tr-TR" dirty="0"/>
              <a:t> </a:t>
            </a:r>
            <a:r>
              <a:rPr lang="tr-TR" dirty="0" err="1"/>
              <a:t>should</a:t>
            </a:r>
            <a:r>
              <a:rPr lang="tr-TR" dirty="0"/>
              <a:t> </a:t>
            </a:r>
            <a:r>
              <a:rPr lang="tr-TR" dirty="0" err="1"/>
              <a:t>consider</a:t>
            </a:r>
            <a:r>
              <a:rPr lang="tr-TR" dirty="0"/>
              <a:t> </a:t>
            </a:r>
            <a:r>
              <a:rPr lang="tr-TR" dirty="0" err="1"/>
              <a:t>what</a:t>
            </a:r>
            <a:r>
              <a:rPr lang="tr-TR" dirty="0"/>
              <a:t> </a:t>
            </a:r>
            <a:r>
              <a:rPr lang="tr-TR" dirty="0" err="1"/>
              <a:t>are</a:t>
            </a:r>
            <a:r>
              <a:rPr lang="tr-TR" dirty="0"/>
              <a:t> </a:t>
            </a:r>
            <a:r>
              <a:rPr lang="tr-TR" dirty="0" err="1"/>
              <a:t>the</a:t>
            </a:r>
            <a:r>
              <a:rPr lang="tr-TR" dirty="0"/>
              <a:t> </a:t>
            </a:r>
            <a:r>
              <a:rPr lang="tr-TR" dirty="0" err="1"/>
              <a:t>possible</a:t>
            </a:r>
            <a:r>
              <a:rPr lang="tr-TR" dirty="0"/>
              <a:t> </a:t>
            </a:r>
            <a:r>
              <a:rPr lang="tr-TR" dirty="0" err="1"/>
              <a:t>states</a:t>
            </a:r>
            <a:r>
              <a:rPr lang="tr-TR" dirty="0"/>
              <a:t> </a:t>
            </a:r>
            <a:r>
              <a:rPr lang="tr-TR" dirty="0" err="1"/>
              <a:t>the</a:t>
            </a:r>
            <a:r>
              <a:rPr lang="tr-TR" dirty="0"/>
              <a:t> </a:t>
            </a:r>
            <a:r>
              <a:rPr lang="tr-TR" dirty="0" err="1"/>
              <a:t>context</a:t>
            </a:r>
            <a:r>
              <a:rPr lang="tr-TR" dirty="0"/>
              <a:t> can be in</a:t>
            </a:r>
          </a:p>
        </p:txBody>
      </p:sp>
      <p:sp>
        <p:nvSpPr>
          <p:cNvPr id="4" name="Slayt Numarası Yer Tutucusu 3"/>
          <p:cNvSpPr>
            <a:spLocks noGrp="1"/>
          </p:cNvSpPr>
          <p:nvPr>
            <p:ph type="sldNum" sz="quarter" idx="5"/>
          </p:nvPr>
        </p:nvSpPr>
        <p:spPr/>
        <p:txBody>
          <a:bodyPr/>
          <a:lstStyle/>
          <a:p>
            <a:fld id="{4156DDF0-1691-44CB-8AA9-FF35E42EE00F}" type="slidenum">
              <a:rPr lang="tr-TR" smtClean="0"/>
              <a:t>109</a:t>
            </a:fld>
            <a:endParaRPr lang="tr-TR"/>
          </a:p>
        </p:txBody>
      </p:sp>
    </p:spTree>
    <p:extLst>
      <p:ext uri="{BB962C8B-B14F-4D97-AF65-F5344CB8AC3E}">
        <p14:creationId xmlns:p14="http://schemas.microsoft.com/office/powerpoint/2010/main" val="2429245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now</a:t>
            </a:r>
            <a:r>
              <a:rPr lang="tr-TR" dirty="0"/>
              <a:t> </a:t>
            </a:r>
            <a:r>
              <a:rPr lang="tr-TR" dirty="0" err="1"/>
              <a:t>lets</a:t>
            </a:r>
            <a:r>
              <a:rPr lang="tr-TR" dirty="0"/>
              <a:t> </a:t>
            </a:r>
            <a:r>
              <a:rPr lang="tr-TR" dirty="0" err="1"/>
              <a:t>move</a:t>
            </a:r>
            <a:r>
              <a:rPr lang="tr-TR" dirty="0"/>
              <a:t> </a:t>
            </a:r>
            <a:r>
              <a:rPr lang="tr-TR" dirty="0" err="1"/>
              <a:t>onto</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a:t>
            </a:fld>
            <a:endParaRPr lang="tr-TR"/>
          </a:p>
        </p:txBody>
      </p:sp>
    </p:spTree>
    <p:extLst>
      <p:ext uri="{BB962C8B-B14F-4D97-AF65-F5344CB8AC3E}">
        <p14:creationId xmlns:p14="http://schemas.microsoft.com/office/powerpoint/2010/main" val="3546867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our</a:t>
            </a:r>
            <a:r>
              <a:rPr lang="tr-TR" dirty="0"/>
              <a:t> </a:t>
            </a:r>
            <a:r>
              <a:rPr lang="tr-TR" dirty="0" err="1"/>
              <a:t>case</a:t>
            </a:r>
            <a:r>
              <a:rPr lang="tr-TR" dirty="0"/>
              <a:t> </a:t>
            </a:r>
            <a:r>
              <a:rPr lang="tr-TR" dirty="0" err="1"/>
              <a:t>there</a:t>
            </a:r>
            <a:r>
              <a:rPr lang="tr-TR" dirty="0"/>
              <a:t> </a:t>
            </a:r>
            <a:r>
              <a:rPr lang="tr-TR" dirty="0" err="1"/>
              <a:t>are</a:t>
            </a:r>
            <a:r>
              <a:rPr lang="tr-TR" dirty="0"/>
              <a:t> 4 </a:t>
            </a:r>
            <a:r>
              <a:rPr lang="tr-TR" dirty="0" err="1"/>
              <a:t>states</a:t>
            </a:r>
            <a:r>
              <a:rPr lang="tr-TR" dirty="0"/>
              <a:t> </a:t>
            </a:r>
            <a:r>
              <a:rPr lang="tr-TR" dirty="0" err="1"/>
              <a:t>namely</a:t>
            </a:r>
            <a:r>
              <a:rPr lang="tr-TR" dirty="0"/>
              <a:t>, </a:t>
            </a:r>
            <a:r>
              <a:rPr lang="tr-TR" dirty="0" err="1"/>
              <a:t>wandering</a:t>
            </a:r>
            <a:r>
              <a:rPr lang="tr-TR" dirty="0"/>
              <a:t>, </a:t>
            </a:r>
            <a:r>
              <a:rPr lang="tr-TR" dirty="0" err="1"/>
              <a:t>collecting</a:t>
            </a:r>
            <a:r>
              <a:rPr lang="tr-TR" dirty="0"/>
              <a:t>, </a:t>
            </a:r>
            <a:r>
              <a:rPr lang="tr-TR" dirty="0" err="1"/>
              <a:t>attacking</a:t>
            </a:r>
            <a:r>
              <a:rPr lang="tr-TR" dirty="0"/>
              <a:t> </a:t>
            </a:r>
            <a:r>
              <a:rPr lang="tr-TR" dirty="0" err="1"/>
              <a:t>and</a:t>
            </a:r>
            <a:r>
              <a:rPr lang="tr-TR" dirty="0"/>
              <a:t> </a:t>
            </a:r>
            <a:r>
              <a:rPr lang="tr-TR" dirty="0" err="1"/>
              <a:t>death</a:t>
            </a:r>
            <a:r>
              <a:rPr lang="tr-TR" dirty="0"/>
              <a:t> </a:t>
            </a:r>
            <a:r>
              <a:rPr lang="tr-TR" dirty="0" err="1"/>
              <a:t>states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110</a:t>
            </a:fld>
            <a:endParaRPr lang="tr-TR"/>
          </a:p>
        </p:txBody>
      </p:sp>
    </p:spTree>
    <p:extLst>
      <p:ext uri="{BB962C8B-B14F-4D97-AF65-F5344CB8AC3E}">
        <p14:creationId xmlns:p14="http://schemas.microsoft.com/office/powerpoint/2010/main" val="42391311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Finally</a:t>
            </a:r>
            <a:r>
              <a:rPr lang="tr-TR" dirty="0"/>
              <a:t> </a:t>
            </a:r>
            <a:r>
              <a:rPr lang="tr-TR" dirty="0" err="1"/>
              <a:t>we</a:t>
            </a:r>
            <a:r>
              <a:rPr lang="tr-TR" dirty="0"/>
              <a:t> </a:t>
            </a:r>
            <a:r>
              <a:rPr lang="tr-TR" dirty="0" err="1"/>
              <a:t>should</a:t>
            </a:r>
            <a:r>
              <a:rPr lang="tr-TR" dirty="0"/>
              <a:t> </a:t>
            </a:r>
            <a:r>
              <a:rPr lang="tr-TR" dirty="0" err="1"/>
              <a:t>consider</a:t>
            </a:r>
            <a:r>
              <a:rPr lang="tr-TR" dirty="0"/>
              <a:t> </a:t>
            </a:r>
            <a:r>
              <a:rPr lang="tr-TR" dirty="0" err="1"/>
              <a:t>what</a:t>
            </a:r>
            <a:r>
              <a:rPr lang="tr-TR" dirty="0"/>
              <a:t> </a:t>
            </a:r>
            <a:r>
              <a:rPr lang="tr-TR" dirty="0" err="1"/>
              <a:t>are</a:t>
            </a:r>
            <a:r>
              <a:rPr lang="tr-TR" dirty="0"/>
              <a:t> </a:t>
            </a:r>
            <a:r>
              <a:rPr lang="tr-TR" dirty="0" err="1"/>
              <a:t>the</a:t>
            </a:r>
            <a:r>
              <a:rPr lang="tr-TR" dirty="0"/>
              <a:t> </a:t>
            </a:r>
            <a:r>
              <a:rPr lang="tr-TR" dirty="0" err="1"/>
              <a:t>possible</a:t>
            </a:r>
            <a:r>
              <a:rPr lang="tr-TR" dirty="0"/>
              <a:t> </a:t>
            </a:r>
            <a:r>
              <a:rPr lang="tr-TR" dirty="0" err="1"/>
              <a:t>actions</a:t>
            </a:r>
            <a:r>
              <a:rPr lang="tr-TR" dirty="0"/>
              <a:t> </a:t>
            </a:r>
            <a:r>
              <a:rPr lang="tr-TR" dirty="0" err="1"/>
              <a:t>context</a:t>
            </a:r>
            <a:r>
              <a:rPr lang="tr-TR" dirty="0"/>
              <a:t> </a:t>
            </a:r>
            <a:r>
              <a:rPr lang="tr-TR" dirty="0" err="1"/>
              <a:t>may</a:t>
            </a:r>
            <a:r>
              <a:rPr lang="tr-TR" dirty="0"/>
              <a:t> be </a:t>
            </a:r>
            <a:r>
              <a:rPr lang="tr-TR" dirty="0" err="1"/>
              <a:t>required</a:t>
            </a:r>
            <a:r>
              <a:rPr lang="tr-TR" dirty="0"/>
              <a:t> </a:t>
            </a:r>
            <a:r>
              <a:rPr lang="tr-TR" dirty="0" err="1"/>
              <a:t>to</a:t>
            </a:r>
            <a:r>
              <a:rPr lang="tr-TR" dirty="0"/>
              <a:t> do</a:t>
            </a:r>
          </a:p>
          <a:p>
            <a:r>
              <a:rPr lang="tr-TR" dirty="0" err="1"/>
              <a:t>We</a:t>
            </a:r>
            <a:r>
              <a:rPr lang="tr-TR" dirty="0"/>
              <a:t> </a:t>
            </a:r>
            <a:r>
              <a:rPr lang="tr-TR" dirty="0" err="1"/>
              <a:t>should</a:t>
            </a:r>
            <a:r>
              <a:rPr lang="tr-TR" dirty="0"/>
              <a:t> </a:t>
            </a:r>
            <a:r>
              <a:rPr lang="tr-TR" dirty="0" err="1"/>
              <a:t>consider</a:t>
            </a:r>
            <a:r>
              <a:rPr lang="tr-TR" dirty="0"/>
              <a:t> </a:t>
            </a:r>
            <a:r>
              <a:rPr lang="tr-TR" dirty="0" err="1"/>
              <a:t>these</a:t>
            </a:r>
            <a:r>
              <a:rPr lang="tr-TR" dirty="0"/>
              <a:t> </a:t>
            </a:r>
            <a:r>
              <a:rPr lang="tr-TR" dirty="0" err="1"/>
              <a:t>actions</a:t>
            </a:r>
            <a:r>
              <a:rPr lang="tr-TR" dirty="0"/>
              <a:t> </a:t>
            </a:r>
            <a:r>
              <a:rPr lang="tr-TR" dirty="0" err="1"/>
              <a:t>independently</a:t>
            </a:r>
            <a:r>
              <a:rPr lang="tr-TR" dirty="0"/>
              <a:t> </a:t>
            </a:r>
            <a:r>
              <a:rPr lang="tr-TR" dirty="0" err="1"/>
              <a:t>from</a:t>
            </a:r>
            <a:r>
              <a:rPr lang="tr-TR" dirty="0"/>
              <a:t> </a:t>
            </a:r>
            <a:r>
              <a:rPr lang="tr-TR" dirty="0" err="1"/>
              <a:t>the</a:t>
            </a:r>
            <a:r>
              <a:rPr lang="tr-TR" dirty="0"/>
              <a:t> </a:t>
            </a:r>
            <a:r>
              <a:rPr lang="tr-TR" dirty="0" err="1"/>
              <a:t>possible</a:t>
            </a:r>
            <a:r>
              <a:rPr lang="tr-TR" dirty="0"/>
              <a:t> </a:t>
            </a:r>
            <a:r>
              <a:rPr lang="tr-TR" dirty="0" err="1"/>
              <a:t>states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111</a:t>
            </a:fld>
            <a:endParaRPr lang="tr-TR"/>
          </a:p>
        </p:txBody>
      </p:sp>
    </p:spTree>
    <p:extLst>
      <p:ext uri="{BB962C8B-B14F-4D97-AF65-F5344CB8AC3E}">
        <p14:creationId xmlns:p14="http://schemas.microsoft.com/office/powerpoint/2010/main" val="24567211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a:t>
            </a:r>
            <a:r>
              <a:rPr lang="tr-TR" dirty="0" err="1"/>
              <a:t>by</a:t>
            </a:r>
            <a:r>
              <a:rPr lang="tr-TR" dirty="0"/>
              <a:t> </a:t>
            </a:r>
            <a:r>
              <a:rPr lang="tr-TR" dirty="0" err="1"/>
              <a:t>the</a:t>
            </a:r>
            <a:r>
              <a:rPr lang="tr-TR" dirty="0"/>
              <a:t> </a:t>
            </a:r>
            <a:r>
              <a:rPr lang="tr-TR" dirty="0" err="1"/>
              <a:t>nature</a:t>
            </a:r>
            <a:r>
              <a:rPr lang="tr-TR" dirty="0"/>
              <a:t> of </a:t>
            </a:r>
            <a:r>
              <a:rPr lang="tr-TR" dirty="0" err="1"/>
              <a:t>our</a:t>
            </a:r>
            <a:r>
              <a:rPr lang="tr-TR" dirty="0"/>
              <a:t> </a:t>
            </a:r>
            <a:r>
              <a:rPr lang="tr-TR" dirty="0" err="1"/>
              <a:t>project</a:t>
            </a:r>
            <a:r>
              <a:rPr lang="tr-TR" dirty="0"/>
              <a:t> </a:t>
            </a:r>
            <a:r>
              <a:rPr lang="tr-TR" dirty="0" err="1"/>
              <a:t>there</a:t>
            </a:r>
            <a:r>
              <a:rPr lang="tr-TR" dirty="0"/>
              <a:t> is 1 </a:t>
            </a:r>
            <a:r>
              <a:rPr lang="tr-TR" dirty="0" err="1"/>
              <a:t>to</a:t>
            </a:r>
            <a:r>
              <a:rPr lang="tr-TR" dirty="0"/>
              <a:t> 1 </a:t>
            </a:r>
            <a:r>
              <a:rPr lang="tr-TR" dirty="0" err="1"/>
              <a:t>correspondance</a:t>
            </a:r>
            <a:r>
              <a:rPr lang="tr-TR" dirty="0"/>
              <a:t> </a:t>
            </a:r>
            <a:r>
              <a:rPr lang="tr-TR" dirty="0" err="1"/>
              <a:t>between</a:t>
            </a:r>
            <a:r>
              <a:rPr lang="tr-TR" dirty="0"/>
              <a:t> </a:t>
            </a:r>
            <a:r>
              <a:rPr lang="tr-TR" dirty="0" err="1"/>
              <a:t>actions</a:t>
            </a:r>
            <a:r>
              <a:rPr lang="tr-TR" dirty="0"/>
              <a:t> </a:t>
            </a:r>
            <a:r>
              <a:rPr lang="tr-TR" dirty="0" err="1"/>
              <a:t>and</a:t>
            </a:r>
            <a:r>
              <a:rPr lang="tr-TR" dirty="0"/>
              <a:t> </a:t>
            </a:r>
            <a:r>
              <a:rPr lang="tr-TR" dirty="0" err="1"/>
              <a:t>states</a:t>
            </a:r>
            <a:r>
              <a:rPr lang="tr-TR" dirty="0"/>
              <a:t>.</a:t>
            </a:r>
          </a:p>
          <a:p>
            <a:r>
              <a:rPr lang="tr-TR" dirty="0" err="1"/>
              <a:t>There</a:t>
            </a:r>
            <a:r>
              <a:rPr lang="tr-TR" dirty="0"/>
              <a:t> </a:t>
            </a:r>
            <a:r>
              <a:rPr lang="tr-TR" dirty="0" err="1"/>
              <a:t>are</a:t>
            </a:r>
            <a:r>
              <a:rPr lang="tr-TR" dirty="0"/>
              <a:t> 4 </a:t>
            </a:r>
            <a:r>
              <a:rPr lang="tr-TR" dirty="0" err="1"/>
              <a:t>actions</a:t>
            </a:r>
            <a:r>
              <a:rPr lang="tr-TR" dirty="0"/>
              <a:t> </a:t>
            </a:r>
            <a:r>
              <a:rPr lang="tr-TR" dirty="0" err="1"/>
              <a:t>named</a:t>
            </a:r>
            <a:r>
              <a:rPr lang="tr-TR" dirty="0"/>
              <a:t> </a:t>
            </a:r>
            <a:r>
              <a:rPr lang="tr-TR" dirty="0" err="1"/>
              <a:t>CheckAndWander</a:t>
            </a:r>
            <a:r>
              <a:rPr lang="tr-TR" dirty="0"/>
              <a:t>, </a:t>
            </a:r>
            <a:r>
              <a:rPr lang="tr-TR" dirty="0" err="1"/>
              <a:t>CheckAndCollect</a:t>
            </a:r>
            <a:r>
              <a:rPr lang="tr-TR" dirty="0"/>
              <a:t>, </a:t>
            </a:r>
            <a:r>
              <a:rPr lang="tr-TR" dirty="0" err="1"/>
              <a:t>CheckAndAttack</a:t>
            </a:r>
            <a:r>
              <a:rPr lang="tr-TR" dirty="0"/>
              <a:t>, </a:t>
            </a:r>
            <a:r>
              <a:rPr lang="tr-TR" dirty="0" err="1"/>
              <a:t>CheckAndDie</a:t>
            </a:r>
            <a:endParaRPr lang="tr-TR" dirty="0"/>
          </a:p>
          <a:p>
            <a:endParaRPr lang="tr-TR" dirty="0"/>
          </a:p>
          <a:p>
            <a:r>
              <a:rPr lang="tr-TR" dirty="0" err="1"/>
              <a:t>These</a:t>
            </a:r>
            <a:r>
              <a:rPr lang="tr-TR" dirty="0"/>
              <a:t> </a:t>
            </a:r>
            <a:r>
              <a:rPr lang="tr-TR" dirty="0" err="1"/>
              <a:t>actions</a:t>
            </a:r>
            <a:r>
              <a:rPr lang="tr-TR" dirty="0"/>
              <a:t> </a:t>
            </a:r>
            <a:r>
              <a:rPr lang="tr-TR" dirty="0" err="1"/>
              <a:t>should</a:t>
            </a:r>
            <a:r>
              <a:rPr lang="tr-TR" dirty="0"/>
              <a:t> </a:t>
            </a:r>
            <a:r>
              <a:rPr lang="tr-TR" dirty="0" err="1"/>
              <a:t>check</a:t>
            </a:r>
            <a:r>
              <a:rPr lang="tr-TR" dirty="0"/>
              <a:t> </a:t>
            </a:r>
            <a:r>
              <a:rPr lang="tr-TR" dirty="0" err="1"/>
              <a:t>whether</a:t>
            </a:r>
            <a:r>
              <a:rPr lang="tr-TR" dirty="0"/>
              <a:t> </a:t>
            </a:r>
            <a:r>
              <a:rPr lang="tr-TR" dirty="0" err="1"/>
              <a:t>environmental</a:t>
            </a:r>
            <a:r>
              <a:rPr lang="tr-TR" dirty="0"/>
              <a:t> </a:t>
            </a:r>
            <a:r>
              <a:rPr lang="tr-TR" dirty="0" err="1"/>
              <a:t>conditions</a:t>
            </a:r>
            <a:r>
              <a:rPr lang="tr-TR" dirty="0"/>
              <a:t> </a:t>
            </a:r>
            <a:r>
              <a:rPr lang="tr-TR" dirty="0" err="1"/>
              <a:t>are</a:t>
            </a:r>
            <a:r>
              <a:rPr lang="tr-TR" dirty="0"/>
              <a:t> </a:t>
            </a:r>
            <a:r>
              <a:rPr lang="tr-TR" dirty="0" err="1"/>
              <a:t>satisfied</a:t>
            </a:r>
            <a:r>
              <a:rPr lang="tr-TR" dirty="0"/>
              <a:t> </a:t>
            </a:r>
            <a:r>
              <a:rPr lang="tr-TR" dirty="0" err="1"/>
              <a:t>to</a:t>
            </a:r>
            <a:r>
              <a:rPr lang="tr-TR" dirty="0"/>
              <a:t> </a:t>
            </a:r>
            <a:r>
              <a:rPr lang="tr-TR" dirty="0" err="1"/>
              <a:t>perform</a:t>
            </a:r>
            <a:r>
              <a:rPr lang="tr-TR" dirty="0"/>
              <a:t> </a:t>
            </a:r>
            <a:r>
              <a:rPr lang="tr-TR" dirty="0" err="1"/>
              <a:t>the</a:t>
            </a:r>
            <a:r>
              <a:rPr lang="tr-TR" dirty="0"/>
              <a:t> </a:t>
            </a:r>
            <a:r>
              <a:rPr lang="tr-TR" dirty="0" err="1"/>
              <a:t>action</a:t>
            </a:r>
            <a:r>
              <a:rPr lang="tr-TR" dirty="0"/>
              <a:t> </a:t>
            </a:r>
            <a:r>
              <a:rPr lang="tr-TR" dirty="0" err="1"/>
              <a:t>and</a:t>
            </a:r>
            <a:r>
              <a:rPr lang="tr-TR" dirty="0"/>
              <a:t> </a:t>
            </a:r>
            <a:r>
              <a:rPr lang="tr-TR" dirty="0" err="1"/>
              <a:t>if</a:t>
            </a:r>
            <a:r>
              <a:rPr lang="tr-TR" dirty="0"/>
              <a:t> </a:t>
            </a:r>
            <a:r>
              <a:rPr lang="tr-TR" dirty="0" err="1"/>
              <a:t>so</a:t>
            </a:r>
            <a:r>
              <a:rPr lang="tr-TR" dirty="0"/>
              <a:t> </a:t>
            </a:r>
            <a:r>
              <a:rPr lang="tr-TR" dirty="0" err="1"/>
              <a:t>perform</a:t>
            </a:r>
            <a:r>
              <a:rPr lang="tr-TR" dirty="0"/>
              <a:t> </a:t>
            </a:r>
            <a:r>
              <a:rPr lang="tr-TR" dirty="0" err="1"/>
              <a:t>the</a:t>
            </a:r>
            <a:r>
              <a:rPr lang="tr-TR" dirty="0"/>
              <a:t> </a:t>
            </a:r>
            <a:r>
              <a:rPr lang="tr-TR" dirty="0" err="1"/>
              <a:t>action</a:t>
            </a:r>
            <a:endParaRPr lang="tr-TR" dirty="0"/>
          </a:p>
          <a:p>
            <a:endParaRPr lang="tr-TR" dirty="0"/>
          </a:p>
          <a:p>
            <a:r>
              <a:rPr lang="tr-TR" dirty="0" err="1"/>
              <a:t>For</a:t>
            </a:r>
            <a:r>
              <a:rPr lang="tr-TR" dirty="0"/>
              <a:t> </a:t>
            </a:r>
            <a:r>
              <a:rPr lang="tr-TR" dirty="0" err="1"/>
              <a:t>example</a:t>
            </a:r>
            <a:r>
              <a:rPr lang="tr-TR" dirty="0"/>
              <a:t> </a:t>
            </a:r>
            <a:r>
              <a:rPr lang="tr-TR" dirty="0" err="1"/>
              <a:t>CheckAndAttack</a:t>
            </a:r>
            <a:r>
              <a:rPr lang="tr-TR" dirty="0"/>
              <a:t> </a:t>
            </a:r>
            <a:r>
              <a:rPr lang="tr-TR" dirty="0" err="1"/>
              <a:t>may</a:t>
            </a:r>
            <a:r>
              <a:rPr lang="tr-TR" dirty="0"/>
              <a:t> </a:t>
            </a:r>
            <a:r>
              <a:rPr lang="tr-TR" dirty="0" err="1"/>
              <a:t>check</a:t>
            </a:r>
            <a:r>
              <a:rPr lang="tr-TR" dirty="0"/>
              <a:t> </a:t>
            </a:r>
            <a:r>
              <a:rPr lang="tr-TR" dirty="0" err="1"/>
              <a:t>if</a:t>
            </a:r>
            <a:r>
              <a:rPr lang="tr-TR" dirty="0"/>
              <a:t> </a:t>
            </a:r>
            <a:r>
              <a:rPr lang="tr-TR" dirty="0" err="1"/>
              <a:t>there</a:t>
            </a:r>
            <a:r>
              <a:rPr lang="tr-TR" dirty="0"/>
              <a:t> </a:t>
            </a:r>
            <a:r>
              <a:rPr lang="tr-TR" dirty="0" err="1"/>
              <a:t>are</a:t>
            </a:r>
            <a:r>
              <a:rPr lang="tr-TR" dirty="0"/>
              <a:t> </a:t>
            </a:r>
            <a:r>
              <a:rPr lang="tr-TR" dirty="0" err="1"/>
              <a:t>nearby</a:t>
            </a:r>
            <a:r>
              <a:rPr lang="tr-TR" dirty="0"/>
              <a:t> </a:t>
            </a:r>
            <a:r>
              <a:rPr lang="tr-TR" dirty="0" err="1"/>
              <a:t>enemies</a:t>
            </a:r>
            <a:r>
              <a:rPr lang="tr-TR" dirty="0"/>
              <a:t> </a:t>
            </a:r>
            <a:r>
              <a:rPr lang="tr-TR" dirty="0" err="1"/>
              <a:t>and</a:t>
            </a:r>
            <a:r>
              <a:rPr lang="tr-TR" dirty="0"/>
              <a:t> </a:t>
            </a:r>
            <a:r>
              <a:rPr lang="tr-TR" dirty="0" err="1"/>
              <a:t>if</a:t>
            </a:r>
            <a:r>
              <a:rPr lang="tr-TR" dirty="0"/>
              <a:t> </a:t>
            </a:r>
            <a:r>
              <a:rPr lang="tr-TR" dirty="0" err="1"/>
              <a:t>so</a:t>
            </a:r>
            <a:r>
              <a:rPr lang="tr-TR" dirty="0"/>
              <a:t> </a:t>
            </a:r>
            <a:r>
              <a:rPr lang="tr-TR" dirty="0" err="1"/>
              <a:t>depending</a:t>
            </a:r>
            <a:r>
              <a:rPr lang="tr-TR" dirty="0"/>
              <a:t> on </a:t>
            </a:r>
            <a:r>
              <a:rPr lang="tr-TR" dirty="0" err="1"/>
              <a:t>the</a:t>
            </a:r>
            <a:r>
              <a:rPr lang="tr-TR" dirty="0"/>
              <a:t> </a:t>
            </a:r>
            <a:r>
              <a:rPr lang="tr-TR" dirty="0" err="1"/>
              <a:t>current</a:t>
            </a:r>
            <a:r>
              <a:rPr lang="tr-TR" dirty="0"/>
              <a:t> </a:t>
            </a:r>
            <a:r>
              <a:rPr lang="tr-TR" dirty="0" err="1"/>
              <a:t>state</a:t>
            </a:r>
            <a:r>
              <a:rPr lang="tr-TR" dirty="0"/>
              <a:t> </a:t>
            </a:r>
            <a:r>
              <a:rPr lang="tr-TR" dirty="0" err="1"/>
              <a:t>either</a:t>
            </a:r>
            <a:r>
              <a:rPr lang="tr-TR" dirty="0"/>
              <a:t> </a:t>
            </a:r>
            <a:r>
              <a:rPr lang="tr-TR" dirty="0" err="1"/>
              <a:t>transition</a:t>
            </a:r>
            <a:r>
              <a:rPr lang="tr-TR" dirty="0"/>
              <a:t> </a:t>
            </a:r>
            <a:r>
              <a:rPr lang="tr-TR" dirty="0" err="1"/>
              <a:t>to</a:t>
            </a:r>
            <a:r>
              <a:rPr lang="tr-TR" dirty="0"/>
              <a:t> </a:t>
            </a:r>
            <a:r>
              <a:rPr lang="tr-TR" dirty="0" err="1"/>
              <a:t>attacking</a:t>
            </a:r>
            <a:r>
              <a:rPr lang="tr-TR" dirty="0"/>
              <a:t> </a:t>
            </a:r>
            <a:r>
              <a:rPr lang="tr-TR" dirty="0" err="1"/>
              <a:t>state</a:t>
            </a:r>
            <a:r>
              <a:rPr lang="tr-TR" dirty="0"/>
              <a:t> </a:t>
            </a:r>
            <a:r>
              <a:rPr lang="tr-TR" dirty="0" err="1"/>
              <a:t>or</a:t>
            </a:r>
            <a:r>
              <a:rPr lang="tr-TR" dirty="0"/>
              <a:t> </a:t>
            </a:r>
            <a:r>
              <a:rPr lang="tr-TR" dirty="0" err="1"/>
              <a:t>actually</a:t>
            </a:r>
            <a:r>
              <a:rPr lang="tr-TR" dirty="0"/>
              <a:t> </a:t>
            </a:r>
            <a:r>
              <a:rPr lang="tr-TR" dirty="0" err="1"/>
              <a:t>attack</a:t>
            </a:r>
            <a:r>
              <a:rPr lang="tr-TR" dirty="0"/>
              <a:t> </a:t>
            </a:r>
            <a:r>
              <a:rPr lang="tr-TR" dirty="0" err="1"/>
              <a:t>the</a:t>
            </a:r>
            <a:r>
              <a:rPr lang="tr-TR" dirty="0"/>
              <a:t> </a:t>
            </a:r>
            <a:r>
              <a:rPr lang="tr-TR" dirty="0" err="1"/>
              <a:t>enemy</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112</a:t>
            </a:fld>
            <a:endParaRPr lang="tr-TR"/>
          </a:p>
        </p:txBody>
      </p:sp>
    </p:spTree>
    <p:extLst>
      <p:ext uri="{BB962C8B-B14F-4D97-AF65-F5344CB8AC3E}">
        <p14:creationId xmlns:p14="http://schemas.microsoft.com/office/powerpoint/2010/main" val="37429942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Using </a:t>
            </a:r>
            <a:r>
              <a:rPr lang="tr-TR" dirty="0" err="1"/>
              <a:t>all</a:t>
            </a:r>
            <a:r>
              <a:rPr lang="tr-TR" dirty="0"/>
              <a:t> </a:t>
            </a:r>
            <a:r>
              <a:rPr lang="tr-TR" dirty="0" err="1"/>
              <a:t>these</a:t>
            </a:r>
            <a:r>
              <a:rPr lang="tr-TR" dirty="0"/>
              <a:t> </a:t>
            </a:r>
            <a:r>
              <a:rPr lang="tr-TR" dirty="0" err="1"/>
              <a:t>informations</a:t>
            </a:r>
            <a:r>
              <a:rPr lang="tr-TR" dirty="0"/>
              <a:t> </a:t>
            </a:r>
            <a:r>
              <a:rPr lang="tr-TR" dirty="0" err="1"/>
              <a:t>we</a:t>
            </a:r>
            <a:r>
              <a:rPr lang="tr-TR" dirty="0"/>
              <a:t> </a:t>
            </a:r>
            <a:r>
              <a:rPr lang="tr-TR" dirty="0" err="1"/>
              <a:t>will</a:t>
            </a:r>
            <a:r>
              <a:rPr lang="tr-TR" dirty="0"/>
              <a:t> </a:t>
            </a:r>
            <a:r>
              <a:rPr lang="tr-TR" dirty="0" err="1"/>
              <a:t>now</a:t>
            </a:r>
            <a:r>
              <a:rPr lang="tr-TR" dirty="0"/>
              <a:t> define </a:t>
            </a:r>
            <a:r>
              <a:rPr lang="tr-TR" dirty="0" err="1"/>
              <a:t>the</a:t>
            </a:r>
            <a:r>
              <a:rPr lang="tr-TR" dirty="0"/>
              <a:t> </a:t>
            </a:r>
            <a:r>
              <a:rPr lang="tr-TR" dirty="0" err="1"/>
              <a:t>classes</a:t>
            </a:r>
            <a:r>
              <a:rPr lang="tr-TR" dirty="0"/>
              <a:t> </a:t>
            </a:r>
            <a:r>
              <a:rPr lang="tr-TR" dirty="0" err="1"/>
              <a:t>and</a:t>
            </a:r>
            <a:r>
              <a:rPr lang="tr-TR" dirty="0"/>
              <a:t> </a:t>
            </a:r>
            <a:r>
              <a:rPr lang="tr-TR" dirty="0" err="1"/>
              <a:t>interfaces</a:t>
            </a:r>
            <a:r>
              <a:rPr lang="tr-TR" dirty="0"/>
              <a:t> </a:t>
            </a:r>
            <a:r>
              <a:rPr lang="tr-TR" dirty="0" err="1"/>
              <a:t>used</a:t>
            </a:r>
            <a:r>
              <a:rPr lang="tr-TR" dirty="0"/>
              <a:t> in </a:t>
            </a:r>
            <a:r>
              <a:rPr lang="tr-TR" dirty="0" err="1"/>
              <a:t>our</a:t>
            </a:r>
            <a:r>
              <a:rPr lang="tr-TR" dirty="0"/>
              <a:t> </a:t>
            </a:r>
            <a:r>
              <a:rPr lang="tr-TR" dirty="0" err="1"/>
              <a:t>project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113</a:t>
            </a:fld>
            <a:endParaRPr lang="tr-TR"/>
          </a:p>
        </p:txBody>
      </p:sp>
    </p:spTree>
    <p:extLst>
      <p:ext uri="{BB962C8B-B14F-4D97-AF65-F5344CB8AC3E}">
        <p14:creationId xmlns:p14="http://schemas.microsoft.com/office/powerpoint/2010/main" val="24630200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First </a:t>
            </a:r>
            <a:r>
              <a:rPr lang="tr-TR" dirty="0" err="1"/>
              <a:t>we</a:t>
            </a:r>
            <a:r>
              <a:rPr lang="tr-TR" dirty="0"/>
              <a:t> </a:t>
            </a:r>
            <a:r>
              <a:rPr lang="tr-TR" dirty="0" err="1"/>
              <a:t>create</a:t>
            </a:r>
            <a:r>
              <a:rPr lang="tr-TR" dirty="0"/>
              <a:t> </a:t>
            </a:r>
            <a:r>
              <a:rPr lang="tr-TR" dirty="0" err="1"/>
              <a:t>the</a:t>
            </a:r>
            <a:r>
              <a:rPr lang="tr-TR" dirty="0"/>
              <a:t> NPC </a:t>
            </a:r>
            <a:r>
              <a:rPr lang="tr-TR" dirty="0" err="1"/>
              <a:t>or</a:t>
            </a:r>
            <a:r>
              <a:rPr lang="tr-TR" dirty="0"/>
              <a:t> </a:t>
            </a:r>
            <a:r>
              <a:rPr lang="tr-TR" dirty="0" err="1"/>
              <a:t>the</a:t>
            </a:r>
            <a:r>
              <a:rPr lang="tr-TR" dirty="0"/>
              <a:t> </a:t>
            </a:r>
            <a:r>
              <a:rPr lang="tr-TR" dirty="0" err="1"/>
              <a:t>context</a:t>
            </a:r>
            <a:r>
              <a:rPr lang="tr-TR" dirty="0"/>
              <a:t> </a:t>
            </a:r>
            <a:r>
              <a:rPr lang="tr-TR" dirty="0" err="1"/>
              <a:t>class</a:t>
            </a:r>
            <a:r>
              <a:rPr lang="tr-TR" dirty="0"/>
              <a:t>.</a:t>
            </a:r>
          </a:p>
          <a:p>
            <a:r>
              <a:rPr lang="tr-TR" dirty="0" err="1"/>
              <a:t>Context</a:t>
            </a:r>
            <a:r>
              <a:rPr lang="tr-TR" dirty="0"/>
              <a:t> </a:t>
            </a:r>
            <a:r>
              <a:rPr lang="tr-TR" dirty="0" err="1"/>
              <a:t>class</a:t>
            </a:r>
            <a:r>
              <a:rPr lang="tr-TR" dirty="0"/>
              <a:t> </a:t>
            </a:r>
            <a:r>
              <a:rPr lang="tr-TR" dirty="0" err="1"/>
              <a:t>should</a:t>
            </a:r>
            <a:r>
              <a:rPr lang="tr-TR" dirty="0"/>
              <a:t> </a:t>
            </a:r>
            <a:r>
              <a:rPr lang="tr-TR" dirty="0" err="1"/>
              <a:t>hold</a:t>
            </a:r>
            <a:r>
              <a:rPr lang="tr-TR" dirty="0"/>
              <a:t> a </a:t>
            </a:r>
            <a:r>
              <a:rPr lang="tr-TR" dirty="0" err="1"/>
              <a:t>reference</a:t>
            </a:r>
            <a:r>
              <a:rPr lang="tr-TR" dirty="0"/>
              <a:t> </a:t>
            </a:r>
            <a:r>
              <a:rPr lang="tr-TR" dirty="0" err="1"/>
              <a:t>to</a:t>
            </a:r>
            <a:r>
              <a:rPr lang="tr-TR" dirty="0"/>
              <a:t> </a:t>
            </a:r>
            <a:r>
              <a:rPr lang="tr-TR" dirty="0" err="1"/>
              <a:t>each</a:t>
            </a:r>
            <a:r>
              <a:rPr lang="tr-TR" dirty="0"/>
              <a:t> </a:t>
            </a:r>
            <a:r>
              <a:rPr lang="tr-TR" dirty="0" err="1"/>
              <a:t>possible</a:t>
            </a:r>
            <a:r>
              <a:rPr lang="tr-TR" dirty="0"/>
              <a:t> </a:t>
            </a:r>
            <a:r>
              <a:rPr lang="tr-TR" dirty="0" err="1"/>
              <a:t>state</a:t>
            </a:r>
            <a:endParaRPr lang="tr-TR" dirty="0"/>
          </a:p>
          <a:p>
            <a:endParaRPr lang="tr-TR" dirty="0"/>
          </a:p>
          <a:p>
            <a:r>
              <a:rPr lang="tr-TR" dirty="0" err="1"/>
              <a:t>Also</a:t>
            </a:r>
            <a:r>
              <a:rPr lang="tr-TR" dirty="0"/>
              <a:t> it </a:t>
            </a:r>
            <a:r>
              <a:rPr lang="tr-TR" dirty="0" err="1"/>
              <a:t>should</a:t>
            </a:r>
            <a:r>
              <a:rPr lang="tr-TR" dirty="0"/>
              <a:t> </a:t>
            </a:r>
            <a:r>
              <a:rPr lang="tr-TR" dirty="0" err="1"/>
              <a:t>implement</a:t>
            </a:r>
            <a:r>
              <a:rPr lang="tr-TR" dirty="0"/>
              <a:t> </a:t>
            </a:r>
            <a:r>
              <a:rPr lang="tr-TR" dirty="0" err="1"/>
              <a:t>the</a:t>
            </a:r>
            <a:r>
              <a:rPr lang="tr-TR" dirty="0"/>
              <a:t> </a:t>
            </a:r>
            <a:r>
              <a:rPr lang="tr-TR" dirty="0" err="1"/>
              <a:t>possible</a:t>
            </a:r>
            <a:r>
              <a:rPr lang="tr-TR" dirty="0"/>
              <a:t> </a:t>
            </a:r>
            <a:r>
              <a:rPr lang="tr-TR" dirty="0" err="1"/>
              <a:t>actions</a:t>
            </a:r>
            <a:r>
              <a:rPr lang="tr-TR" dirty="0"/>
              <a:t> it </a:t>
            </a:r>
            <a:r>
              <a:rPr lang="tr-TR" dirty="0" err="1"/>
              <a:t>may</a:t>
            </a:r>
            <a:r>
              <a:rPr lang="tr-TR" dirty="0"/>
              <a:t> </a:t>
            </a:r>
            <a:r>
              <a:rPr lang="tr-TR" dirty="0" err="1"/>
              <a:t>perform</a:t>
            </a:r>
            <a:r>
              <a:rPr lang="tr-TR" dirty="0"/>
              <a:t> but as </a:t>
            </a:r>
            <a:r>
              <a:rPr lang="tr-TR" dirty="0" err="1"/>
              <a:t>you</a:t>
            </a:r>
            <a:r>
              <a:rPr lang="tr-TR" dirty="0"/>
              <a:t> </a:t>
            </a:r>
            <a:r>
              <a:rPr lang="tr-TR" dirty="0" err="1"/>
              <a:t>know</a:t>
            </a:r>
            <a:r>
              <a:rPr lang="tr-TR" dirty="0"/>
              <a:t> </a:t>
            </a:r>
            <a:r>
              <a:rPr lang="tr-TR" dirty="0" err="1"/>
              <a:t>these</a:t>
            </a:r>
            <a:r>
              <a:rPr lang="tr-TR" dirty="0"/>
              <a:t> </a:t>
            </a:r>
            <a:r>
              <a:rPr lang="tr-TR" dirty="0" err="1"/>
              <a:t>actions</a:t>
            </a:r>
            <a:r>
              <a:rPr lang="tr-TR" dirty="0"/>
              <a:t> </a:t>
            </a:r>
            <a:r>
              <a:rPr lang="tr-TR" dirty="0" err="1"/>
              <a:t>are</a:t>
            </a:r>
            <a:r>
              <a:rPr lang="tr-TR" dirty="0"/>
              <a:t> not </a:t>
            </a:r>
            <a:r>
              <a:rPr lang="tr-TR" dirty="0" err="1"/>
              <a:t>actually</a:t>
            </a:r>
            <a:r>
              <a:rPr lang="tr-TR" dirty="0"/>
              <a:t> </a:t>
            </a:r>
            <a:r>
              <a:rPr lang="tr-TR" dirty="0" err="1"/>
              <a:t>implemented</a:t>
            </a:r>
            <a:r>
              <a:rPr lang="tr-TR" dirty="0"/>
              <a:t> in </a:t>
            </a:r>
            <a:r>
              <a:rPr lang="tr-TR" dirty="0" err="1"/>
              <a:t>npc</a:t>
            </a:r>
            <a:r>
              <a:rPr lang="tr-TR" dirty="0"/>
              <a:t> but </a:t>
            </a:r>
            <a:r>
              <a:rPr lang="tr-TR" dirty="0" err="1"/>
              <a:t>rather</a:t>
            </a:r>
            <a:r>
              <a:rPr lang="tr-TR" dirty="0"/>
              <a:t> </a:t>
            </a:r>
            <a:r>
              <a:rPr lang="tr-TR" dirty="0" err="1"/>
              <a:t>delegated</a:t>
            </a:r>
            <a:r>
              <a:rPr lang="tr-TR" dirty="0"/>
              <a:t> </a:t>
            </a:r>
            <a:r>
              <a:rPr lang="tr-TR" dirty="0" err="1"/>
              <a:t>to</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114</a:t>
            </a:fld>
            <a:endParaRPr lang="tr-TR"/>
          </a:p>
        </p:txBody>
      </p:sp>
    </p:spTree>
    <p:extLst>
      <p:ext uri="{BB962C8B-B14F-4D97-AF65-F5344CB8AC3E}">
        <p14:creationId xmlns:p14="http://schemas.microsoft.com/office/powerpoint/2010/main" val="16441260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Next</a:t>
            </a:r>
            <a:r>
              <a:rPr lang="tr-TR" dirty="0"/>
              <a:t> </a:t>
            </a:r>
            <a:r>
              <a:rPr lang="tr-TR" dirty="0" err="1"/>
              <a:t>we</a:t>
            </a:r>
            <a:r>
              <a:rPr lang="tr-TR" dirty="0"/>
              <a:t> </a:t>
            </a:r>
            <a:r>
              <a:rPr lang="tr-TR" dirty="0" err="1"/>
              <a:t>create</a:t>
            </a:r>
            <a:r>
              <a:rPr lang="tr-TR" dirty="0"/>
              <a:t> an </a:t>
            </a:r>
            <a:r>
              <a:rPr lang="tr-TR" dirty="0" err="1"/>
              <a:t>interface</a:t>
            </a:r>
            <a:r>
              <a:rPr lang="tr-TR" dirty="0"/>
              <a:t> as </a:t>
            </a:r>
            <a:r>
              <a:rPr lang="tr-TR" dirty="0" err="1"/>
              <a:t>NPCState</a:t>
            </a:r>
            <a:r>
              <a:rPr lang="tr-TR" dirty="0"/>
              <a:t> </a:t>
            </a:r>
            <a:r>
              <a:rPr lang="tr-TR" dirty="0" err="1"/>
              <a:t>and</a:t>
            </a:r>
            <a:r>
              <a:rPr lang="tr-TR" dirty="0"/>
              <a:t> </a:t>
            </a:r>
            <a:r>
              <a:rPr lang="tr-TR" dirty="0" err="1"/>
              <a:t>create</a:t>
            </a:r>
            <a:r>
              <a:rPr lang="tr-TR" dirty="0"/>
              <a:t> </a:t>
            </a:r>
            <a:r>
              <a:rPr lang="tr-TR" dirty="0" err="1"/>
              <a:t>concrete</a:t>
            </a:r>
            <a:r>
              <a:rPr lang="tr-TR" dirty="0"/>
              <a:t> </a:t>
            </a:r>
            <a:r>
              <a:rPr lang="tr-TR" dirty="0" err="1"/>
              <a:t>classes</a:t>
            </a:r>
            <a:r>
              <a:rPr lang="tr-TR" dirty="0"/>
              <a:t> </a:t>
            </a:r>
            <a:r>
              <a:rPr lang="tr-TR" dirty="0" err="1"/>
              <a:t>for</a:t>
            </a:r>
            <a:r>
              <a:rPr lang="tr-TR" dirty="0"/>
              <a:t> </a:t>
            </a:r>
            <a:r>
              <a:rPr lang="tr-TR" dirty="0" err="1"/>
              <a:t>each</a:t>
            </a:r>
            <a:r>
              <a:rPr lang="tr-TR" dirty="0"/>
              <a:t> </a:t>
            </a:r>
            <a:r>
              <a:rPr lang="tr-TR" dirty="0" err="1"/>
              <a:t>possible</a:t>
            </a:r>
            <a:r>
              <a:rPr lang="tr-TR" dirty="0"/>
              <a:t> </a:t>
            </a:r>
            <a:r>
              <a:rPr lang="tr-TR" dirty="0" err="1"/>
              <a:t>state</a:t>
            </a:r>
            <a:r>
              <a:rPr lang="tr-TR" dirty="0"/>
              <a:t> </a:t>
            </a:r>
            <a:r>
              <a:rPr lang="tr-TR" dirty="0" err="1"/>
              <a:t>which</a:t>
            </a:r>
            <a:r>
              <a:rPr lang="tr-TR" dirty="0"/>
              <a:t> </a:t>
            </a:r>
            <a:r>
              <a:rPr lang="tr-TR" dirty="0" err="1"/>
              <a:t>implement</a:t>
            </a:r>
            <a:r>
              <a:rPr lang="tr-TR" dirty="0"/>
              <a:t> </a:t>
            </a:r>
            <a:r>
              <a:rPr lang="tr-TR" dirty="0" err="1"/>
              <a:t>this</a:t>
            </a:r>
            <a:r>
              <a:rPr lang="tr-TR" dirty="0"/>
              <a:t> </a:t>
            </a:r>
            <a:r>
              <a:rPr lang="tr-TR" dirty="0" err="1"/>
              <a:t>interface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115</a:t>
            </a:fld>
            <a:endParaRPr lang="tr-TR"/>
          </a:p>
        </p:txBody>
      </p:sp>
    </p:spTree>
    <p:extLst>
      <p:ext uri="{BB962C8B-B14F-4D97-AF65-F5344CB8AC3E}">
        <p14:creationId xmlns:p14="http://schemas.microsoft.com/office/powerpoint/2010/main" val="10569157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also</a:t>
            </a:r>
            <a:r>
              <a:rPr lang="tr-TR" dirty="0"/>
              <a:t> define </a:t>
            </a:r>
            <a:r>
              <a:rPr lang="tr-TR" dirty="0" err="1"/>
              <a:t>the</a:t>
            </a:r>
            <a:r>
              <a:rPr lang="tr-TR" dirty="0"/>
              <a:t> </a:t>
            </a:r>
            <a:r>
              <a:rPr lang="tr-TR" dirty="0" err="1"/>
              <a:t>methods</a:t>
            </a:r>
            <a:r>
              <a:rPr lang="tr-TR" dirty="0"/>
              <a:t> of </a:t>
            </a:r>
            <a:r>
              <a:rPr lang="tr-TR" dirty="0" err="1"/>
              <a:t>the</a:t>
            </a:r>
            <a:r>
              <a:rPr lang="tr-TR" dirty="0"/>
              <a:t> </a:t>
            </a:r>
            <a:r>
              <a:rPr lang="tr-TR" dirty="0" err="1"/>
              <a:t>interface</a:t>
            </a:r>
            <a:r>
              <a:rPr lang="tr-TR" dirty="0"/>
              <a:t> as </a:t>
            </a:r>
            <a:r>
              <a:rPr lang="tr-TR" dirty="0" err="1"/>
              <a:t>possible</a:t>
            </a:r>
            <a:r>
              <a:rPr lang="tr-TR" dirty="0"/>
              <a:t> </a:t>
            </a:r>
            <a:r>
              <a:rPr lang="tr-TR" dirty="0" err="1"/>
              <a:t>actions</a:t>
            </a:r>
            <a:r>
              <a:rPr lang="tr-TR" dirty="0"/>
              <a:t> </a:t>
            </a:r>
            <a:r>
              <a:rPr lang="tr-TR" dirty="0" err="1"/>
              <a:t>from</a:t>
            </a:r>
            <a:r>
              <a:rPr lang="tr-TR" dirty="0"/>
              <a:t> </a:t>
            </a:r>
            <a:r>
              <a:rPr lang="tr-TR" dirty="0" err="1"/>
              <a:t>the</a:t>
            </a:r>
            <a:r>
              <a:rPr lang="tr-TR" dirty="0"/>
              <a:t> </a:t>
            </a:r>
            <a:r>
              <a:rPr lang="tr-TR" dirty="0" err="1"/>
              <a:t>viewpoint</a:t>
            </a:r>
            <a:r>
              <a:rPr lang="tr-TR" dirty="0"/>
              <a:t> of </a:t>
            </a:r>
            <a:r>
              <a:rPr lang="tr-TR" dirty="0" err="1"/>
              <a:t>context</a:t>
            </a:r>
            <a:r>
              <a:rPr lang="tr-TR" dirty="0"/>
              <a:t> </a:t>
            </a:r>
            <a:r>
              <a:rPr lang="tr-TR" dirty="0" err="1"/>
              <a:t>which</a:t>
            </a:r>
            <a:r>
              <a:rPr lang="tr-TR" dirty="0"/>
              <a:t> </a:t>
            </a:r>
            <a:r>
              <a:rPr lang="tr-TR" dirty="0" err="1"/>
              <a:t>are</a:t>
            </a:r>
            <a:r>
              <a:rPr lang="tr-TR" dirty="0"/>
              <a:t> </a:t>
            </a:r>
            <a:r>
              <a:rPr lang="tr-TR" dirty="0" err="1"/>
              <a:t>these</a:t>
            </a:r>
            <a:r>
              <a:rPr lang="tr-TR" dirty="0"/>
              <a:t> 4 </a:t>
            </a:r>
            <a:r>
              <a:rPr lang="tr-TR" dirty="0" err="1"/>
              <a:t>actions</a:t>
            </a:r>
            <a:r>
              <a:rPr lang="tr-TR" dirty="0"/>
              <a:t> as </a:t>
            </a:r>
            <a:r>
              <a:rPr lang="tr-TR" dirty="0" err="1"/>
              <a:t>described</a:t>
            </a:r>
            <a:r>
              <a:rPr lang="tr-TR" dirty="0"/>
              <a:t> </a:t>
            </a:r>
            <a:r>
              <a:rPr lang="tr-TR" dirty="0" err="1"/>
              <a:t>earlier</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116</a:t>
            </a:fld>
            <a:endParaRPr lang="tr-TR"/>
          </a:p>
        </p:txBody>
      </p:sp>
    </p:spTree>
    <p:extLst>
      <p:ext uri="{BB962C8B-B14F-4D97-AF65-F5344CB8AC3E}">
        <p14:creationId xmlns:p14="http://schemas.microsoft.com/office/powerpoint/2010/main" val="13946054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Finally</a:t>
            </a:r>
            <a:r>
              <a:rPr lang="tr-TR" dirty="0"/>
              <a:t> </a:t>
            </a:r>
            <a:r>
              <a:rPr lang="tr-TR" dirty="0" err="1"/>
              <a:t>we</a:t>
            </a:r>
            <a:r>
              <a:rPr lang="tr-TR" dirty="0"/>
              <a:t> </a:t>
            </a:r>
            <a:r>
              <a:rPr lang="tr-TR" dirty="0" err="1"/>
              <a:t>delegate</a:t>
            </a:r>
            <a:r>
              <a:rPr lang="tr-TR" dirty="0"/>
              <a:t> </a:t>
            </a:r>
            <a:r>
              <a:rPr lang="tr-TR" dirty="0" err="1"/>
              <a:t>the</a:t>
            </a:r>
            <a:r>
              <a:rPr lang="tr-TR" dirty="0"/>
              <a:t> </a:t>
            </a:r>
            <a:r>
              <a:rPr lang="tr-TR" dirty="0" err="1"/>
              <a:t>actions</a:t>
            </a:r>
            <a:r>
              <a:rPr lang="tr-TR" dirty="0"/>
              <a:t> </a:t>
            </a:r>
            <a:r>
              <a:rPr lang="tr-TR" dirty="0" err="1"/>
              <a:t>from</a:t>
            </a:r>
            <a:r>
              <a:rPr lang="tr-TR" dirty="0"/>
              <a:t> </a:t>
            </a:r>
            <a:r>
              <a:rPr lang="tr-TR" dirty="0" err="1"/>
              <a:t>context</a:t>
            </a:r>
            <a:r>
              <a:rPr lang="tr-TR" dirty="0"/>
              <a:t> </a:t>
            </a:r>
            <a:r>
              <a:rPr lang="tr-TR" dirty="0" err="1"/>
              <a:t>to</a:t>
            </a:r>
            <a:r>
              <a:rPr lang="tr-TR" dirty="0"/>
              <a:t> </a:t>
            </a:r>
            <a:r>
              <a:rPr lang="tr-TR" dirty="0" err="1"/>
              <a:t>state</a:t>
            </a:r>
            <a:r>
              <a:rPr lang="tr-TR" dirty="0"/>
              <a:t> </a:t>
            </a:r>
            <a:r>
              <a:rPr lang="tr-TR" dirty="0" err="1"/>
              <a:t>pattern</a:t>
            </a:r>
            <a:r>
              <a:rPr lang="tr-TR" dirty="0"/>
              <a:t> inside </a:t>
            </a:r>
            <a:r>
              <a:rPr lang="tr-TR" dirty="0" err="1"/>
              <a:t>the</a:t>
            </a:r>
            <a:r>
              <a:rPr lang="tr-TR" dirty="0"/>
              <a:t> NPC </a:t>
            </a:r>
            <a:r>
              <a:rPr lang="tr-TR" dirty="0" err="1"/>
              <a:t>class</a:t>
            </a:r>
            <a:r>
              <a:rPr lang="tr-TR" dirty="0"/>
              <a:t> as </a:t>
            </a:r>
            <a:r>
              <a:rPr lang="tr-TR" dirty="0" err="1"/>
              <a:t>you</a:t>
            </a:r>
            <a:r>
              <a:rPr lang="tr-TR" dirty="0"/>
              <a:t> can </a:t>
            </a:r>
            <a:r>
              <a:rPr lang="tr-TR" dirty="0" err="1"/>
              <a:t>see</a:t>
            </a:r>
            <a:r>
              <a:rPr lang="tr-TR" dirty="0"/>
              <a:t> on </a:t>
            </a:r>
            <a:r>
              <a:rPr lang="tr-TR" dirty="0" err="1"/>
              <a:t>the</a:t>
            </a:r>
            <a:r>
              <a:rPr lang="tr-TR" dirty="0"/>
              <a:t> </a:t>
            </a:r>
            <a:r>
              <a:rPr lang="tr-TR" dirty="0" err="1"/>
              <a:t>righthand</a:t>
            </a:r>
            <a:r>
              <a:rPr lang="tr-TR" dirty="0"/>
              <a:t> </a:t>
            </a:r>
            <a:r>
              <a:rPr lang="tr-TR" dirty="0" err="1"/>
              <a:t>side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117</a:t>
            </a:fld>
            <a:endParaRPr lang="tr-TR"/>
          </a:p>
        </p:txBody>
      </p:sp>
    </p:spTree>
    <p:extLst>
      <p:ext uri="{BB962C8B-B14F-4D97-AF65-F5344CB8AC3E}">
        <p14:creationId xmlns:p14="http://schemas.microsoft.com/office/powerpoint/2010/main" val="8700817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One</a:t>
            </a:r>
            <a:r>
              <a:rPr lang="tr-TR" dirty="0"/>
              <a:t> </a:t>
            </a:r>
            <a:r>
              <a:rPr lang="tr-TR" dirty="0" err="1"/>
              <a:t>other</a:t>
            </a:r>
            <a:r>
              <a:rPr lang="tr-TR" dirty="0"/>
              <a:t> </a:t>
            </a:r>
            <a:r>
              <a:rPr lang="tr-TR" dirty="0" err="1"/>
              <a:t>class</a:t>
            </a:r>
            <a:r>
              <a:rPr lang="tr-TR" dirty="0"/>
              <a:t> in </a:t>
            </a:r>
            <a:r>
              <a:rPr lang="tr-TR" dirty="0" err="1"/>
              <a:t>our</a:t>
            </a:r>
            <a:r>
              <a:rPr lang="tr-TR" dirty="0"/>
              <a:t> </a:t>
            </a:r>
            <a:r>
              <a:rPr lang="tr-TR" dirty="0" err="1"/>
              <a:t>porject</a:t>
            </a:r>
            <a:r>
              <a:rPr lang="tr-TR" dirty="0"/>
              <a:t> is </a:t>
            </a:r>
            <a:r>
              <a:rPr lang="tr-TR" dirty="0" err="1"/>
              <a:t>the</a:t>
            </a:r>
            <a:r>
              <a:rPr lang="tr-TR" dirty="0"/>
              <a:t> </a:t>
            </a:r>
            <a:r>
              <a:rPr lang="tr-TR" dirty="0" err="1"/>
              <a:t>NPCManager</a:t>
            </a:r>
            <a:r>
              <a:rPr lang="tr-TR" dirty="0"/>
              <a:t> </a:t>
            </a:r>
            <a:r>
              <a:rPr lang="tr-TR" dirty="0" err="1"/>
              <a:t>whose</a:t>
            </a:r>
            <a:r>
              <a:rPr lang="tr-TR" dirty="0"/>
              <a:t> </a:t>
            </a:r>
            <a:r>
              <a:rPr lang="tr-TR" dirty="0" err="1"/>
              <a:t>only</a:t>
            </a:r>
            <a:r>
              <a:rPr lang="tr-TR" dirty="0"/>
              <a:t> </a:t>
            </a:r>
            <a:r>
              <a:rPr lang="tr-TR" dirty="0" err="1"/>
              <a:t>job</a:t>
            </a:r>
            <a:r>
              <a:rPr lang="tr-TR" dirty="0"/>
              <a:t> is </a:t>
            </a:r>
            <a:r>
              <a:rPr lang="tr-TR" dirty="0" err="1"/>
              <a:t>to</a:t>
            </a:r>
            <a:r>
              <a:rPr lang="tr-TR" dirty="0"/>
              <a:t> </a:t>
            </a:r>
            <a:r>
              <a:rPr lang="tr-TR" dirty="0" err="1"/>
              <a:t>make</a:t>
            </a:r>
            <a:r>
              <a:rPr lang="tr-TR" dirty="0"/>
              <a:t> a </a:t>
            </a:r>
            <a:r>
              <a:rPr lang="tr-TR" dirty="0" err="1"/>
              <a:t>call</a:t>
            </a:r>
            <a:r>
              <a:rPr lang="tr-TR" dirty="0"/>
              <a:t> </a:t>
            </a:r>
            <a:r>
              <a:rPr lang="tr-TR" dirty="0" err="1"/>
              <a:t>to</a:t>
            </a:r>
            <a:r>
              <a:rPr lang="tr-TR" dirty="0"/>
              <a:t> </a:t>
            </a:r>
            <a:r>
              <a:rPr lang="tr-TR" dirty="0" err="1"/>
              <a:t>actions</a:t>
            </a:r>
            <a:r>
              <a:rPr lang="tr-TR" dirty="0"/>
              <a:t> of </a:t>
            </a:r>
            <a:r>
              <a:rPr lang="tr-TR" dirty="0" err="1"/>
              <a:t>the</a:t>
            </a:r>
            <a:r>
              <a:rPr lang="tr-TR" dirty="0"/>
              <a:t> </a:t>
            </a:r>
            <a:r>
              <a:rPr lang="tr-TR" dirty="0" err="1"/>
              <a:t>context</a:t>
            </a:r>
            <a:r>
              <a:rPr lang="tr-TR" dirty="0"/>
              <a:t>.</a:t>
            </a:r>
          </a:p>
          <a:p>
            <a:r>
              <a:rPr lang="tr-TR" dirty="0" err="1"/>
              <a:t>These</a:t>
            </a:r>
            <a:r>
              <a:rPr lang="tr-TR" dirty="0"/>
              <a:t> </a:t>
            </a:r>
            <a:r>
              <a:rPr lang="tr-TR" dirty="0" err="1"/>
              <a:t>actions</a:t>
            </a:r>
            <a:r>
              <a:rPr lang="tr-TR" dirty="0"/>
              <a:t> </a:t>
            </a:r>
            <a:r>
              <a:rPr lang="tr-TR" dirty="0" err="1"/>
              <a:t>are</a:t>
            </a:r>
            <a:r>
              <a:rPr lang="tr-TR" dirty="0"/>
              <a:t> </a:t>
            </a:r>
            <a:r>
              <a:rPr lang="tr-TR" dirty="0" err="1"/>
              <a:t>called</a:t>
            </a:r>
            <a:r>
              <a:rPr lang="tr-TR" dirty="0"/>
              <a:t> a </a:t>
            </a:r>
            <a:r>
              <a:rPr lang="tr-TR" dirty="0" err="1"/>
              <a:t>function</a:t>
            </a:r>
            <a:r>
              <a:rPr lang="tr-TR" dirty="0"/>
              <a:t> </a:t>
            </a:r>
            <a:r>
              <a:rPr lang="tr-TR" dirty="0" err="1"/>
              <a:t>named</a:t>
            </a:r>
            <a:r>
              <a:rPr lang="tr-TR" dirty="0"/>
              <a:t> Update() </a:t>
            </a:r>
            <a:r>
              <a:rPr lang="tr-TR" dirty="0" err="1"/>
              <a:t>which</a:t>
            </a:r>
            <a:r>
              <a:rPr lang="tr-TR" dirty="0"/>
              <a:t> is a </a:t>
            </a:r>
            <a:r>
              <a:rPr lang="tr-TR" dirty="0" err="1"/>
              <a:t>function</a:t>
            </a:r>
            <a:r>
              <a:rPr lang="tr-TR" dirty="0"/>
              <a:t> </a:t>
            </a:r>
            <a:r>
              <a:rPr lang="tr-TR" dirty="0" err="1"/>
              <a:t>provided</a:t>
            </a:r>
            <a:r>
              <a:rPr lang="tr-TR" dirty="0"/>
              <a:t> </a:t>
            </a:r>
            <a:r>
              <a:rPr lang="tr-TR" dirty="0" err="1"/>
              <a:t>by</a:t>
            </a:r>
            <a:r>
              <a:rPr lang="tr-TR" dirty="0"/>
              <a:t> </a:t>
            </a:r>
            <a:r>
              <a:rPr lang="tr-TR" dirty="0" err="1"/>
              <a:t>Unity</a:t>
            </a:r>
            <a:r>
              <a:rPr lang="tr-TR" dirty="0"/>
              <a:t> Game Engine</a:t>
            </a:r>
          </a:p>
          <a:p>
            <a:r>
              <a:rPr lang="tr-TR" dirty="0" err="1"/>
              <a:t>This</a:t>
            </a:r>
            <a:r>
              <a:rPr lang="tr-TR" dirty="0"/>
              <a:t> </a:t>
            </a:r>
            <a:r>
              <a:rPr lang="tr-TR" dirty="0" err="1"/>
              <a:t>function</a:t>
            </a:r>
            <a:r>
              <a:rPr lang="tr-TR" dirty="0"/>
              <a:t> is </a:t>
            </a:r>
            <a:r>
              <a:rPr lang="tr-TR" dirty="0" err="1"/>
              <a:t>executed</a:t>
            </a:r>
            <a:r>
              <a:rPr lang="tr-TR" dirty="0"/>
              <a:t> </a:t>
            </a:r>
            <a:r>
              <a:rPr lang="tr-TR" dirty="0" err="1"/>
              <a:t>by</a:t>
            </a:r>
            <a:r>
              <a:rPr lang="tr-TR" dirty="0"/>
              <a:t> </a:t>
            </a:r>
            <a:r>
              <a:rPr lang="tr-TR" dirty="0" err="1"/>
              <a:t>unity</a:t>
            </a:r>
            <a:r>
              <a:rPr lang="tr-TR" dirty="0"/>
              <a:t> at </a:t>
            </a:r>
            <a:r>
              <a:rPr lang="tr-TR" dirty="0" err="1"/>
              <a:t>each</a:t>
            </a:r>
            <a:r>
              <a:rPr lang="tr-TR" dirty="0"/>
              <a:t> </a:t>
            </a:r>
            <a:r>
              <a:rPr lang="tr-TR" dirty="0" err="1"/>
              <a:t>frame</a:t>
            </a:r>
            <a:r>
              <a:rPr lang="tr-TR" dirty="0"/>
              <a:t> of </a:t>
            </a:r>
            <a:r>
              <a:rPr lang="tr-TR" dirty="0" err="1"/>
              <a:t>the</a:t>
            </a:r>
            <a:r>
              <a:rPr lang="tr-TR" dirty="0"/>
              <a:t> </a:t>
            </a:r>
            <a:r>
              <a:rPr lang="tr-TR" dirty="0" err="1"/>
              <a:t>game</a:t>
            </a:r>
            <a:endParaRPr lang="tr-TR" dirty="0"/>
          </a:p>
          <a:p>
            <a:endParaRPr lang="tr-TR" dirty="0"/>
          </a:p>
          <a:p>
            <a:endParaRPr lang="tr-TR" dirty="0"/>
          </a:p>
          <a:p>
            <a:r>
              <a:rPr lang="tr-TR" dirty="0" err="1"/>
              <a:t>So</a:t>
            </a:r>
            <a:r>
              <a:rPr lang="tr-TR" dirty="0"/>
              <a:t> in </a:t>
            </a:r>
            <a:r>
              <a:rPr lang="tr-TR" dirty="0" err="1"/>
              <a:t>other</a:t>
            </a:r>
            <a:r>
              <a:rPr lang="tr-TR" dirty="0"/>
              <a:t> </a:t>
            </a:r>
            <a:r>
              <a:rPr lang="tr-TR" dirty="0" err="1"/>
              <a:t>words</a:t>
            </a:r>
            <a:r>
              <a:rPr lang="tr-TR" dirty="0"/>
              <a:t> in </a:t>
            </a:r>
            <a:r>
              <a:rPr lang="tr-TR" dirty="0" err="1"/>
              <a:t>our</a:t>
            </a:r>
            <a:r>
              <a:rPr lang="tr-TR" dirty="0"/>
              <a:t> </a:t>
            </a:r>
            <a:r>
              <a:rPr lang="tr-TR" dirty="0" err="1"/>
              <a:t>game</a:t>
            </a:r>
            <a:r>
              <a:rPr lang="tr-TR" dirty="0"/>
              <a:t> </a:t>
            </a:r>
            <a:r>
              <a:rPr lang="tr-TR" dirty="0" err="1"/>
              <a:t>we</a:t>
            </a:r>
            <a:r>
              <a:rPr lang="tr-TR" dirty="0"/>
              <a:t> </a:t>
            </a:r>
            <a:r>
              <a:rPr lang="tr-TR" dirty="0" err="1"/>
              <a:t>are</a:t>
            </a:r>
            <a:r>
              <a:rPr lang="tr-TR" dirty="0"/>
              <a:t> </a:t>
            </a:r>
            <a:r>
              <a:rPr lang="tr-TR" dirty="0" err="1"/>
              <a:t>constantly</a:t>
            </a:r>
            <a:r>
              <a:rPr lang="tr-TR" dirty="0"/>
              <a:t> </a:t>
            </a:r>
            <a:r>
              <a:rPr lang="tr-TR" dirty="0" err="1"/>
              <a:t>checking</a:t>
            </a:r>
            <a:r>
              <a:rPr lang="tr-TR" dirty="0"/>
              <a:t> </a:t>
            </a:r>
            <a:r>
              <a:rPr lang="tr-TR" dirty="0" err="1"/>
              <a:t>whether</a:t>
            </a:r>
            <a:r>
              <a:rPr lang="tr-TR" dirty="0"/>
              <a:t> </a:t>
            </a:r>
            <a:r>
              <a:rPr lang="tr-TR" dirty="0" err="1"/>
              <a:t>the</a:t>
            </a:r>
            <a:r>
              <a:rPr lang="tr-TR" dirty="0"/>
              <a:t> </a:t>
            </a:r>
            <a:r>
              <a:rPr lang="tr-TR" dirty="0" err="1"/>
              <a:t>npc</a:t>
            </a:r>
            <a:r>
              <a:rPr lang="tr-TR" dirty="0"/>
              <a:t> </a:t>
            </a:r>
            <a:r>
              <a:rPr lang="tr-TR" dirty="0" err="1"/>
              <a:t>should</a:t>
            </a:r>
            <a:r>
              <a:rPr lang="tr-TR" dirty="0"/>
              <a:t> </a:t>
            </a:r>
            <a:r>
              <a:rPr lang="tr-TR" dirty="0" err="1"/>
              <a:t>die</a:t>
            </a:r>
            <a:r>
              <a:rPr lang="tr-TR" dirty="0"/>
              <a:t>, </a:t>
            </a:r>
            <a:r>
              <a:rPr lang="tr-TR" dirty="0" err="1"/>
              <a:t>wander</a:t>
            </a:r>
            <a:r>
              <a:rPr lang="tr-TR" dirty="0"/>
              <a:t>, </a:t>
            </a:r>
            <a:r>
              <a:rPr lang="tr-TR" dirty="0" err="1"/>
              <a:t>collect</a:t>
            </a:r>
            <a:r>
              <a:rPr lang="tr-TR" dirty="0"/>
              <a:t> </a:t>
            </a:r>
            <a:r>
              <a:rPr lang="tr-TR" dirty="0" err="1"/>
              <a:t>or</a:t>
            </a:r>
            <a:r>
              <a:rPr lang="tr-TR" dirty="0"/>
              <a:t> </a:t>
            </a:r>
            <a:r>
              <a:rPr lang="tr-TR" dirty="0" err="1"/>
              <a:t>attack</a:t>
            </a:r>
            <a:endParaRPr lang="tr-TR" dirty="0"/>
          </a:p>
          <a:p>
            <a:r>
              <a:rPr lang="tr-TR" dirty="0" err="1"/>
              <a:t>And</a:t>
            </a:r>
            <a:r>
              <a:rPr lang="tr-TR" dirty="0"/>
              <a:t> of </a:t>
            </a:r>
            <a:r>
              <a:rPr lang="tr-TR" dirty="0" err="1"/>
              <a:t>course</a:t>
            </a:r>
            <a:r>
              <a:rPr lang="tr-TR" dirty="0"/>
              <a:t> </a:t>
            </a:r>
            <a:r>
              <a:rPr lang="tr-TR" dirty="0" err="1"/>
              <a:t>perform</a:t>
            </a:r>
            <a:r>
              <a:rPr lang="tr-TR" dirty="0"/>
              <a:t> </a:t>
            </a:r>
            <a:r>
              <a:rPr lang="tr-TR" dirty="0" err="1"/>
              <a:t>the</a:t>
            </a:r>
            <a:r>
              <a:rPr lang="tr-TR" dirty="0"/>
              <a:t> </a:t>
            </a:r>
            <a:r>
              <a:rPr lang="tr-TR" dirty="0" err="1"/>
              <a:t>corresponding</a:t>
            </a:r>
            <a:r>
              <a:rPr lang="tr-TR" dirty="0"/>
              <a:t> </a:t>
            </a:r>
            <a:r>
              <a:rPr lang="tr-TR" dirty="0" err="1"/>
              <a:t>action</a:t>
            </a:r>
            <a:r>
              <a:rPr lang="tr-TR" dirty="0"/>
              <a:t> </a:t>
            </a:r>
            <a:r>
              <a:rPr lang="tr-TR" dirty="0" err="1"/>
              <a:t>within</a:t>
            </a:r>
            <a:r>
              <a:rPr lang="tr-TR" dirty="0"/>
              <a:t> </a:t>
            </a:r>
            <a:r>
              <a:rPr lang="tr-TR" dirty="0" err="1"/>
              <a:t>the</a:t>
            </a:r>
            <a:r>
              <a:rPr lang="tr-TR" dirty="0"/>
              <a:t> </a:t>
            </a:r>
            <a:r>
              <a:rPr lang="tr-TR" dirty="0" err="1"/>
              <a:t>same</a:t>
            </a:r>
            <a:r>
              <a:rPr lang="tr-TR" dirty="0"/>
              <a:t> </a:t>
            </a:r>
            <a:r>
              <a:rPr lang="tr-TR" dirty="0" err="1"/>
              <a:t>method</a:t>
            </a:r>
            <a:r>
              <a:rPr lang="tr-TR" dirty="0"/>
              <a:t>.</a:t>
            </a:r>
          </a:p>
          <a:p>
            <a:endParaRPr lang="tr-TR" dirty="0"/>
          </a:p>
          <a:p>
            <a:r>
              <a:rPr lang="tr-TR" dirty="0" err="1"/>
              <a:t>You</a:t>
            </a:r>
            <a:r>
              <a:rPr lang="tr-TR" dirty="0"/>
              <a:t> can </a:t>
            </a:r>
            <a:r>
              <a:rPr lang="tr-TR" dirty="0" err="1"/>
              <a:t>see</a:t>
            </a:r>
            <a:r>
              <a:rPr lang="tr-TR" dirty="0"/>
              <a:t> </a:t>
            </a:r>
            <a:r>
              <a:rPr lang="tr-TR" dirty="0" err="1"/>
              <a:t>the</a:t>
            </a:r>
            <a:r>
              <a:rPr lang="tr-TR" dirty="0"/>
              <a:t> final </a:t>
            </a:r>
            <a:r>
              <a:rPr lang="tr-TR" dirty="0" err="1"/>
              <a:t>version</a:t>
            </a:r>
            <a:r>
              <a:rPr lang="tr-TR" dirty="0"/>
              <a:t> of </a:t>
            </a:r>
            <a:r>
              <a:rPr lang="tr-TR" dirty="0" err="1"/>
              <a:t>the</a:t>
            </a:r>
            <a:r>
              <a:rPr lang="tr-TR" dirty="0"/>
              <a:t> </a:t>
            </a:r>
            <a:r>
              <a:rPr lang="tr-TR" dirty="0" err="1"/>
              <a:t>project</a:t>
            </a:r>
            <a:r>
              <a:rPr lang="tr-TR" dirty="0"/>
              <a:t> </a:t>
            </a:r>
            <a:r>
              <a:rPr lang="tr-TR" dirty="0" err="1"/>
              <a:t>structure</a:t>
            </a:r>
            <a:r>
              <a:rPr lang="tr-TR" dirty="0"/>
              <a:t> on </a:t>
            </a:r>
            <a:r>
              <a:rPr lang="tr-TR" dirty="0" err="1"/>
              <a:t>the</a:t>
            </a:r>
            <a:r>
              <a:rPr lang="tr-TR" dirty="0"/>
              <a:t> </a:t>
            </a:r>
            <a:r>
              <a:rPr lang="tr-TR" dirty="0" err="1"/>
              <a:t>right</a:t>
            </a:r>
            <a:r>
              <a:rPr lang="tr-TR" dirty="0"/>
              <a:t>.</a:t>
            </a:r>
          </a:p>
          <a:p>
            <a:r>
              <a:rPr lang="tr-TR" dirty="0" err="1"/>
              <a:t>In</a:t>
            </a:r>
            <a:r>
              <a:rPr lang="tr-TR" dirty="0"/>
              <a:t> </a:t>
            </a:r>
            <a:r>
              <a:rPr lang="tr-TR" dirty="0" err="1"/>
              <a:t>this</a:t>
            </a:r>
            <a:r>
              <a:rPr lang="tr-TR" dirty="0"/>
              <a:t> </a:t>
            </a:r>
            <a:r>
              <a:rPr lang="tr-TR" dirty="0" err="1"/>
              <a:t>case</a:t>
            </a:r>
            <a:r>
              <a:rPr lang="tr-TR" dirty="0"/>
              <a:t> </a:t>
            </a:r>
            <a:r>
              <a:rPr lang="tr-TR" dirty="0" err="1"/>
              <a:t>NPCManager</a:t>
            </a:r>
            <a:r>
              <a:rPr lang="tr-TR" dirty="0"/>
              <a:t> </a:t>
            </a:r>
            <a:r>
              <a:rPr lang="tr-TR" dirty="0" err="1"/>
              <a:t>class</a:t>
            </a:r>
            <a:r>
              <a:rPr lang="tr-TR" dirty="0"/>
              <a:t> is </a:t>
            </a:r>
            <a:r>
              <a:rPr lang="tr-TR" dirty="0" err="1"/>
              <a:t>called</a:t>
            </a:r>
            <a:r>
              <a:rPr lang="tr-TR" dirty="0"/>
              <a:t> </a:t>
            </a:r>
            <a:r>
              <a:rPr lang="tr-TR" dirty="0" err="1"/>
              <a:t>client</a:t>
            </a:r>
            <a:r>
              <a:rPr lang="tr-TR" dirty="0"/>
              <a:t> </a:t>
            </a:r>
            <a:r>
              <a:rPr lang="tr-TR" dirty="0" err="1"/>
              <a:t>for</a:t>
            </a:r>
            <a:r>
              <a:rPr lang="tr-TR" dirty="0"/>
              <a:t> </a:t>
            </a:r>
            <a:r>
              <a:rPr lang="tr-TR" dirty="0" err="1"/>
              <a:t>the</a:t>
            </a:r>
            <a:r>
              <a:rPr lang="tr-TR" dirty="0"/>
              <a:t> </a:t>
            </a:r>
            <a:r>
              <a:rPr lang="tr-TR" dirty="0" err="1"/>
              <a:t>context</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118</a:t>
            </a:fld>
            <a:endParaRPr lang="tr-TR"/>
          </a:p>
        </p:txBody>
      </p:sp>
    </p:spTree>
    <p:extLst>
      <p:ext uri="{BB962C8B-B14F-4D97-AF65-F5344CB8AC3E}">
        <p14:creationId xmlns:p14="http://schemas.microsoft.com/office/powerpoint/2010/main" val="6937495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we</a:t>
            </a:r>
            <a:r>
              <a:rPr lang="tr-TR" dirty="0"/>
              <a:t> </a:t>
            </a:r>
            <a:r>
              <a:rPr lang="tr-TR" dirty="0" err="1"/>
              <a:t>will</a:t>
            </a:r>
            <a:r>
              <a:rPr lang="tr-TR" dirty="0"/>
              <a:t> </a:t>
            </a:r>
            <a:r>
              <a:rPr lang="tr-TR" dirty="0" err="1"/>
              <a:t>very</a:t>
            </a:r>
            <a:r>
              <a:rPr lang="tr-TR" dirty="0"/>
              <a:t> </a:t>
            </a:r>
            <a:r>
              <a:rPr lang="tr-TR" dirty="0" err="1"/>
              <a:t>briefly</a:t>
            </a:r>
            <a:r>
              <a:rPr lang="tr-TR" dirty="0"/>
              <a:t> talk </a:t>
            </a:r>
            <a:r>
              <a:rPr lang="tr-TR" dirty="0" err="1"/>
              <a:t>about</a:t>
            </a:r>
            <a:r>
              <a:rPr lang="tr-TR" dirty="0"/>
              <a:t> </a:t>
            </a:r>
            <a:r>
              <a:rPr lang="tr-TR" dirty="0" err="1"/>
              <a:t>the</a:t>
            </a:r>
            <a:r>
              <a:rPr lang="tr-TR" dirty="0"/>
              <a:t> </a:t>
            </a:r>
            <a:r>
              <a:rPr lang="tr-TR" dirty="0" err="1"/>
              <a:t>transitions</a:t>
            </a:r>
            <a:r>
              <a:rPr lang="tr-TR" dirty="0"/>
              <a:t> </a:t>
            </a:r>
            <a:r>
              <a:rPr lang="tr-TR" dirty="0" err="1"/>
              <a:t>for</a:t>
            </a:r>
            <a:r>
              <a:rPr lang="tr-TR" dirty="0"/>
              <a:t> </a:t>
            </a:r>
            <a:r>
              <a:rPr lang="tr-TR" dirty="0" err="1"/>
              <a:t>the</a:t>
            </a:r>
            <a:r>
              <a:rPr lang="tr-TR" dirty="0"/>
              <a:t> </a:t>
            </a:r>
            <a:r>
              <a:rPr lang="tr-TR" dirty="0" err="1"/>
              <a:t>npc</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119</a:t>
            </a:fld>
            <a:endParaRPr lang="tr-TR"/>
          </a:p>
        </p:txBody>
      </p:sp>
    </p:spTree>
    <p:extLst>
      <p:ext uri="{BB962C8B-B14F-4D97-AF65-F5344CB8AC3E}">
        <p14:creationId xmlns:p14="http://schemas.microsoft.com/office/powerpoint/2010/main" val="291323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Suppose</a:t>
            </a:r>
            <a:r>
              <a:rPr lang="tr-TR" dirty="0"/>
              <a:t> </a:t>
            </a:r>
            <a:r>
              <a:rPr lang="tr-TR" dirty="0" err="1"/>
              <a:t>we</a:t>
            </a:r>
            <a:r>
              <a:rPr lang="tr-TR" dirty="0"/>
              <a:t> </a:t>
            </a:r>
            <a:r>
              <a:rPr lang="tr-TR" dirty="0" err="1"/>
              <a:t>wanted</a:t>
            </a:r>
            <a:r>
              <a:rPr lang="tr-TR" dirty="0"/>
              <a:t> </a:t>
            </a:r>
            <a:r>
              <a:rPr lang="tr-TR" dirty="0" err="1"/>
              <a:t>to</a:t>
            </a:r>
            <a:r>
              <a:rPr lang="tr-TR" dirty="0"/>
              <a:t> </a:t>
            </a:r>
            <a:r>
              <a:rPr lang="tr-TR" dirty="0" err="1"/>
              <a:t>extend</a:t>
            </a:r>
            <a:r>
              <a:rPr lang="tr-TR" dirty="0"/>
              <a:t> </a:t>
            </a:r>
            <a:r>
              <a:rPr lang="tr-TR" dirty="0" err="1"/>
              <a:t>this</a:t>
            </a:r>
            <a:r>
              <a:rPr lang="tr-TR" dirty="0"/>
              <a:t> </a:t>
            </a:r>
            <a:r>
              <a:rPr lang="tr-TR" dirty="0" err="1"/>
              <a:t>duck</a:t>
            </a:r>
            <a:r>
              <a:rPr lang="tr-TR" dirty="0"/>
              <a:t> </a:t>
            </a:r>
            <a:r>
              <a:rPr lang="tr-TR" dirty="0" err="1"/>
              <a:t>simulation</a:t>
            </a:r>
            <a:r>
              <a:rPr lang="tr-TR" dirty="0"/>
              <a:t> </a:t>
            </a:r>
            <a:r>
              <a:rPr lang="tr-TR" dirty="0" err="1"/>
              <a:t>game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a:t>
            </a:fld>
            <a:endParaRPr lang="tr-TR"/>
          </a:p>
        </p:txBody>
      </p:sp>
    </p:spTree>
    <p:extLst>
      <p:ext uri="{BB962C8B-B14F-4D97-AF65-F5344CB8AC3E}">
        <p14:creationId xmlns:p14="http://schemas.microsoft.com/office/powerpoint/2010/main" val="35368222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the</a:t>
            </a:r>
            <a:r>
              <a:rPr lang="tr-TR" dirty="0"/>
              <a:t> 3 </a:t>
            </a:r>
            <a:r>
              <a:rPr lang="tr-TR" dirty="0" err="1"/>
              <a:t>states</a:t>
            </a:r>
            <a:r>
              <a:rPr lang="tr-TR" dirty="0"/>
              <a:t> </a:t>
            </a:r>
            <a:r>
              <a:rPr lang="tr-TR" dirty="0" err="1"/>
              <a:t>attack</a:t>
            </a:r>
            <a:r>
              <a:rPr lang="tr-TR" dirty="0"/>
              <a:t> </a:t>
            </a:r>
            <a:r>
              <a:rPr lang="tr-TR" dirty="0" err="1"/>
              <a:t>wander</a:t>
            </a:r>
            <a:r>
              <a:rPr lang="tr-TR" dirty="0"/>
              <a:t> </a:t>
            </a:r>
            <a:r>
              <a:rPr lang="tr-TR" dirty="0" err="1"/>
              <a:t>and</a:t>
            </a:r>
            <a:r>
              <a:rPr lang="tr-TR" dirty="0"/>
              <a:t> </a:t>
            </a:r>
            <a:r>
              <a:rPr lang="tr-TR" dirty="0" err="1"/>
              <a:t>collect</a:t>
            </a:r>
            <a:r>
              <a:rPr lang="tr-TR" dirty="0"/>
              <a:t> </a:t>
            </a:r>
            <a:r>
              <a:rPr lang="tr-TR" dirty="0" err="1"/>
              <a:t>we</a:t>
            </a:r>
            <a:r>
              <a:rPr lang="tr-TR" dirty="0"/>
              <a:t> </a:t>
            </a:r>
            <a:r>
              <a:rPr lang="tr-TR" dirty="0" err="1"/>
              <a:t>arbitrarily</a:t>
            </a:r>
            <a:r>
              <a:rPr lang="tr-TR" dirty="0"/>
              <a:t> </a:t>
            </a:r>
            <a:r>
              <a:rPr lang="tr-TR" dirty="0" err="1"/>
              <a:t>defined</a:t>
            </a:r>
            <a:r>
              <a:rPr lang="tr-TR" dirty="0"/>
              <a:t> </a:t>
            </a:r>
            <a:r>
              <a:rPr lang="tr-TR" dirty="0" err="1"/>
              <a:t>the</a:t>
            </a:r>
            <a:r>
              <a:rPr lang="tr-TR" dirty="0"/>
              <a:t> </a:t>
            </a:r>
            <a:r>
              <a:rPr lang="tr-TR" dirty="0" err="1"/>
              <a:t>transitions</a:t>
            </a:r>
            <a:r>
              <a:rPr lang="tr-TR" dirty="0"/>
              <a:t> </a:t>
            </a:r>
            <a:r>
              <a:rPr lang="tr-TR" dirty="0" err="1"/>
              <a:t>like</a:t>
            </a:r>
            <a:r>
              <a:rPr lang="tr-TR" dirty="0"/>
              <a:t> </a:t>
            </a:r>
            <a:r>
              <a:rPr lang="tr-TR" dirty="0" err="1"/>
              <a:t>this</a:t>
            </a:r>
            <a:endParaRPr lang="tr-TR" dirty="0"/>
          </a:p>
          <a:p>
            <a:r>
              <a:rPr lang="tr-TR" dirty="0"/>
              <a:t>As </a:t>
            </a:r>
            <a:r>
              <a:rPr lang="tr-TR" dirty="0" err="1"/>
              <a:t>you</a:t>
            </a:r>
            <a:r>
              <a:rPr lang="tr-TR" dirty="0"/>
              <a:t> can </a:t>
            </a:r>
            <a:r>
              <a:rPr lang="tr-TR" dirty="0" err="1"/>
              <a:t>see</a:t>
            </a:r>
            <a:r>
              <a:rPr lang="tr-TR" dirty="0"/>
              <a:t> in </a:t>
            </a:r>
            <a:r>
              <a:rPr lang="tr-TR" dirty="0" err="1"/>
              <a:t>this</a:t>
            </a:r>
            <a:r>
              <a:rPr lang="tr-TR" dirty="0"/>
              <a:t> </a:t>
            </a:r>
            <a:r>
              <a:rPr lang="tr-TR" dirty="0" err="1"/>
              <a:t>setup</a:t>
            </a:r>
            <a:r>
              <a:rPr lang="tr-TR" dirty="0"/>
              <a:t> NPC </a:t>
            </a:r>
            <a:r>
              <a:rPr lang="tr-TR" dirty="0" err="1"/>
              <a:t>can’t</a:t>
            </a:r>
            <a:r>
              <a:rPr lang="tr-TR" dirty="0"/>
              <a:t> </a:t>
            </a:r>
            <a:r>
              <a:rPr lang="tr-TR" dirty="0" err="1"/>
              <a:t>switch</a:t>
            </a:r>
            <a:r>
              <a:rPr lang="tr-TR" dirty="0"/>
              <a:t> </a:t>
            </a:r>
            <a:r>
              <a:rPr lang="tr-TR" dirty="0" err="1"/>
              <a:t>from</a:t>
            </a:r>
            <a:r>
              <a:rPr lang="tr-TR" dirty="0"/>
              <a:t> </a:t>
            </a:r>
            <a:r>
              <a:rPr lang="tr-TR" dirty="0" err="1"/>
              <a:t>attack</a:t>
            </a:r>
            <a:r>
              <a:rPr lang="tr-TR" dirty="0"/>
              <a:t> </a:t>
            </a:r>
            <a:r>
              <a:rPr lang="tr-TR" dirty="0" err="1"/>
              <a:t>to</a:t>
            </a:r>
            <a:r>
              <a:rPr lang="tr-TR" dirty="0"/>
              <a:t> </a:t>
            </a:r>
            <a:r>
              <a:rPr lang="tr-TR" dirty="0" err="1"/>
              <a:t>collect</a:t>
            </a:r>
            <a:r>
              <a:rPr lang="tr-TR" dirty="0"/>
              <a:t> </a:t>
            </a:r>
            <a:r>
              <a:rPr lang="tr-TR" dirty="0" err="1"/>
              <a:t>state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120</a:t>
            </a:fld>
            <a:endParaRPr lang="tr-TR"/>
          </a:p>
        </p:txBody>
      </p:sp>
    </p:spTree>
    <p:extLst>
      <p:ext uri="{BB962C8B-B14F-4D97-AF65-F5344CB8AC3E}">
        <p14:creationId xmlns:p14="http://schemas.microsoft.com/office/powerpoint/2010/main" val="25338891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for</a:t>
            </a:r>
            <a:r>
              <a:rPr lang="tr-TR" dirty="0"/>
              <a:t> </a:t>
            </a:r>
            <a:r>
              <a:rPr lang="tr-TR" dirty="0" err="1"/>
              <a:t>the</a:t>
            </a:r>
            <a:r>
              <a:rPr lang="tr-TR" dirty="0"/>
              <a:t> </a:t>
            </a:r>
            <a:r>
              <a:rPr lang="tr-TR" dirty="0" err="1"/>
              <a:t>death</a:t>
            </a:r>
            <a:r>
              <a:rPr lang="tr-TR" dirty="0"/>
              <a:t> </a:t>
            </a:r>
            <a:r>
              <a:rPr lang="tr-TR" dirty="0" err="1"/>
              <a:t>state</a:t>
            </a:r>
            <a:r>
              <a:rPr lang="tr-TR" dirty="0"/>
              <a:t>, </a:t>
            </a:r>
            <a:r>
              <a:rPr lang="tr-TR" dirty="0" err="1"/>
              <a:t>npcs</a:t>
            </a:r>
            <a:r>
              <a:rPr lang="tr-TR" dirty="0"/>
              <a:t> can </a:t>
            </a:r>
            <a:r>
              <a:rPr lang="tr-TR" dirty="0" err="1"/>
              <a:t>switch</a:t>
            </a:r>
            <a:r>
              <a:rPr lang="tr-TR" dirty="0"/>
              <a:t> </a:t>
            </a:r>
            <a:r>
              <a:rPr lang="tr-TR" dirty="0" err="1"/>
              <a:t>to</a:t>
            </a:r>
            <a:r>
              <a:rPr lang="tr-TR" dirty="0"/>
              <a:t> </a:t>
            </a:r>
            <a:r>
              <a:rPr lang="tr-TR" dirty="0" err="1"/>
              <a:t>death</a:t>
            </a:r>
            <a:r>
              <a:rPr lang="tr-TR" dirty="0"/>
              <a:t> </a:t>
            </a:r>
            <a:r>
              <a:rPr lang="tr-TR" dirty="0" err="1"/>
              <a:t>state</a:t>
            </a:r>
            <a:r>
              <a:rPr lang="tr-TR" dirty="0"/>
              <a:t> </a:t>
            </a:r>
            <a:r>
              <a:rPr lang="tr-TR" dirty="0" err="1"/>
              <a:t>from</a:t>
            </a:r>
            <a:r>
              <a:rPr lang="tr-TR" dirty="0"/>
              <a:t> </a:t>
            </a:r>
            <a:r>
              <a:rPr lang="tr-TR" dirty="0" err="1"/>
              <a:t>any</a:t>
            </a:r>
            <a:r>
              <a:rPr lang="tr-TR" dirty="0"/>
              <a:t> </a:t>
            </a:r>
            <a:r>
              <a:rPr lang="tr-TR" dirty="0" err="1"/>
              <a:t>other</a:t>
            </a:r>
            <a:r>
              <a:rPr lang="tr-TR" dirty="0"/>
              <a:t> </a:t>
            </a:r>
            <a:r>
              <a:rPr lang="tr-TR" dirty="0" err="1"/>
              <a:t>state</a:t>
            </a:r>
            <a:r>
              <a:rPr lang="tr-TR" dirty="0"/>
              <a:t> </a:t>
            </a:r>
            <a:r>
              <a:rPr lang="tr-TR" dirty="0" err="1"/>
              <a:t>given</a:t>
            </a:r>
            <a:r>
              <a:rPr lang="tr-TR" dirty="0"/>
              <a:t> </a:t>
            </a:r>
            <a:r>
              <a:rPr lang="tr-TR" dirty="0" err="1"/>
              <a:t>their</a:t>
            </a:r>
            <a:r>
              <a:rPr lang="tr-TR" dirty="0"/>
              <a:t> </a:t>
            </a:r>
            <a:r>
              <a:rPr lang="tr-TR" dirty="0" err="1"/>
              <a:t>health</a:t>
            </a:r>
            <a:r>
              <a:rPr lang="tr-TR" dirty="0"/>
              <a:t> </a:t>
            </a:r>
            <a:r>
              <a:rPr lang="tr-TR" dirty="0" err="1"/>
              <a:t>drops</a:t>
            </a:r>
            <a:r>
              <a:rPr lang="tr-TR" dirty="0"/>
              <a:t> </a:t>
            </a:r>
            <a:r>
              <a:rPr lang="tr-TR" dirty="0" err="1"/>
              <a:t>to</a:t>
            </a:r>
            <a:r>
              <a:rPr lang="tr-TR" dirty="0"/>
              <a:t> 0.</a:t>
            </a:r>
          </a:p>
          <a:p>
            <a:r>
              <a:rPr lang="tr-TR" dirty="0"/>
              <a:t>But </a:t>
            </a:r>
            <a:r>
              <a:rPr lang="tr-TR" dirty="0" err="1"/>
              <a:t>NPCs</a:t>
            </a:r>
            <a:r>
              <a:rPr lang="tr-TR" dirty="0"/>
              <a:t> can not </a:t>
            </a:r>
            <a:r>
              <a:rPr lang="tr-TR" dirty="0" err="1"/>
              <a:t>switch</a:t>
            </a:r>
            <a:r>
              <a:rPr lang="tr-TR" dirty="0"/>
              <a:t> </a:t>
            </a:r>
            <a:r>
              <a:rPr lang="tr-TR" dirty="0" err="1"/>
              <a:t>from</a:t>
            </a:r>
            <a:r>
              <a:rPr lang="tr-TR" dirty="0"/>
              <a:t> </a:t>
            </a:r>
            <a:r>
              <a:rPr lang="tr-TR" dirty="0" err="1"/>
              <a:t>death</a:t>
            </a:r>
            <a:r>
              <a:rPr lang="tr-TR" dirty="0"/>
              <a:t> </a:t>
            </a:r>
            <a:r>
              <a:rPr lang="tr-TR" dirty="0" err="1"/>
              <a:t>state</a:t>
            </a:r>
            <a:r>
              <a:rPr lang="tr-TR" dirty="0"/>
              <a:t> </a:t>
            </a:r>
            <a:r>
              <a:rPr lang="tr-TR" dirty="0" err="1"/>
              <a:t>back</a:t>
            </a:r>
            <a:r>
              <a:rPr lang="tr-TR" dirty="0"/>
              <a:t> </a:t>
            </a:r>
            <a:r>
              <a:rPr lang="tr-TR" dirty="0" err="1"/>
              <a:t>to</a:t>
            </a:r>
            <a:r>
              <a:rPr lang="tr-TR" dirty="0"/>
              <a:t> </a:t>
            </a:r>
            <a:r>
              <a:rPr lang="tr-TR" dirty="0" err="1"/>
              <a:t>any</a:t>
            </a:r>
            <a:r>
              <a:rPr lang="tr-TR" dirty="0"/>
              <a:t> </a:t>
            </a:r>
            <a:r>
              <a:rPr lang="tr-TR" dirty="0" err="1"/>
              <a:t>other</a:t>
            </a:r>
            <a:r>
              <a:rPr lang="tr-TR" dirty="0"/>
              <a:t> </a:t>
            </a:r>
            <a:r>
              <a:rPr lang="tr-TR" dirty="0" err="1"/>
              <a:t>state</a:t>
            </a:r>
            <a:endParaRPr lang="tr-TR" dirty="0"/>
          </a:p>
          <a:p>
            <a:r>
              <a:rPr lang="tr-TR" dirty="0" err="1"/>
              <a:t>Therefore</a:t>
            </a:r>
            <a:r>
              <a:rPr lang="tr-TR" dirty="0"/>
              <a:t> </a:t>
            </a:r>
            <a:r>
              <a:rPr lang="tr-TR" dirty="0" err="1"/>
              <a:t>transitions</a:t>
            </a:r>
            <a:r>
              <a:rPr lang="tr-TR" dirty="0"/>
              <a:t> </a:t>
            </a:r>
            <a:r>
              <a:rPr lang="tr-TR" dirty="0" err="1"/>
              <a:t>are</a:t>
            </a:r>
            <a:r>
              <a:rPr lang="tr-TR" dirty="0"/>
              <a:t> </a:t>
            </a:r>
            <a:r>
              <a:rPr lang="tr-TR" dirty="0" err="1"/>
              <a:t>defined</a:t>
            </a:r>
            <a:r>
              <a:rPr lang="tr-TR" dirty="0"/>
              <a:t> </a:t>
            </a:r>
            <a:r>
              <a:rPr lang="tr-TR" dirty="0" err="1"/>
              <a:t>like</a:t>
            </a:r>
            <a:r>
              <a:rPr lang="tr-TR" dirty="0"/>
              <a:t> </a:t>
            </a:r>
            <a:r>
              <a:rPr lang="tr-TR" dirty="0" err="1"/>
              <a:t>this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121</a:t>
            </a:fld>
            <a:endParaRPr lang="tr-TR"/>
          </a:p>
        </p:txBody>
      </p:sp>
    </p:spTree>
    <p:extLst>
      <p:ext uri="{BB962C8B-B14F-4D97-AF65-F5344CB8AC3E}">
        <p14:creationId xmlns:p14="http://schemas.microsoft.com/office/powerpoint/2010/main" val="24064728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a:t>
            </a:r>
            <a:r>
              <a:rPr lang="tr-TR" dirty="0" err="1"/>
              <a:t>there</a:t>
            </a:r>
            <a:r>
              <a:rPr lang="tr-TR" dirty="0"/>
              <a:t> is a </a:t>
            </a:r>
            <a:r>
              <a:rPr lang="tr-TR" dirty="0" err="1"/>
              <a:t>minor</a:t>
            </a:r>
            <a:r>
              <a:rPr lang="tr-TR" dirty="0"/>
              <a:t> problem </a:t>
            </a:r>
            <a:r>
              <a:rPr lang="tr-TR" dirty="0" err="1"/>
              <a:t>with</a:t>
            </a:r>
            <a:r>
              <a:rPr lang="tr-TR" dirty="0"/>
              <a:t> </a:t>
            </a:r>
            <a:r>
              <a:rPr lang="tr-TR" dirty="0" err="1"/>
              <a:t>this</a:t>
            </a:r>
            <a:r>
              <a:rPr lang="tr-TR" dirty="0"/>
              <a:t> </a:t>
            </a:r>
            <a:r>
              <a:rPr lang="tr-TR" dirty="0" err="1"/>
              <a:t>implementation</a:t>
            </a:r>
            <a:endParaRPr lang="tr-TR" dirty="0"/>
          </a:p>
          <a:p>
            <a:r>
              <a:rPr lang="tr-TR" dirty="0" err="1"/>
              <a:t>The</a:t>
            </a:r>
            <a:r>
              <a:rPr lang="tr-TR" dirty="0"/>
              <a:t> </a:t>
            </a:r>
            <a:r>
              <a:rPr lang="tr-TR" dirty="0" err="1"/>
              <a:t>functions</a:t>
            </a:r>
            <a:r>
              <a:rPr lang="tr-TR" dirty="0"/>
              <a:t> </a:t>
            </a:r>
            <a:r>
              <a:rPr lang="tr-TR" dirty="0" err="1"/>
              <a:t>defined</a:t>
            </a:r>
            <a:r>
              <a:rPr lang="tr-TR" dirty="0"/>
              <a:t> here </a:t>
            </a:r>
            <a:r>
              <a:rPr lang="tr-TR" dirty="0" err="1"/>
              <a:t>violate</a:t>
            </a:r>
            <a:r>
              <a:rPr lang="tr-TR" dirty="0"/>
              <a:t> </a:t>
            </a:r>
            <a:r>
              <a:rPr lang="tr-TR" dirty="0" err="1"/>
              <a:t>the</a:t>
            </a:r>
            <a:r>
              <a:rPr lang="tr-TR" dirty="0"/>
              <a:t> </a:t>
            </a:r>
            <a:r>
              <a:rPr lang="tr-TR" dirty="0" err="1"/>
              <a:t>single</a:t>
            </a:r>
            <a:r>
              <a:rPr lang="tr-TR" dirty="0"/>
              <a:t> </a:t>
            </a:r>
            <a:r>
              <a:rPr lang="tr-TR" dirty="0" err="1"/>
              <a:t>responsibility</a:t>
            </a:r>
            <a:r>
              <a:rPr lang="tr-TR" dirty="0"/>
              <a:t> </a:t>
            </a:r>
            <a:r>
              <a:rPr lang="tr-TR" dirty="0" err="1"/>
              <a:t>principle</a:t>
            </a:r>
            <a:endParaRPr lang="tr-TR" dirty="0"/>
          </a:p>
          <a:p>
            <a:r>
              <a:rPr lang="tr-TR" dirty="0" err="1"/>
              <a:t>This</a:t>
            </a:r>
            <a:r>
              <a:rPr lang="tr-TR" dirty="0"/>
              <a:t> is </a:t>
            </a:r>
            <a:r>
              <a:rPr lang="tr-TR" dirty="0" err="1"/>
              <a:t>because</a:t>
            </a:r>
            <a:r>
              <a:rPr lang="tr-TR" dirty="0"/>
              <a:t> </a:t>
            </a:r>
            <a:r>
              <a:rPr lang="tr-TR" dirty="0" err="1"/>
              <a:t>they</a:t>
            </a:r>
            <a:r>
              <a:rPr lang="tr-TR" dirty="0"/>
              <a:t> </a:t>
            </a:r>
            <a:r>
              <a:rPr lang="tr-TR" dirty="0" err="1"/>
              <a:t>both</a:t>
            </a:r>
            <a:r>
              <a:rPr lang="tr-TR" dirty="0"/>
              <a:t> </a:t>
            </a:r>
            <a:r>
              <a:rPr lang="tr-TR" dirty="0" err="1"/>
              <a:t>check</a:t>
            </a:r>
            <a:r>
              <a:rPr lang="tr-TR" dirty="0"/>
              <a:t> </a:t>
            </a:r>
            <a:r>
              <a:rPr lang="tr-TR" dirty="0" err="1"/>
              <a:t>whether</a:t>
            </a:r>
            <a:r>
              <a:rPr lang="tr-TR" dirty="0"/>
              <a:t> </a:t>
            </a:r>
            <a:r>
              <a:rPr lang="tr-TR" dirty="0" err="1"/>
              <a:t>environmental</a:t>
            </a:r>
            <a:r>
              <a:rPr lang="tr-TR" dirty="0"/>
              <a:t> </a:t>
            </a:r>
            <a:r>
              <a:rPr lang="tr-TR" dirty="0" err="1"/>
              <a:t>conditions</a:t>
            </a:r>
            <a:r>
              <a:rPr lang="tr-TR" dirty="0"/>
              <a:t> </a:t>
            </a:r>
            <a:r>
              <a:rPr lang="tr-TR" dirty="0" err="1"/>
              <a:t>are</a:t>
            </a:r>
            <a:r>
              <a:rPr lang="tr-TR" dirty="0"/>
              <a:t> </a:t>
            </a:r>
            <a:r>
              <a:rPr lang="tr-TR" dirty="0" err="1"/>
              <a:t>satisfied</a:t>
            </a:r>
            <a:r>
              <a:rPr lang="tr-TR" dirty="0"/>
              <a:t> </a:t>
            </a:r>
            <a:r>
              <a:rPr lang="tr-TR" dirty="0" err="1"/>
              <a:t>to</a:t>
            </a:r>
            <a:r>
              <a:rPr lang="tr-TR" dirty="0"/>
              <a:t> </a:t>
            </a:r>
            <a:r>
              <a:rPr lang="tr-TR" dirty="0" err="1"/>
              <a:t>switch</a:t>
            </a:r>
            <a:r>
              <a:rPr lang="tr-TR" dirty="0"/>
              <a:t> </a:t>
            </a:r>
            <a:r>
              <a:rPr lang="tr-TR" dirty="0" err="1"/>
              <a:t>between</a:t>
            </a:r>
            <a:r>
              <a:rPr lang="tr-TR" dirty="0"/>
              <a:t> </a:t>
            </a:r>
            <a:r>
              <a:rPr lang="tr-TR" dirty="0" err="1"/>
              <a:t>states</a:t>
            </a:r>
            <a:endParaRPr lang="tr-TR" dirty="0"/>
          </a:p>
          <a:p>
            <a:r>
              <a:rPr lang="tr-TR" dirty="0" err="1"/>
              <a:t>And</a:t>
            </a:r>
            <a:r>
              <a:rPr lang="tr-TR" dirty="0"/>
              <a:t> </a:t>
            </a:r>
            <a:r>
              <a:rPr lang="tr-TR" dirty="0" err="1"/>
              <a:t>they</a:t>
            </a:r>
            <a:r>
              <a:rPr lang="tr-TR" dirty="0"/>
              <a:t> </a:t>
            </a:r>
            <a:r>
              <a:rPr lang="tr-TR" dirty="0" err="1"/>
              <a:t>also</a:t>
            </a:r>
            <a:r>
              <a:rPr lang="tr-TR" dirty="0"/>
              <a:t> </a:t>
            </a:r>
            <a:r>
              <a:rPr lang="tr-TR" dirty="0" err="1"/>
              <a:t>carry</a:t>
            </a:r>
            <a:r>
              <a:rPr lang="tr-TR" dirty="0"/>
              <a:t> </a:t>
            </a:r>
            <a:r>
              <a:rPr lang="tr-TR" dirty="0" err="1"/>
              <a:t>out</a:t>
            </a:r>
            <a:r>
              <a:rPr lang="tr-TR" dirty="0"/>
              <a:t> </a:t>
            </a:r>
            <a:r>
              <a:rPr lang="tr-TR" dirty="0" err="1"/>
              <a:t>the</a:t>
            </a:r>
            <a:r>
              <a:rPr lang="tr-TR" dirty="0"/>
              <a:t> </a:t>
            </a:r>
            <a:r>
              <a:rPr lang="tr-TR" dirty="0" err="1"/>
              <a:t>switching</a:t>
            </a:r>
            <a:r>
              <a:rPr lang="tr-TR" dirty="0"/>
              <a:t> </a:t>
            </a:r>
            <a:r>
              <a:rPr lang="tr-TR" dirty="0" err="1"/>
              <a:t>logic</a:t>
            </a:r>
            <a:r>
              <a:rPr lang="tr-TR" dirty="0"/>
              <a:t> </a:t>
            </a:r>
            <a:r>
              <a:rPr lang="tr-TR" dirty="0" err="1"/>
              <a:t>from</a:t>
            </a:r>
            <a:r>
              <a:rPr lang="tr-TR" dirty="0"/>
              <a:t> </a:t>
            </a:r>
            <a:r>
              <a:rPr lang="tr-TR" dirty="0" err="1"/>
              <a:t>one</a:t>
            </a:r>
            <a:r>
              <a:rPr lang="tr-TR" dirty="0"/>
              <a:t> </a:t>
            </a:r>
            <a:r>
              <a:rPr lang="tr-TR" dirty="0" err="1"/>
              <a:t>state</a:t>
            </a:r>
            <a:r>
              <a:rPr lang="tr-TR" dirty="0"/>
              <a:t> </a:t>
            </a:r>
            <a:r>
              <a:rPr lang="tr-TR" dirty="0" err="1"/>
              <a:t>to</a:t>
            </a:r>
            <a:r>
              <a:rPr lang="tr-TR" dirty="0"/>
              <a:t> </a:t>
            </a:r>
            <a:r>
              <a:rPr lang="tr-TR" dirty="0" err="1"/>
              <a:t>another</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122</a:t>
            </a:fld>
            <a:endParaRPr lang="tr-TR"/>
          </a:p>
        </p:txBody>
      </p:sp>
    </p:spTree>
    <p:extLst>
      <p:ext uri="{BB962C8B-B14F-4D97-AF65-F5344CB8AC3E}">
        <p14:creationId xmlns:p14="http://schemas.microsoft.com/office/powerpoint/2010/main" val="34281614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seperate</a:t>
            </a:r>
            <a:r>
              <a:rPr lang="tr-TR" dirty="0"/>
              <a:t> </a:t>
            </a:r>
            <a:r>
              <a:rPr lang="tr-TR" dirty="0" err="1"/>
              <a:t>these</a:t>
            </a:r>
            <a:r>
              <a:rPr lang="tr-TR" dirty="0"/>
              <a:t> </a:t>
            </a:r>
            <a:r>
              <a:rPr lang="tr-TR" dirty="0" err="1"/>
              <a:t>functions</a:t>
            </a:r>
            <a:r>
              <a:rPr lang="tr-TR" dirty="0"/>
              <a:t> </a:t>
            </a:r>
            <a:r>
              <a:rPr lang="tr-TR" dirty="0" err="1"/>
              <a:t>into</a:t>
            </a:r>
            <a:r>
              <a:rPr lang="tr-TR" dirty="0"/>
              <a:t> 2 </a:t>
            </a:r>
            <a:r>
              <a:rPr lang="tr-TR" dirty="0" err="1"/>
              <a:t>functions</a:t>
            </a:r>
            <a:r>
              <a:rPr lang="tr-TR" dirty="0"/>
              <a:t>.</a:t>
            </a:r>
          </a:p>
          <a:p>
            <a:r>
              <a:rPr lang="tr-TR" dirty="0" err="1"/>
              <a:t>Where</a:t>
            </a:r>
            <a:r>
              <a:rPr lang="tr-TR" dirty="0"/>
              <a:t> </a:t>
            </a:r>
            <a:r>
              <a:rPr lang="tr-TR" dirty="0" err="1"/>
              <a:t>one</a:t>
            </a:r>
            <a:r>
              <a:rPr lang="tr-TR" dirty="0"/>
              <a:t> of </a:t>
            </a:r>
            <a:r>
              <a:rPr lang="tr-TR" dirty="0" err="1"/>
              <a:t>the</a:t>
            </a:r>
            <a:r>
              <a:rPr lang="tr-TR" dirty="0"/>
              <a:t> </a:t>
            </a:r>
            <a:r>
              <a:rPr lang="tr-TR" dirty="0" err="1"/>
              <a:t>functions</a:t>
            </a:r>
            <a:r>
              <a:rPr lang="tr-TR" dirty="0"/>
              <a:t> </a:t>
            </a:r>
            <a:r>
              <a:rPr lang="tr-TR" dirty="0" err="1"/>
              <a:t>check</a:t>
            </a:r>
            <a:r>
              <a:rPr lang="tr-TR" dirty="0"/>
              <a:t> </a:t>
            </a:r>
            <a:r>
              <a:rPr lang="tr-TR" dirty="0" err="1"/>
              <a:t>whether</a:t>
            </a:r>
            <a:r>
              <a:rPr lang="tr-TR" dirty="0"/>
              <a:t> </a:t>
            </a:r>
            <a:r>
              <a:rPr lang="tr-TR" dirty="0" err="1"/>
              <a:t>conditions</a:t>
            </a:r>
            <a:r>
              <a:rPr lang="tr-TR" dirty="0"/>
              <a:t> </a:t>
            </a:r>
            <a:r>
              <a:rPr lang="tr-TR" dirty="0" err="1"/>
              <a:t>are</a:t>
            </a:r>
            <a:r>
              <a:rPr lang="tr-TR" dirty="0"/>
              <a:t> (</a:t>
            </a:r>
            <a:r>
              <a:rPr lang="tr-TR" dirty="0" err="1"/>
              <a:t>HasToDie</a:t>
            </a:r>
            <a:r>
              <a:rPr lang="tr-TR" dirty="0"/>
              <a:t>() </a:t>
            </a:r>
            <a:r>
              <a:rPr lang="tr-TR" dirty="0" err="1"/>
              <a:t>function</a:t>
            </a:r>
            <a:r>
              <a:rPr lang="tr-TR" dirty="0"/>
              <a:t>)</a:t>
            </a:r>
          </a:p>
          <a:p>
            <a:r>
              <a:rPr lang="tr-TR" dirty="0" err="1"/>
              <a:t>And</a:t>
            </a:r>
            <a:r>
              <a:rPr lang="tr-TR" dirty="0"/>
              <a:t> </a:t>
            </a:r>
            <a:r>
              <a:rPr lang="tr-TR" dirty="0" err="1"/>
              <a:t>other</a:t>
            </a:r>
            <a:r>
              <a:rPr lang="tr-TR" dirty="0"/>
              <a:t> </a:t>
            </a:r>
            <a:r>
              <a:rPr lang="tr-TR" dirty="0" err="1"/>
              <a:t>function</a:t>
            </a:r>
            <a:r>
              <a:rPr lang="tr-TR" dirty="0"/>
              <a:t> </a:t>
            </a:r>
            <a:r>
              <a:rPr lang="tr-TR" dirty="0" err="1"/>
              <a:t>makes</a:t>
            </a:r>
            <a:r>
              <a:rPr lang="tr-TR" dirty="0"/>
              <a:t> </a:t>
            </a:r>
            <a:r>
              <a:rPr lang="tr-TR" dirty="0" err="1"/>
              <a:t>the</a:t>
            </a:r>
            <a:r>
              <a:rPr lang="tr-TR" dirty="0"/>
              <a:t> </a:t>
            </a:r>
            <a:r>
              <a:rPr lang="tr-TR" dirty="0" err="1"/>
              <a:t>actual</a:t>
            </a:r>
            <a:r>
              <a:rPr lang="tr-TR" dirty="0"/>
              <a:t> </a:t>
            </a:r>
            <a:r>
              <a:rPr lang="tr-TR" dirty="0" err="1"/>
              <a:t>transition</a:t>
            </a:r>
            <a:r>
              <a:rPr lang="tr-TR" dirty="0"/>
              <a:t> (</a:t>
            </a:r>
            <a:r>
              <a:rPr lang="tr-TR" dirty="0" err="1"/>
              <a:t>Die</a:t>
            </a:r>
            <a:r>
              <a:rPr lang="tr-TR" dirty="0"/>
              <a:t>() </a:t>
            </a:r>
            <a:r>
              <a:rPr lang="tr-TR" dirty="0" err="1"/>
              <a:t>function</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123</a:t>
            </a:fld>
            <a:endParaRPr lang="tr-TR"/>
          </a:p>
        </p:txBody>
      </p:sp>
    </p:spTree>
    <p:extLst>
      <p:ext uri="{BB962C8B-B14F-4D97-AF65-F5344CB8AC3E}">
        <p14:creationId xmlns:p14="http://schemas.microsoft.com/office/powerpoint/2010/main" val="26939145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update</a:t>
            </a:r>
            <a:r>
              <a:rPr lang="tr-TR" dirty="0"/>
              <a:t> </a:t>
            </a:r>
            <a:r>
              <a:rPr lang="tr-TR" dirty="0" err="1"/>
              <a:t>our</a:t>
            </a:r>
            <a:r>
              <a:rPr lang="tr-TR" dirty="0"/>
              <a:t> </a:t>
            </a:r>
            <a:r>
              <a:rPr lang="tr-TR" dirty="0" err="1"/>
              <a:t>code</a:t>
            </a:r>
            <a:r>
              <a:rPr lang="tr-TR" dirty="0"/>
              <a:t> </a:t>
            </a:r>
            <a:r>
              <a:rPr lang="tr-TR" dirty="0" err="1"/>
              <a:t>accordingly</a:t>
            </a:r>
            <a:r>
              <a:rPr lang="tr-TR" dirty="0"/>
              <a:t> </a:t>
            </a:r>
            <a:r>
              <a:rPr lang="tr-TR" dirty="0" err="1"/>
              <a:t>for</a:t>
            </a:r>
            <a:r>
              <a:rPr lang="tr-TR" dirty="0"/>
              <a:t> </a:t>
            </a:r>
            <a:r>
              <a:rPr lang="tr-TR" dirty="0" err="1"/>
              <a:t>NPCState</a:t>
            </a:r>
            <a:r>
              <a:rPr lang="tr-TR" dirty="0"/>
              <a:t> </a:t>
            </a:r>
            <a:r>
              <a:rPr lang="tr-TR" dirty="0" err="1"/>
              <a:t>interface</a:t>
            </a:r>
            <a:endParaRPr lang="tr-TR" dirty="0"/>
          </a:p>
          <a:p>
            <a:r>
              <a:rPr lang="tr-TR" dirty="0" err="1"/>
              <a:t>We</a:t>
            </a:r>
            <a:r>
              <a:rPr lang="tr-TR" dirty="0"/>
              <a:t> </a:t>
            </a:r>
            <a:r>
              <a:rPr lang="tr-TR" dirty="0" err="1"/>
              <a:t>seprate</a:t>
            </a:r>
            <a:r>
              <a:rPr lang="tr-TR" dirty="0"/>
              <a:t> </a:t>
            </a:r>
            <a:r>
              <a:rPr lang="tr-TR" dirty="0" err="1"/>
              <a:t>each</a:t>
            </a:r>
            <a:r>
              <a:rPr lang="tr-TR" dirty="0"/>
              <a:t> of </a:t>
            </a:r>
            <a:r>
              <a:rPr lang="tr-TR" dirty="0" err="1"/>
              <a:t>the</a:t>
            </a:r>
            <a:r>
              <a:rPr lang="tr-TR" dirty="0"/>
              <a:t> </a:t>
            </a:r>
            <a:r>
              <a:rPr lang="tr-TR" dirty="0" err="1"/>
              <a:t>functions</a:t>
            </a:r>
            <a:r>
              <a:rPr lang="tr-TR" dirty="0"/>
              <a:t> as </a:t>
            </a:r>
            <a:r>
              <a:rPr lang="tr-TR" dirty="0" err="1"/>
              <a:t>you</a:t>
            </a:r>
            <a:r>
              <a:rPr lang="tr-TR" dirty="0"/>
              <a:t> can </a:t>
            </a:r>
            <a:r>
              <a:rPr lang="tr-TR" dirty="0" err="1"/>
              <a:t>see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124</a:t>
            </a:fld>
            <a:endParaRPr lang="tr-TR"/>
          </a:p>
        </p:txBody>
      </p:sp>
    </p:spTree>
    <p:extLst>
      <p:ext uri="{BB962C8B-B14F-4D97-AF65-F5344CB8AC3E}">
        <p14:creationId xmlns:p14="http://schemas.microsoft.com/office/powerpoint/2010/main" val="25407229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also</a:t>
            </a:r>
            <a:r>
              <a:rPr lang="tr-TR" dirty="0"/>
              <a:t> </a:t>
            </a:r>
            <a:r>
              <a:rPr lang="tr-TR" dirty="0" err="1"/>
              <a:t>update</a:t>
            </a:r>
            <a:r>
              <a:rPr lang="tr-TR" dirty="0"/>
              <a:t> </a:t>
            </a:r>
            <a:r>
              <a:rPr lang="tr-TR" dirty="0" err="1"/>
              <a:t>the</a:t>
            </a:r>
            <a:r>
              <a:rPr lang="tr-TR" dirty="0"/>
              <a:t> </a:t>
            </a:r>
            <a:r>
              <a:rPr lang="tr-TR" dirty="0" err="1"/>
              <a:t>npc</a:t>
            </a:r>
            <a:r>
              <a:rPr lang="tr-TR" dirty="0"/>
              <a:t> </a:t>
            </a:r>
            <a:r>
              <a:rPr lang="tr-TR" dirty="0" err="1"/>
              <a:t>manager</a:t>
            </a:r>
            <a:r>
              <a:rPr lang="tr-TR" dirty="0"/>
              <a:t> </a:t>
            </a:r>
            <a:r>
              <a:rPr lang="tr-TR" dirty="0" err="1"/>
              <a:t>class</a:t>
            </a:r>
            <a:r>
              <a:rPr lang="tr-TR" dirty="0"/>
              <a:t> </a:t>
            </a:r>
            <a:r>
              <a:rPr lang="tr-TR" dirty="0" err="1"/>
              <a:t>like</a:t>
            </a:r>
            <a:r>
              <a:rPr lang="tr-TR" dirty="0"/>
              <a:t> </a:t>
            </a:r>
            <a:r>
              <a:rPr lang="tr-TR" dirty="0" err="1"/>
              <a:t>this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125</a:t>
            </a:fld>
            <a:endParaRPr lang="tr-TR"/>
          </a:p>
        </p:txBody>
      </p:sp>
    </p:spTree>
    <p:extLst>
      <p:ext uri="{BB962C8B-B14F-4D97-AF65-F5344CB8AC3E}">
        <p14:creationId xmlns:p14="http://schemas.microsoft.com/office/powerpoint/2010/main" val="29106590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the</a:t>
            </a:r>
            <a:r>
              <a:rPr lang="tr-TR" dirty="0"/>
              <a:t> </a:t>
            </a:r>
            <a:r>
              <a:rPr lang="tr-TR" dirty="0" err="1"/>
              <a:t>state</a:t>
            </a:r>
            <a:r>
              <a:rPr lang="tr-TR" dirty="0"/>
              <a:t> </a:t>
            </a:r>
            <a:r>
              <a:rPr lang="tr-TR" dirty="0" err="1"/>
              <a:t>pattern</a:t>
            </a:r>
            <a:r>
              <a:rPr lang="tr-TR" dirty="0"/>
              <a:t> is </a:t>
            </a:r>
            <a:r>
              <a:rPr lang="tr-TR" dirty="0" err="1"/>
              <a:t>fully</a:t>
            </a:r>
            <a:r>
              <a:rPr lang="tr-TR" dirty="0"/>
              <a:t> set-</a:t>
            </a:r>
            <a:r>
              <a:rPr lang="tr-TR" dirty="0" err="1"/>
              <a:t>up</a:t>
            </a:r>
            <a:r>
              <a:rPr lang="tr-TR" dirty="0"/>
              <a:t>. </a:t>
            </a:r>
            <a:r>
              <a:rPr lang="tr-TR" dirty="0" err="1"/>
              <a:t>Only</a:t>
            </a:r>
            <a:r>
              <a:rPr lang="tr-TR" dirty="0"/>
              <a:t> </a:t>
            </a:r>
            <a:r>
              <a:rPr lang="tr-TR" dirty="0" err="1"/>
              <a:t>thing</a:t>
            </a:r>
            <a:r>
              <a:rPr lang="tr-TR" dirty="0"/>
              <a:t> </a:t>
            </a:r>
            <a:r>
              <a:rPr lang="tr-TR" dirty="0" err="1"/>
              <a:t>left</a:t>
            </a:r>
            <a:r>
              <a:rPr lang="tr-TR" dirty="0"/>
              <a:t> </a:t>
            </a:r>
            <a:r>
              <a:rPr lang="tr-TR" dirty="0" err="1"/>
              <a:t>to</a:t>
            </a:r>
            <a:r>
              <a:rPr lang="tr-TR" dirty="0"/>
              <a:t> do is </a:t>
            </a:r>
            <a:r>
              <a:rPr lang="tr-TR" dirty="0" err="1"/>
              <a:t>implement</a:t>
            </a:r>
            <a:r>
              <a:rPr lang="tr-TR" dirty="0"/>
              <a:t> </a:t>
            </a:r>
            <a:r>
              <a:rPr lang="tr-TR" dirty="0" err="1"/>
              <a:t>the</a:t>
            </a:r>
            <a:r>
              <a:rPr lang="tr-TR" dirty="0"/>
              <a:t> </a:t>
            </a:r>
            <a:r>
              <a:rPr lang="tr-TR" dirty="0" err="1"/>
              <a:t>actual</a:t>
            </a:r>
            <a:r>
              <a:rPr lang="tr-TR" dirty="0"/>
              <a:t> </a:t>
            </a:r>
            <a:r>
              <a:rPr lang="tr-TR" dirty="0" err="1"/>
              <a:t>functions</a:t>
            </a:r>
            <a:endParaRPr lang="tr-TR" dirty="0"/>
          </a:p>
          <a:p>
            <a:r>
              <a:rPr lang="tr-TR" dirty="0"/>
              <a:t>But of </a:t>
            </a:r>
            <a:r>
              <a:rPr lang="tr-TR" dirty="0" err="1"/>
              <a:t>course</a:t>
            </a:r>
            <a:r>
              <a:rPr lang="tr-TR" dirty="0"/>
              <a:t> </a:t>
            </a:r>
            <a:r>
              <a:rPr lang="tr-TR" dirty="0" err="1"/>
              <a:t>we</a:t>
            </a:r>
            <a:r>
              <a:rPr lang="tr-TR" dirty="0"/>
              <a:t> </a:t>
            </a:r>
            <a:r>
              <a:rPr lang="tr-TR" dirty="0" err="1"/>
              <a:t>won’t</a:t>
            </a:r>
            <a:r>
              <a:rPr lang="tr-TR" dirty="0"/>
              <a:t> </a:t>
            </a:r>
            <a:r>
              <a:rPr lang="tr-TR" dirty="0" err="1"/>
              <a:t>go</a:t>
            </a:r>
            <a:r>
              <a:rPr lang="tr-TR" dirty="0"/>
              <a:t> </a:t>
            </a:r>
            <a:r>
              <a:rPr lang="tr-TR" dirty="0" err="1"/>
              <a:t>into</a:t>
            </a:r>
            <a:r>
              <a:rPr lang="tr-TR" dirty="0"/>
              <a:t> </a:t>
            </a:r>
            <a:r>
              <a:rPr lang="tr-TR" dirty="0" err="1"/>
              <a:t>details</a:t>
            </a:r>
            <a:r>
              <a:rPr lang="tr-TR" dirty="0"/>
              <a:t> of </a:t>
            </a:r>
            <a:r>
              <a:rPr lang="tr-TR" dirty="0" err="1"/>
              <a:t>implementations</a:t>
            </a:r>
            <a:r>
              <a:rPr lang="tr-TR" dirty="0"/>
              <a:t> since it </a:t>
            </a:r>
            <a:r>
              <a:rPr lang="tr-TR" dirty="0" err="1"/>
              <a:t>will</a:t>
            </a:r>
            <a:r>
              <a:rPr lang="tr-TR" dirty="0"/>
              <a:t> </a:t>
            </a:r>
            <a:r>
              <a:rPr lang="tr-TR" dirty="0" err="1"/>
              <a:t>take</a:t>
            </a:r>
            <a:r>
              <a:rPr lang="tr-TR" dirty="0"/>
              <a:t> </a:t>
            </a:r>
            <a:r>
              <a:rPr lang="tr-TR" dirty="0" err="1"/>
              <a:t>too</a:t>
            </a:r>
            <a:r>
              <a:rPr lang="tr-TR" dirty="0"/>
              <a:t> </a:t>
            </a:r>
            <a:r>
              <a:rPr lang="tr-TR" dirty="0" err="1"/>
              <a:t>long</a:t>
            </a:r>
            <a:r>
              <a:rPr lang="tr-TR" dirty="0"/>
              <a:t> </a:t>
            </a:r>
            <a:r>
              <a:rPr lang="tr-TR" dirty="0" err="1"/>
              <a:t>and</a:t>
            </a:r>
            <a:r>
              <a:rPr lang="tr-TR" dirty="0"/>
              <a:t> </a:t>
            </a:r>
            <a:r>
              <a:rPr lang="tr-TR" dirty="0" err="1"/>
              <a:t>may</a:t>
            </a:r>
            <a:r>
              <a:rPr lang="tr-TR" dirty="0"/>
              <a:t> </a:t>
            </a:r>
            <a:r>
              <a:rPr lang="tr-TR" dirty="0" err="1"/>
              <a:t>confuse</a:t>
            </a:r>
            <a:r>
              <a:rPr lang="tr-TR" dirty="0"/>
              <a:t> </a:t>
            </a:r>
            <a:r>
              <a:rPr lang="tr-TR" dirty="0" err="1"/>
              <a:t>you</a:t>
            </a:r>
            <a:r>
              <a:rPr lang="tr-TR" dirty="0"/>
              <a:t>.</a:t>
            </a:r>
          </a:p>
          <a:p>
            <a:endParaRPr lang="tr-TR" dirty="0"/>
          </a:p>
          <a:p>
            <a:r>
              <a:rPr lang="tr-TR" dirty="0" err="1"/>
              <a:t>After</a:t>
            </a:r>
            <a:r>
              <a:rPr lang="tr-TR" dirty="0"/>
              <a:t> </a:t>
            </a:r>
            <a:r>
              <a:rPr lang="tr-TR" dirty="0" err="1"/>
              <a:t>implementing</a:t>
            </a:r>
            <a:r>
              <a:rPr lang="tr-TR" dirty="0"/>
              <a:t> </a:t>
            </a:r>
            <a:r>
              <a:rPr lang="tr-TR" dirty="0" err="1"/>
              <a:t>all</a:t>
            </a:r>
            <a:r>
              <a:rPr lang="tr-TR" dirty="0"/>
              <a:t> </a:t>
            </a:r>
            <a:r>
              <a:rPr lang="tr-TR" dirty="0" err="1"/>
              <a:t>the</a:t>
            </a:r>
            <a:r>
              <a:rPr lang="tr-TR" dirty="0"/>
              <a:t> </a:t>
            </a:r>
            <a:r>
              <a:rPr lang="tr-TR" dirty="0" err="1"/>
              <a:t>functions</a:t>
            </a:r>
            <a:r>
              <a:rPr lang="tr-TR" dirty="0"/>
              <a:t> </a:t>
            </a:r>
            <a:r>
              <a:rPr lang="tr-TR" dirty="0" err="1"/>
              <a:t>we</a:t>
            </a:r>
            <a:r>
              <a:rPr lang="tr-TR" dirty="0"/>
              <a:t> </a:t>
            </a:r>
            <a:r>
              <a:rPr lang="tr-TR" dirty="0" err="1"/>
              <a:t>reach</a:t>
            </a:r>
            <a:r>
              <a:rPr lang="tr-TR" dirty="0"/>
              <a:t> </a:t>
            </a:r>
            <a:r>
              <a:rPr lang="tr-TR" dirty="0" err="1"/>
              <a:t>to</a:t>
            </a:r>
            <a:r>
              <a:rPr lang="tr-TR" dirty="0"/>
              <a:t> </a:t>
            </a:r>
            <a:r>
              <a:rPr lang="tr-TR" dirty="0" err="1"/>
              <a:t>the</a:t>
            </a:r>
            <a:r>
              <a:rPr lang="tr-TR" dirty="0"/>
              <a:t> final </a:t>
            </a:r>
            <a:r>
              <a:rPr lang="tr-TR" dirty="0" err="1"/>
              <a:t>product</a:t>
            </a:r>
            <a:r>
              <a:rPr lang="tr-TR" dirty="0"/>
              <a:t>.</a:t>
            </a:r>
          </a:p>
          <a:p>
            <a:r>
              <a:rPr lang="tr-TR" dirty="0" err="1"/>
              <a:t>And</a:t>
            </a:r>
            <a:r>
              <a:rPr lang="tr-TR" dirty="0"/>
              <a:t> </a:t>
            </a:r>
            <a:r>
              <a:rPr lang="tr-TR" dirty="0" err="1"/>
              <a:t>we</a:t>
            </a:r>
            <a:r>
              <a:rPr lang="tr-TR" dirty="0"/>
              <a:t> </a:t>
            </a:r>
            <a:r>
              <a:rPr lang="tr-TR" dirty="0" err="1"/>
              <a:t>will</a:t>
            </a:r>
            <a:r>
              <a:rPr lang="tr-TR" dirty="0"/>
              <a:t> </a:t>
            </a:r>
            <a:r>
              <a:rPr lang="tr-TR" dirty="0" err="1"/>
              <a:t>look</a:t>
            </a:r>
            <a:r>
              <a:rPr lang="tr-TR" dirty="0"/>
              <a:t> at a </a:t>
            </a:r>
            <a:r>
              <a:rPr lang="tr-TR" dirty="0" err="1"/>
              <a:t>demonstration</a:t>
            </a:r>
            <a:r>
              <a:rPr lang="tr-TR" dirty="0"/>
              <a:t> of it.</a:t>
            </a:r>
          </a:p>
          <a:p>
            <a:endParaRPr lang="tr-TR" dirty="0"/>
          </a:p>
          <a:p>
            <a:r>
              <a:rPr lang="tr-TR" dirty="0"/>
              <a:t>(DEMOYA GEÇ)</a:t>
            </a:r>
          </a:p>
        </p:txBody>
      </p:sp>
      <p:sp>
        <p:nvSpPr>
          <p:cNvPr id="4" name="Slayt Numarası Yer Tutucusu 3"/>
          <p:cNvSpPr>
            <a:spLocks noGrp="1"/>
          </p:cNvSpPr>
          <p:nvPr>
            <p:ph type="sldNum" sz="quarter" idx="5"/>
          </p:nvPr>
        </p:nvSpPr>
        <p:spPr/>
        <p:txBody>
          <a:bodyPr/>
          <a:lstStyle/>
          <a:p>
            <a:fld id="{4156DDF0-1691-44CB-8AA9-FF35E42EE00F}" type="slidenum">
              <a:rPr lang="tr-TR" smtClean="0"/>
              <a:t>126</a:t>
            </a:fld>
            <a:endParaRPr lang="tr-TR"/>
          </a:p>
        </p:txBody>
      </p:sp>
    </p:spTree>
    <p:extLst>
      <p:ext uri="{BB962C8B-B14F-4D97-AF65-F5344CB8AC3E}">
        <p14:creationId xmlns:p14="http://schemas.microsoft.com/office/powerpoint/2010/main" val="809800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might</a:t>
            </a:r>
            <a:r>
              <a:rPr lang="tr-TR" dirty="0"/>
              <a:t> ask </a:t>
            </a:r>
            <a:r>
              <a:rPr lang="tr-TR" dirty="0" err="1"/>
              <a:t>ourselves</a:t>
            </a:r>
            <a:r>
              <a:rPr lang="tr-TR" dirty="0"/>
              <a:t> </a:t>
            </a:r>
            <a:r>
              <a:rPr lang="tr-TR" dirty="0" err="1"/>
              <a:t>where</a:t>
            </a:r>
            <a:r>
              <a:rPr lang="tr-TR" dirty="0"/>
              <a:t> </a:t>
            </a:r>
            <a:r>
              <a:rPr lang="tr-TR" dirty="0" err="1"/>
              <a:t>does</a:t>
            </a:r>
            <a:r>
              <a:rPr lang="tr-TR" dirty="0"/>
              <a:t> </a:t>
            </a:r>
            <a:r>
              <a:rPr lang="tr-TR" dirty="0" err="1"/>
              <a:t>strategy</a:t>
            </a:r>
            <a:r>
              <a:rPr lang="tr-TR" dirty="0"/>
              <a:t> </a:t>
            </a:r>
            <a:r>
              <a:rPr lang="tr-TR" dirty="0" err="1"/>
              <a:t>pattern</a:t>
            </a:r>
            <a:r>
              <a:rPr lang="tr-TR" dirty="0"/>
              <a:t> </a:t>
            </a:r>
            <a:r>
              <a:rPr lang="tr-TR" dirty="0" err="1"/>
              <a:t>compared</a:t>
            </a:r>
            <a:r>
              <a:rPr lang="tr-TR" dirty="0"/>
              <a:t> </a:t>
            </a:r>
            <a:r>
              <a:rPr lang="tr-TR" dirty="0" err="1"/>
              <a:t>to</a:t>
            </a:r>
            <a:r>
              <a:rPr lang="tr-TR" dirty="0"/>
              <a:t> </a:t>
            </a:r>
            <a:r>
              <a:rPr lang="tr-TR" dirty="0" err="1"/>
              <a:t>what</a:t>
            </a:r>
            <a:r>
              <a:rPr lang="tr-TR" dirty="0"/>
              <a:t> </a:t>
            </a:r>
            <a:r>
              <a:rPr lang="tr-TR" dirty="0" err="1"/>
              <a:t>we</a:t>
            </a:r>
            <a:r>
              <a:rPr lang="tr-TR" dirty="0"/>
              <a:t> </a:t>
            </a:r>
            <a:r>
              <a:rPr lang="tr-TR" dirty="0" err="1"/>
              <a:t>have</a:t>
            </a:r>
            <a:r>
              <a:rPr lang="tr-TR" dirty="0"/>
              <a:t> </a:t>
            </a:r>
            <a:r>
              <a:rPr lang="tr-TR" dirty="0" err="1"/>
              <a:t>now</a:t>
            </a:r>
            <a:r>
              <a:rPr lang="tr-TR" dirty="0"/>
              <a:t>.</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127</a:t>
            </a:fld>
            <a:endParaRPr lang="tr-TR"/>
          </a:p>
        </p:txBody>
      </p:sp>
    </p:spTree>
    <p:extLst>
      <p:ext uri="{BB962C8B-B14F-4D97-AF65-F5344CB8AC3E}">
        <p14:creationId xmlns:p14="http://schemas.microsoft.com/office/powerpoint/2010/main" val="343176655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can </a:t>
            </a:r>
            <a:r>
              <a:rPr lang="tr-TR" dirty="0" err="1"/>
              <a:t>implement</a:t>
            </a:r>
            <a:r>
              <a:rPr lang="tr-TR" dirty="0"/>
              <a:t> a </a:t>
            </a:r>
            <a:r>
              <a:rPr lang="tr-TR" dirty="0" err="1"/>
              <a:t>strategy</a:t>
            </a:r>
            <a:r>
              <a:rPr lang="tr-TR" dirty="0"/>
              <a:t> </a:t>
            </a:r>
            <a:r>
              <a:rPr lang="tr-TR" dirty="0" err="1"/>
              <a:t>pattern</a:t>
            </a:r>
            <a:r>
              <a:rPr lang="tr-TR" dirty="0"/>
              <a:t> </a:t>
            </a:r>
            <a:r>
              <a:rPr lang="tr-TR" dirty="0" err="1"/>
              <a:t>alongside</a:t>
            </a:r>
            <a:r>
              <a:rPr lang="tr-TR" dirty="0"/>
              <a:t> </a:t>
            </a:r>
            <a:r>
              <a:rPr lang="tr-TR" dirty="0" err="1"/>
              <a:t>the</a:t>
            </a:r>
            <a:r>
              <a:rPr lang="tr-TR" dirty="0"/>
              <a:t> </a:t>
            </a:r>
            <a:r>
              <a:rPr lang="tr-TR" dirty="0" err="1"/>
              <a:t>state</a:t>
            </a:r>
            <a:r>
              <a:rPr lang="tr-TR" dirty="0"/>
              <a:t> </a:t>
            </a:r>
            <a:r>
              <a:rPr lang="tr-TR" dirty="0" err="1"/>
              <a:t>pattern</a:t>
            </a:r>
            <a:r>
              <a:rPr lang="tr-TR" dirty="0"/>
              <a:t>.</a:t>
            </a:r>
          </a:p>
          <a:p>
            <a:endParaRPr lang="tr-TR" dirty="0"/>
          </a:p>
          <a:p>
            <a:r>
              <a:rPr lang="tr-TR" dirty="0" err="1"/>
              <a:t>The</a:t>
            </a:r>
            <a:r>
              <a:rPr lang="tr-TR" dirty="0"/>
              <a:t> </a:t>
            </a:r>
            <a:r>
              <a:rPr lang="tr-TR" dirty="0" err="1"/>
              <a:t>strategy</a:t>
            </a:r>
            <a:r>
              <a:rPr lang="tr-TR" dirty="0"/>
              <a:t> </a:t>
            </a:r>
            <a:r>
              <a:rPr lang="tr-TR" dirty="0" err="1"/>
              <a:t>pattern</a:t>
            </a:r>
            <a:r>
              <a:rPr lang="tr-TR" dirty="0"/>
              <a:t>, </a:t>
            </a:r>
            <a:r>
              <a:rPr lang="tr-TR" dirty="0" err="1"/>
              <a:t>for</a:t>
            </a:r>
            <a:r>
              <a:rPr lang="tr-TR" dirty="0"/>
              <a:t> </a:t>
            </a:r>
            <a:r>
              <a:rPr lang="tr-TR" dirty="0" err="1"/>
              <a:t>example</a:t>
            </a:r>
            <a:r>
              <a:rPr lang="tr-TR" dirty="0"/>
              <a:t>, </a:t>
            </a:r>
            <a:r>
              <a:rPr lang="tr-TR" dirty="0" err="1"/>
              <a:t>could</a:t>
            </a:r>
            <a:r>
              <a:rPr lang="tr-TR" dirty="0"/>
              <a:t> </a:t>
            </a:r>
            <a:r>
              <a:rPr lang="tr-TR" dirty="0" err="1"/>
              <a:t>allow</a:t>
            </a:r>
            <a:r>
              <a:rPr lang="tr-TR" dirty="0"/>
              <a:t> </a:t>
            </a:r>
            <a:r>
              <a:rPr lang="tr-TR" dirty="0" err="1"/>
              <a:t>NPCs</a:t>
            </a:r>
            <a:r>
              <a:rPr lang="tr-TR" dirty="0"/>
              <a:t> </a:t>
            </a:r>
            <a:r>
              <a:rPr lang="tr-TR" dirty="0" err="1"/>
              <a:t>to</a:t>
            </a:r>
            <a:r>
              <a:rPr lang="tr-TR" dirty="0"/>
              <a:t> </a:t>
            </a:r>
            <a:r>
              <a:rPr lang="tr-TR" dirty="0" err="1"/>
              <a:t>switch</a:t>
            </a:r>
            <a:r>
              <a:rPr lang="tr-TR" dirty="0"/>
              <a:t> </a:t>
            </a:r>
            <a:r>
              <a:rPr lang="tr-TR" dirty="0" err="1"/>
              <a:t>between</a:t>
            </a:r>
            <a:r>
              <a:rPr lang="tr-TR" dirty="0"/>
              <a:t> </a:t>
            </a:r>
            <a:r>
              <a:rPr lang="tr-TR" dirty="0" err="1"/>
              <a:t>different</a:t>
            </a:r>
            <a:r>
              <a:rPr lang="tr-TR" dirty="0"/>
              <a:t> </a:t>
            </a:r>
            <a:r>
              <a:rPr lang="tr-TR" dirty="0" err="1"/>
              <a:t>strategies</a:t>
            </a:r>
            <a:r>
              <a:rPr lang="tr-TR" dirty="0"/>
              <a:t> </a:t>
            </a:r>
            <a:r>
              <a:rPr lang="tr-TR" dirty="0" err="1"/>
              <a:t>for</a:t>
            </a:r>
            <a:r>
              <a:rPr lang="tr-TR" dirty="0"/>
              <a:t> </a:t>
            </a:r>
            <a:r>
              <a:rPr lang="tr-TR" dirty="0" err="1"/>
              <a:t>wandering</a:t>
            </a:r>
            <a:endParaRPr lang="tr-TR" dirty="0"/>
          </a:p>
          <a:p>
            <a:endParaRPr lang="tr-TR" dirty="0"/>
          </a:p>
          <a:p>
            <a:r>
              <a:rPr lang="tr-TR" dirty="0" err="1"/>
              <a:t>For</a:t>
            </a:r>
            <a:r>
              <a:rPr lang="tr-TR" dirty="0"/>
              <a:t> </a:t>
            </a:r>
            <a:r>
              <a:rPr lang="tr-TR" dirty="0" err="1"/>
              <a:t>example</a:t>
            </a:r>
            <a:r>
              <a:rPr lang="tr-TR" dirty="0"/>
              <a:t> </a:t>
            </a:r>
            <a:r>
              <a:rPr lang="tr-TR" dirty="0" err="1"/>
              <a:t>right</a:t>
            </a:r>
            <a:r>
              <a:rPr lang="tr-TR" dirty="0"/>
              <a:t> </a:t>
            </a:r>
            <a:r>
              <a:rPr lang="tr-TR" dirty="0" err="1"/>
              <a:t>now</a:t>
            </a:r>
            <a:r>
              <a:rPr lang="tr-TR" dirty="0"/>
              <a:t> </a:t>
            </a:r>
            <a:r>
              <a:rPr lang="tr-TR" dirty="0" err="1"/>
              <a:t>NPCs</a:t>
            </a:r>
            <a:r>
              <a:rPr lang="tr-TR" dirty="0"/>
              <a:t> </a:t>
            </a:r>
            <a:r>
              <a:rPr lang="tr-TR" dirty="0" err="1"/>
              <a:t>wander</a:t>
            </a:r>
            <a:r>
              <a:rPr lang="tr-TR" dirty="0"/>
              <a:t> </a:t>
            </a:r>
            <a:r>
              <a:rPr lang="tr-TR" dirty="0" err="1"/>
              <a:t>around</a:t>
            </a:r>
            <a:r>
              <a:rPr lang="tr-TR" dirty="0"/>
              <a:t> </a:t>
            </a:r>
            <a:r>
              <a:rPr lang="tr-TR" dirty="0" err="1"/>
              <a:t>randomly</a:t>
            </a:r>
            <a:r>
              <a:rPr lang="tr-TR" dirty="0"/>
              <a:t> but </a:t>
            </a:r>
            <a:r>
              <a:rPr lang="tr-TR" dirty="0" err="1"/>
              <a:t>we</a:t>
            </a:r>
            <a:r>
              <a:rPr lang="tr-TR" dirty="0"/>
              <a:t> </a:t>
            </a:r>
            <a:r>
              <a:rPr lang="tr-TR" dirty="0" err="1"/>
              <a:t>could</a:t>
            </a:r>
            <a:r>
              <a:rPr lang="tr-TR" dirty="0"/>
              <a:t> </a:t>
            </a:r>
            <a:r>
              <a:rPr lang="tr-TR" dirty="0" err="1"/>
              <a:t>have</a:t>
            </a:r>
            <a:r>
              <a:rPr lang="tr-TR" dirty="0"/>
              <a:t> </a:t>
            </a:r>
            <a:r>
              <a:rPr lang="tr-TR" dirty="0" err="1"/>
              <a:t>implemented</a:t>
            </a:r>
            <a:r>
              <a:rPr lang="tr-TR" dirty="0"/>
              <a:t> a </a:t>
            </a:r>
            <a:r>
              <a:rPr lang="tr-TR" dirty="0" err="1"/>
              <a:t>keyboard</a:t>
            </a:r>
            <a:r>
              <a:rPr lang="tr-TR" dirty="0"/>
              <a:t> </a:t>
            </a:r>
            <a:r>
              <a:rPr lang="tr-TR" dirty="0" err="1"/>
              <a:t>wandering</a:t>
            </a:r>
            <a:r>
              <a:rPr lang="tr-TR" dirty="0"/>
              <a:t> </a:t>
            </a:r>
            <a:r>
              <a:rPr lang="tr-TR" dirty="0" err="1"/>
              <a:t>strategy</a:t>
            </a:r>
            <a:r>
              <a:rPr lang="tr-TR" dirty="0"/>
              <a:t> </a:t>
            </a:r>
            <a:r>
              <a:rPr lang="tr-TR" dirty="0" err="1"/>
              <a:t>where</a:t>
            </a:r>
            <a:r>
              <a:rPr lang="tr-TR" dirty="0"/>
              <a:t>  </a:t>
            </a:r>
            <a:r>
              <a:rPr lang="tr-TR" dirty="0" err="1"/>
              <a:t>wandering</a:t>
            </a:r>
            <a:r>
              <a:rPr lang="tr-TR" dirty="0"/>
              <a:t> is done </a:t>
            </a:r>
            <a:r>
              <a:rPr lang="tr-TR" dirty="0" err="1"/>
              <a:t>by</a:t>
            </a:r>
            <a:r>
              <a:rPr lang="tr-TR" dirty="0"/>
              <a:t> </a:t>
            </a:r>
            <a:r>
              <a:rPr lang="tr-TR" dirty="0" err="1"/>
              <a:t>the</a:t>
            </a:r>
            <a:r>
              <a:rPr lang="tr-TR" dirty="0"/>
              <a:t> </a:t>
            </a:r>
            <a:r>
              <a:rPr lang="tr-TR" dirty="0" err="1"/>
              <a:t>user</a:t>
            </a:r>
            <a:r>
              <a:rPr lang="tr-TR" dirty="0"/>
              <a:t> </a:t>
            </a:r>
            <a:r>
              <a:rPr lang="tr-TR" dirty="0" err="1"/>
              <a:t>with</a:t>
            </a:r>
            <a:r>
              <a:rPr lang="tr-TR" dirty="0"/>
              <a:t> </a:t>
            </a:r>
            <a:r>
              <a:rPr lang="tr-TR" dirty="0" err="1"/>
              <a:t>input</a:t>
            </a:r>
            <a:r>
              <a:rPr lang="tr-TR" dirty="0"/>
              <a:t> </a:t>
            </a:r>
            <a:r>
              <a:rPr lang="tr-TR" dirty="0" err="1"/>
              <a:t>from</a:t>
            </a:r>
            <a:r>
              <a:rPr lang="tr-TR" dirty="0"/>
              <a:t> </a:t>
            </a:r>
            <a:r>
              <a:rPr lang="tr-TR" dirty="0" err="1"/>
              <a:t>keyboard</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128</a:t>
            </a:fld>
            <a:endParaRPr lang="tr-TR"/>
          </a:p>
        </p:txBody>
      </p:sp>
    </p:spTree>
    <p:extLst>
      <p:ext uri="{BB962C8B-B14F-4D97-AF65-F5344CB8AC3E}">
        <p14:creationId xmlns:p14="http://schemas.microsoft.com/office/powerpoint/2010/main" val="28937672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129</a:t>
            </a:fld>
            <a:endParaRPr lang="tr-TR"/>
          </a:p>
        </p:txBody>
      </p:sp>
    </p:spTree>
    <p:extLst>
      <p:ext uri="{BB962C8B-B14F-4D97-AF65-F5344CB8AC3E}">
        <p14:creationId xmlns:p14="http://schemas.microsoft.com/office/powerpoint/2010/main" val="128555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Currently</a:t>
            </a:r>
            <a:r>
              <a:rPr lang="tr-TR" dirty="0"/>
              <a:t> </a:t>
            </a:r>
            <a:r>
              <a:rPr lang="tr-TR" dirty="0" err="1"/>
              <a:t>the</a:t>
            </a:r>
            <a:r>
              <a:rPr lang="tr-TR" dirty="0"/>
              <a:t> </a:t>
            </a:r>
            <a:r>
              <a:rPr lang="tr-TR" dirty="0" err="1"/>
              <a:t>methods</a:t>
            </a:r>
            <a:r>
              <a:rPr lang="tr-TR" dirty="0"/>
              <a:t> </a:t>
            </a:r>
            <a:r>
              <a:rPr lang="tr-TR" dirty="0" err="1"/>
              <a:t>fly</a:t>
            </a:r>
            <a:r>
              <a:rPr lang="tr-TR" dirty="0"/>
              <a:t> </a:t>
            </a:r>
            <a:r>
              <a:rPr lang="tr-TR" dirty="0" err="1"/>
              <a:t>and</a:t>
            </a:r>
            <a:r>
              <a:rPr lang="tr-TR" dirty="0"/>
              <a:t> </a:t>
            </a:r>
            <a:r>
              <a:rPr lang="tr-TR" dirty="0" err="1"/>
              <a:t>swim</a:t>
            </a:r>
            <a:r>
              <a:rPr lang="tr-TR" dirty="0"/>
              <a:t> can be </a:t>
            </a:r>
            <a:r>
              <a:rPr lang="tr-TR" dirty="0" err="1"/>
              <a:t>called</a:t>
            </a:r>
            <a:r>
              <a:rPr lang="tr-TR" dirty="0"/>
              <a:t> </a:t>
            </a:r>
            <a:r>
              <a:rPr lang="tr-TR" dirty="0" err="1"/>
              <a:t>consecutively</a:t>
            </a:r>
            <a:r>
              <a:rPr lang="tr-TR" dirty="0"/>
              <a:t> on </a:t>
            </a:r>
            <a:r>
              <a:rPr lang="tr-TR" dirty="0" err="1"/>
              <a:t>the</a:t>
            </a:r>
            <a:r>
              <a:rPr lang="tr-TR" dirty="0"/>
              <a:t> </a:t>
            </a:r>
            <a:r>
              <a:rPr lang="tr-TR" dirty="0" err="1"/>
              <a:t>ducks</a:t>
            </a:r>
            <a:endParaRPr lang="tr-TR" dirty="0"/>
          </a:p>
          <a:p>
            <a:endParaRPr lang="tr-TR" dirty="0"/>
          </a:p>
          <a:p>
            <a:r>
              <a:rPr lang="tr-TR" dirty="0" err="1"/>
              <a:t>However</a:t>
            </a:r>
            <a:r>
              <a:rPr lang="tr-TR" dirty="0"/>
              <a:t> </a:t>
            </a:r>
            <a:r>
              <a:rPr lang="tr-TR" dirty="0" err="1"/>
              <a:t>this</a:t>
            </a:r>
            <a:r>
              <a:rPr lang="tr-TR" dirty="0"/>
              <a:t> </a:t>
            </a:r>
            <a:r>
              <a:rPr lang="tr-TR" dirty="0" err="1"/>
              <a:t>doesn’t</a:t>
            </a:r>
            <a:r>
              <a:rPr lang="tr-TR" dirty="0"/>
              <a:t> </a:t>
            </a:r>
            <a:r>
              <a:rPr lang="tr-TR" dirty="0" err="1"/>
              <a:t>make</a:t>
            </a:r>
            <a:r>
              <a:rPr lang="tr-TR" dirty="0"/>
              <a:t> sense </a:t>
            </a:r>
            <a:r>
              <a:rPr lang="tr-TR" dirty="0" err="1"/>
              <a:t>because</a:t>
            </a:r>
            <a:r>
              <a:rPr lang="tr-TR" dirty="0"/>
              <a:t> </a:t>
            </a:r>
            <a:r>
              <a:rPr lang="tr-TR" dirty="0" err="1"/>
              <a:t>after</a:t>
            </a:r>
            <a:r>
              <a:rPr lang="tr-TR" dirty="0"/>
              <a:t> </a:t>
            </a:r>
            <a:r>
              <a:rPr lang="tr-TR" dirty="0" err="1"/>
              <a:t>the</a:t>
            </a:r>
            <a:r>
              <a:rPr lang="tr-TR" dirty="0"/>
              <a:t> </a:t>
            </a:r>
            <a:r>
              <a:rPr lang="tr-TR" dirty="0" err="1"/>
              <a:t>fly</a:t>
            </a:r>
            <a:r>
              <a:rPr lang="tr-TR" dirty="0"/>
              <a:t> </a:t>
            </a:r>
            <a:r>
              <a:rPr lang="tr-TR" dirty="0" err="1"/>
              <a:t>methods</a:t>
            </a:r>
            <a:r>
              <a:rPr lang="tr-TR" dirty="0"/>
              <a:t> is </a:t>
            </a:r>
            <a:r>
              <a:rPr lang="tr-TR" dirty="0" err="1"/>
              <a:t>called</a:t>
            </a:r>
            <a:r>
              <a:rPr lang="tr-TR" dirty="0"/>
              <a:t> </a:t>
            </a:r>
            <a:r>
              <a:rPr lang="tr-TR" dirty="0" err="1"/>
              <a:t>once</a:t>
            </a:r>
            <a:r>
              <a:rPr lang="tr-TR" dirty="0"/>
              <a:t> </a:t>
            </a:r>
            <a:r>
              <a:rPr lang="tr-TR" dirty="0" err="1"/>
              <a:t>the</a:t>
            </a:r>
            <a:r>
              <a:rPr lang="tr-TR" dirty="0"/>
              <a:t> </a:t>
            </a:r>
            <a:r>
              <a:rPr lang="tr-TR" dirty="0" err="1"/>
              <a:t>duck</a:t>
            </a:r>
            <a:r>
              <a:rPr lang="tr-TR" dirty="0"/>
              <a:t> </a:t>
            </a:r>
            <a:r>
              <a:rPr lang="tr-TR" dirty="0" err="1"/>
              <a:t>must</a:t>
            </a:r>
            <a:r>
              <a:rPr lang="tr-TR" dirty="0"/>
              <a:t> be in </a:t>
            </a:r>
            <a:r>
              <a:rPr lang="tr-TR" dirty="0" err="1"/>
              <a:t>air</a:t>
            </a:r>
            <a:r>
              <a:rPr lang="tr-TR" dirty="0"/>
              <a:t> </a:t>
            </a:r>
            <a:r>
              <a:rPr lang="tr-TR" dirty="0" err="1"/>
              <a:t>and</a:t>
            </a:r>
            <a:r>
              <a:rPr lang="tr-TR" dirty="0"/>
              <a:t> </a:t>
            </a:r>
            <a:r>
              <a:rPr lang="tr-TR" dirty="0" err="1"/>
              <a:t>calling</a:t>
            </a:r>
            <a:r>
              <a:rPr lang="tr-TR" dirty="0"/>
              <a:t> </a:t>
            </a:r>
            <a:r>
              <a:rPr lang="tr-TR" dirty="0" err="1"/>
              <a:t>swim</a:t>
            </a:r>
            <a:r>
              <a:rPr lang="tr-TR" dirty="0"/>
              <a:t> </a:t>
            </a:r>
            <a:r>
              <a:rPr lang="tr-TR" dirty="0" err="1"/>
              <a:t>method</a:t>
            </a:r>
            <a:r>
              <a:rPr lang="tr-TR" dirty="0"/>
              <a:t> in </a:t>
            </a:r>
            <a:r>
              <a:rPr lang="tr-TR" dirty="0" err="1"/>
              <a:t>air</a:t>
            </a:r>
            <a:r>
              <a:rPr lang="tr-TR" dirty="0"/>
              <a:t> </a:t>
            </a:r>
            <a:r>
              <a:rPr lang="tr-TR" dirty="0" err="1"/>
              <a:t>doesn’t</a:t>
            </a:r>
            <a:r>
              <a:rPr lang="tr-TR" dirty="0"/>
              <a:t> </a:t>
            </a:r>
            <a:r>
              <a:rPr lang="tr-TR" dirty="0" err="1"/>
              <a:t>make</a:t>
            </a:r>
            <a:r>
              <a:rPr lang="tr-TR" dirty="0"/>
              <a:t> </a:t>
            </a:r>
            <a:r>
              <a:rPr lang="tr-TR" dirty="0" err="1"/>
              <a:t>any</a:t>
            </a:r>
            <a:r>
              <a:rPr lang="tr-TR" dirty="0"/>
              <a:t> sense</a:t>
            </a:r>
          </a:p>
        </p:txBody>
      </p:sp>
      <p:sp>
        <p:nvSpPr>
          <p:cNvPr id="4" name="Slayt Numarası Yer Tutucusu 3"/>
          <p:cNvSpPr>
            <a:spLocks noGrp="1"/>
          </p:cNvSpPr>
          <p:nvPr>
            <p:ph type="sldNum" sz="quarter" idx="5"/>
          </p:nvPr>
        </p:nvSpPr>
        <p:spPr/>
        <p:txBody>
          <a:bodyPr/>
          <a:lstStyle/>
          <a:p>
            <a:fld id="{4156DDF0-1691-44CB-8AA9-FF35E42EE00F}" type="slidenum">
              <a:rPr lang="tr-TR" smtClean="0"/>
              <a:t>13</a:t>
            </a:fld>
            <a:endParaRPr lang="tr-TR"/>
          </a:p>
        </p:txBody>
      </p:sp>
    </p:spTree>
    <p:extLst>
      <p:ext uri="{BB962C8B-B14F-4D97-AF65-F5344CB8AC3E}">
        <p14:creationId xmlns:p14="http://schemas.microsoft.com/office/powerpoint/2010/main" val="426756098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Now</a:t>
            </a:r>
            <a:r>
              <a:rPr lang="tr-TR" dirty="0"/>
              <a:t> </a:t>
            </a:r>
            <a:r>
              <a:rPr lang="tr-TR" dirty="0" err="1"/>
              <a:t>we</a:t>
            </a:r>
            <a:r>
              <a:rPr lang="tr-TR" dirty="0"/>
              <a:t> </a:t>
            </a:r>
            <a:r>
              <a:rPr lang="tr-TR" dirty="0" err="1"/>
              <a:t>will</a:t>
            </a:r>
            <a:r>
              <a:rPr lang="tr-TR" dirty="0"/>
              <a:t> </a:t>
            </a:r>
            <a:r>
              <a:rPr lang="tr-TR" dirty="0" err="1"/>
              <a:t>briefly</a:t>
            </a:r>
            <a:r>
              <a:rPr lang="tr-TR" dirty="0"/>
              <a:t> talk </a:t>
            </a:r>
            <a:r>
              <a:rPr lang="tr-TR" dirty="0" err="1"/>
              <a:t>about</a:t>
            </a:r>
            <a:r>
              <a:rPr lang="tr-TR" dirty="0"/>
              <a:t> </a:t>
            </a:r>
            <a:r>
              <a:rPr lang="tr-TR" dirty="0" err="1"/>
              <a:t>other</a:t>
            </a:r>
            <a:r>
              <a:rPr lang="tr-TR" dirty="0"/>
              <a:t> </a:t>
            </a:r>
            <a:r>
              <a:rPr lang="tr-TR" dirty="0" err="1"/>
              <a:t>possible</a:t>
            </a:r>
            <a:r>
              <a:rPr lang="tr-TR" dirty="0"/>
              <a:t> </a:t>
            </a:r>
            <a:r>
              <a:rPr lang="tr-TR" dirty="0" err="1"/>
              <a:t>ways</a:t>
            </a:r>
            <a:r>
              <a:rPr lang="tr-TR" dirty="0"/>
              <a:t> </a:t>
            </a:r>
            <a:r>
              <a:rPr lang="tr-TR" dirty="0" err="1"/>
              <a:t>to</a:t>
            </a:r>
            <a:r>
              <a:rPr lang="tr-TR" dirty="0"/>
              <a:t> </a:t>
            </a:r>
            <a:r>
              <a:rPr lang="tr-TR" dirty="0" err="1"/>
              <a:t>implement</a:t>
            </a:r>
            <a:r>
              <a:rPr lang="tr-TR" dirty="0"/>
              <a:t> </a:t>
            </a:r>
            <a:r>
              <a:rPr lang="tr-TR" dirty="0" err="1"/>
              <a:t>our</a:t>
            </a:r>
            <a:r>
              <a:rPr lang="tr-TR" dirty="0"/>
              <a:t> </a:t>
            </a:r>
            <a:r>
              <a:rPr lang="tr-TR" dirty="0" err="1"/>
              <a:t>project</a:t>
            </a:r>
            <a:r>
              <a:rPr lang="tr-TR" dirty="0"/>
              <a:t> </a:t>
            </a:r>
            <a:r>
              <a:rPr lang="tr-TR" dirty="0" err="1"/>
              <a:t>and</a:t>
            </a:r>
            <a:r>
              <a:rPr lang="tr-TR" dirty="0"/>
              <a:t> </a:t>
            </a:r>
            <a:r>
              <a:rPr lang="tr-TR" dirty="0" err="1"/>
              <a:t>show</a:t>
            </a:r>
            <a:r>
              <a:rPr lang="tr-TR" dirty="0"/>
              <a:t> </a:t>
            </a:r>
            <a:r>
              <a:rPr lang="tr-TR" dirty="0" err="1"/>
              <a:t>why</a:t>
            </a:r>
            <a:r>
              <a:rPr lang="tr-TR" dirty="0"/>
              <a:t> </a:t>
            </a:r>
            <a:r>
              <a:rPr lang="tr-TR" dirty="0" err="1"/>
              <a:t>state</a:t>
            </a:r>
            <a:r>
              <a:rPr lang="tr-TR" dirty="0"/>
              <a:t> </a:t>
            </a:r>
            <a:r>
              <a:rPr lang="tr-TR" dirty="0" err="1"/>
              <a:t>pattern</a:t>
            </a:r>
            <a:r>
              <a:rPr lang="tr-TR" dirty="0"/>
              <a:t> is a </a:t>
            </a:r>
            <a:r>
              <a:rPr lang="tr-TR" dirty="0" err="1"/>
              <a:t>better</a:t>
            </a:r>
            <a:r>
              <a:rPr lang="tr-TR" dirty="0"/>
              <a:t> </a:t>
            </a:r>
            <a:r>
              <a:rPr lang="tr-TR" dirty="0" err="1"/>
              <a:t>choice</a:t>
            </a:r>
            <a:r>
              <a:rPr lang="tr-TR" dirty="0"/>
              <a:t>.</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130</a:t>
            </a:fld>
            <a:endParaRPr lang="tr-TR"/>
          </a:p>
        </p:txBody>
      </p:sp>
    </p:spTree>
    <p:extLst>
      <p:ext uri="{BB962C8B-B14F-4D97-AF65-F5344CB8AC3E}">
        <p14:creationId xmlns:p14="http://schemas.microsoft.com/office/powerpoint/2010/main" val="15122675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First </a:t>
            </a:r>
            <a:r>
              <a:rPr lang="tr-TR" dirty="0" err="1"/>
              <a:t>implementation</a:t>
            </a:r>
            <a:r>
              <a:rPr lang="tr-TR" dirty="0"/>
              <a:t> </a:t>
            </a:r>
            <a:r>
              <a:rPr lang="tr-TR" dirty="0" err="1"/>
              <a:t>that</a:t>
            </a:r>
            <a:r>
              <a:rPr lang="tr-TR" dirty="0"/>
              <a:t> </a:t>
            </a:r>
            <a:r>
              <a:rPr lang="tr-TR" dirty="0" err="1"/>
              <a:t>comes</a:t>
            </a:r>
            <a:r>
              <a:rPr lang="tr-TR" dirty="0"/>
              <a:t> </a:t>
            </a:r>
            <a:r>
              <a:rPr lang="tr-TR" dirty="0" err="1"/>
              <a:t>to</a:t>
            </a:r>
            <a:r>
              <a:rPr lang="tr-TR" dirty="0"/>
              <a:t> </a:t>
            </a:r>
            <a:r>
              <a:rPr lang="tr-TR" dirty="0" err="1"/>
              <a:t>mind</a:t>
            </a:r>
            <a:r>
              <a:rPr lang="tr-TR" dirty="0"/>
              <a:t> is </a:t>
            </a:r>
            <a:r>
              <a:rPr lang="tr-TR" dirty="0" err="1"/>
              <a:t>to</a:t>
            </a:r>
            <a:r>
              <a:rPr lang="tr-TR" dirty="0"/>
              <a:t> </a:t>
            </a:r>
            <a:r>
              <a:rPr lang="tr-TR" dirty="0" err="1"/>
              <a:t>use</a:t>
            </a:r>
            <a:r>
              <a:rPr lang="tr-TR" dirty="0"/>
              <a:t> </a:t>
            </a:r>
            <a:r>
              <a:rPr lang="tr-TR" dirty="0" err="1"/>
              <a:t>if</a:t>
            </a:r>
            <a:r>
              <a:rPr lang="tr-TR" dirty="0"/>
              <a:t> else </a:t>
            </a:r>
            <a:r>
              <a:rPr lang="tr-TR" dirty="0" err="1"/>
              <a:t>structures</a:t>
            </a:r>
            <a:r>
              <a:rPr lang="tr-TR" dirty="0"/>
              <a:t> </a:t>
            </a:r>
            <a:r>
              <a:rPr lang="tr-TR" dirty="0" err="1"/>
              <a:t>without</a:t>
            </a:r>
            <a:r>
              <a:rPr lang="tr-TR" dirty="0"/>
              <a:t> </a:t>
            </a:r>
            <a:r>
              <a:rPr lang="tr-TR" dirty="0" err="1"/>
              <a:t>using</a:t>
            </a:r>
            <a:r>
              <a:rPr lang="tr-TR" dirty="0"/>
              <a:t> </a:t>
            </a:r>
            <a:r>
              <a:rPr lang="tr-TR" dirty="0" err="1"/>
              <a:t>any</a:t>
            </a:r>
            <a:r>
              <a:rPr lang="tr-TR" dirty="0"/>
              <a:t> </a:t>
            </a:r>
            <a:r>
              <a:rPr lang="tr-TR" dirty="0" err="1"/>
              <a:t>design</a:t>
            </a:r>
            <a:r>
              <a:rPr lang="tr-TR" dirty="0"/>
              <a:t> </a:t>
            </a:r>
            <a:r>
              <a:rPr lang="tr-TR" dirty="0" err="1"/>
              <a:t>pattern</a:t>
            </a:r>
            <a:r>
              <a:rPr lang="tr-TR" dirty="0"/>
              <a:t> at </a:t>
            </a:r>
            <a:r>
              <a:rPr lang="tr-TR" dirty="0" err="1"/>
              <a:t>all</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131</a:t>
            </a:fld>
            <a:endParaRPr lang="tr-TR"/>
          </a:p>
        </p:txBody>
      </p:sp>
    </p:spTree>
    <p:extLst>
      <p:ext uri="{BB962C8B-B14F-4D97-AF65-F5344CB8AC3E}">
        <p14:creationId xmlns:p14="http://schemas.microsoft.com/office/powerpoint/2010/main" val="415267008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a:t>
            </a:r>
            <a:r>
              <a:rPr lang="tr-TR" dirty="0" err="1"/>
              <a:t>so</a:t>
            </a:r>
            <a:r>
              <a:rPr lang="tr-TR" dirty="0"/>
              <a:t> </a:t>
            </a:r>
            <a:r>
              <a:rPr lang="tr-TR" dirty="0" err="1"/>
              <a:t>many</a:t>
            </a:r>
            <a:r>
              <a:rPr lang="tr-TR" dirty="0"/>
              <a:t> </a:t>
            </a:r>
            <a:r>
              <a:rPr lang="tr-TR" dirty="0" err="1"/>
              <a:t>if</a:t>
            </a:r>
            <a:r>
              <a:rPr lang="tr-TR" dirty="0"/>
              <a:t> else </a:t>
            </a:r>
            <a:r>
              <a:rPr lang="tr-TR" dirty="0" err="1"/>
              <a:t>clauses</a:t>
            </a:r>
            <a:r>
              <a:rPr lang="tr-TR" dirty="0"/>
              <a:t> </a:t>
            </a:r>
            <a:r>
              <a:rPr lang="tr-TR" dirty="0" err="1"/>
              <a:t>complicate</a:t>
            </a:r>
            <a:r>
              <a:rPr lang="tr-TR" dirty="0"/>
              <a:t> </a:t>
            </a:r>
            <a:r>
              <a:rPr lang="tr-TR" dirty="0" err="1"/>
              <a:t>the</a:t>
            </a:r>
            <a:r>
              <a:rPr lang="tr-TR" dirty="0"/>
              <a:t> </a:t>
            </a:r>
            <a:r>
              <a:rPr lang="tr-TR" dirty="0" err="1"/>
              <a:t>code</a:t>
            </a:r>
            <a:r>
              <a:rPr lang="tr-TR" dirty="0"/>
              <a:t> </a:t>
            </a:r>
            <a:r>
              <a:rPr lang="tr-TR" dirty="0" err="1"/>
              <a:t>and</a:t>
            </a:r>
            <a:r>
              <a:rPr lang="tr-TR" dirty="0"/>
              <a:t> </a:t>
            </a:r>
            <a:r>
              <a:rPr lang="tr-TR" dirty="0" err="1"/>
              <a:t>make</a:t>
            </a:r>
            <a:r>
              <a:rPr lang="tr-TR" dirty="0"/>
              <a:t> it </a:t>
            </a:r>
            <a:r>
              <a:rPr lang="tr-TR" dirty="0" err="1"/>
              <a:t>harder</a:t>
            </a:r>
            <a:r>
              <a:rPr lang="tr-TR" dirty="0"/>
              <a:t> </a:t>
            </a:r>
            <a:r>
              <a:rPr lang="tr-TR" dirty="0" err="1"/>
              <a:t>to</a:t>
            </a:r>
            <a:r>
              <a:rPr lang="tr-TR" dirty="0"/>
              <a:t> </a:t>
            </a:r>
            <a:r>
              <a:rPr lang="tr-TR" dirty="0" err="1"/>
              <a:t>read</a:t>
            </a:r>
            <a:r>
              <a:rPr lang="tr-TR" dirty="0"/>
              <a:t>.</a:t>
            </a:r>
          </a:p>
          <a:p>
            <a:r>
              <a:rPr lang="tr-TR" dirty="0" err="1"/>
              <a:t>Aditionally</a:t>
            </a:r>
            <a:r>
              <a:rPr lang="tr-TR" dirty="0"/>
              <a:t> </a:t>
            </a:r>
            <a:r>
              <a:rPr lang="tr-TR" dirty="0" err="1"/>
              <a:t>parts</a:t>
            </a:r>
            <a:r>
              <a:rPr lang="tr-TR" dirty="0"/>
              <a:t> </a:t>
            </a:r>
            <a:r>
              <a:rPr lang="tr-TR" dirty="0" err="1"/>
              <a:t>that</a:t>
            </a:r>
            <a:r>
              <a:rPr lang="tr-TR" dirty="0"/>
              <a:t> </a:t>
            </a:r>
            <a:r>
              <a:rPr lang="tr-TR" dirty="0" err="1"/>
              <a:t>are</a:t>
            </a:r>
            <a:r>
              <a:rPr lang="tr-TR" dirty="0"/>
              <a:t> </a:t>
            </a:r>
            <a:r>
              <a:rPr lang="tr-TR" dirty="0" err="1"/>
              <a:t>likely</a:t>
            </a:r>
            <a:r>
              <a:rPr lang="tr-TR" dirty="0"/>
              <a:t> </a:t>
            </a:r>
            <a:r>
              <a:rPr lang="tr-TR" dirty="0" err="1"/>
              <a:t>to</a:t>
            </a:r>
            <a:r>
              <a:rPr lang="tr-TR" dirty="0"/>
              <a:t> </a:t>
            </a:r>
            <a:r>
              <a:rPr lang="tr-TR" dirty="0" err="1"/>
              <a:t>change</a:t>
            </a:r>
            <a:r>
              <a:rPr lang="tr-TR" dirty="0"/>
              <a:t> </a:t>
            </a:r>
            <a:r>
              <a:rPr lang="tr-TR" dirty="0" err="1"/>
              <a:t>are</a:t>
            </a:r>
            <a:r>
              <a:rPr lang="tr-TR" dirty="0"/>
              <a:t> not </a:t>
            </a:r>
            <a:r>
              <a:rPr lang="tr-TR" dirty="0" err="1"/>
              <a:t>encapsulated</a:t>
            </a:r>
            <a:r>
              <a:rPr lang="tr-TR" dirty="0"/>
              <a:t> </a:t>
            </a:r>
            <a:r>
              <a:rPr lang="tr-TR" dirty="0" err="1"/>
              <a:t>and</a:t>
            </a:r>
            <a:r>
              <a:rPr lang="tr-TR" dirty="0"/>
              <a:t> </a:t>
            </a:r>
            <a:r>
              <a:rPr lang="tr-TR" dirty="0" err="1"/>
              <a:t>this</a:t>
            </a:r>
            <a:r>
              <a:rPr lang="tr-TR" dirty="0"/>
              <a:t> </a:t>
            </a:r>
            <a:r>
              <a:rPr lang="tr-TR" dirty="0" err="1"/>
              <a:t>violates</a:t>
            </a:r>
            <a:r>
              <a:rPr lang="tr-TR" dirty="0"/>
              <a:t> </a:t>
            </a:r>
            <a:r>
              <a:rPr lang="tr-TR" dirty="0" err="1"/>
              <a:t>the</a:t>
            </a:r>
            <a:r>
              <a:rPr lang="tr-TR" dirty="0"/>
              <a:t> </a:t>
            </a:r>
            <a:r>
              <a:rPr lang="tr-TR" dirty="0" err="1"/>
              <a:t>design</a:t>
            </a:r>
            <a:r>
              <a:rPr lang="tr-TR" dirty="0"/>
              <a:t> </a:t>
            </a:r>
            <a:r>
              <a:rPr lang="tr-TR" dirty="0" err="1"/>
              <a:t>principle</a:t>
            </a:r>
            <a:r>
              <a:rPr lang="tr-TR" dirty="0"/>
              <a:t> </a:t>
            </a:r>
            <a:r>
              <a:rPr lang="tr-TR" dirty="0" err="1"/>
              <a:t>that</a:t>
            </a:r>
            <a:r>
              <a:rPr lang="tr-TR" dirty="0"/>
              <a:t> </a:t>
            </a:r>
            <a:r>
              <a:rPr lang="tr-TR" dirty="0" err="1"/>
              <a:t>says</a:t>
            </a:r>
            <a:r>
              <a:rPr lang="tr-TR" dirty="0"/>
              <a:t> ‘’</a:t>
            </a:r>
            <a:r>
              <a:rPr lang="tr-TR" dirty="0" err="1"/>
              <a:t>Encapsulate</a:t>
            </a:r>
            <a:r>
              <a:rPr lang="tr-TR" dirty="0"/>
              <a:t> </a:t>
            </a:r>
            <a:r>
              <a:rPr lang="tr-TR" dirty="0" err="1"/>
              <a:t>what</a:t>
            </a:r>
            <a:r>
              <a:rPr lang="tr-TR" dirty="0"/>
              <a:t> </a:t>
            </a:r>
            <a:r>
              <a:rPr lang="tr-TR" dirty="0" err="1"/>
              <a:t>varies</a:t>
            </a:r>
            <a:r>
              <a:rPr lang="tr-TR" dirty="0"/>
              <a:t>’’</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132</a:t>
            </a:fld>
            <a:endParaRPr lang="tr-TR"/>
          </a:p>
        </p:txBody>
      </p:sp>
    </p:spTree>
    <p:extLst>
      <p:ext uri="{BB962C8B-B14F-4D97-AF65-F5344CB8AC3E}">
        <p14:creationId xmlns:p14="http://schemas.microsoft.com/office/powerpoint/2010/main" val="21962469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Another</a:t>
            </a:r>
            <a:r>
              <a:rPr lang="tr-TR" dirty="0"/>
              <a:t> problem </a:t>
            </a:r>
            <a:r>
              <a:rPr lang="tr-TR" dirty="0" err="1"/>
              <a:t>with</a:t>
            </a:r>
            <a:r>
              <a:rPr lang="tr-TR" dirty="0"/>
              <a:t> </a:t>
            </a:r>
            <a:r>
              <a:rPr lang="tr-TR" dirty="0" err="1"/>
              <a:t>this</a:t>
            </a:r>
            <a:r>
              <a:rPr lang="tr-TR" dirty="0"/>
              <a:t> </a:t>
            </a:r>
            <a:r>
              <a:rPr lang="tr-TR" dirty="0" err="1"/>
              <a:t>implementation</a:t>
            </a:r>
            <a:r>
              <a:rPr lang="tr-TR" dirty="0"/>
              <a:t> is </a:t>
            </a:r>
            <a:r>
              <a:rPr lang="tr-TR" dirty="0" err="1"/>
              <a:t>that</a:t>
            </a:r>
            <a:r>
              <a:rPr lang="tr-TR" dirty="0"/>
              <a:t> </a:t>
            </a:r>
            <a:r>
              <a:rPr lang="tr-TR" dirty="0" err="1"/>
              <a:t>states</a:t>
            </a:r>
            <a:r>
              <a:rPr lang="tr-TR" dirty="0"/>
              <a:t> </a:t>
            </a:r>
            <a:r>
              <a:rPr lang="tr-TR" dirty="0" err="1"/>
              <a:t>are</a:t>
            </a:r>
            <a:r>
              <a:rPr lang="tr-TR" dirty="0"/>
              <a:t> </a:t>
            </a:r>
            <a:r>
              <a:rPr lang="tr-TR" dirty="0" err="1"/>
              <a:t>now</a:t>
            </a:r>
            <a:r>
              <a:rPr lang="tr-TR" dirty="0"/>
              <a:t> </a:t>
            </a:r>
            <a:r>
              <a:rPr lang="tr-TR" dirty="0" err="1"/>
              <a:t>have</a:t>
            </a:r>
            <a:r>
              <a:rPr lang="tr-TR" dirty="0"/>
              <a:t> </a:t>
            </a:r>
            <a:r>
              <a:rPr lang="tr-TR" dirty="0" err="1"/>
              <a:t>to</a:t>
            </a:r>
            <a:r>
              <a:rPr lang="tr-TR" dirty="0"/>
              <a:t> be </a:t>
            </a:r>
            <a:r>
              <a:rPr lang="tr-TR" dirty="0" err="1"/>
              <a:t>manged</a:t>
            </a:r>
            <a:r>
              <a:rPr lang="tr-TR" dirty="0"/>
              <a:t> </a:t>
            </a:r>
            <a:r>
              <a:rPr lang="tr-TR" dirty="0" err="1"/>
              <a:t>by</a:t>
            </a:r>
            <a:r>
              <a:rPr lang="tr-TR" dirty="0"/>
              <a:t> </a:t>
            </a:r>
            <a:r>
              <a:rPr lang="tr-TR" dirty="0" err="1"/>
              <a:t>context</a:t>
            </a:r>
            <a:r>
              <a:rPr lang="tr-TR" dirty="0"/>
              <a:t> </a:t>
            </a:r>
            <a:r>
              <a:rPr lang="tr-TR" dirty="0" err="1"/>
              <a:t>itself</a:t>
            </a:r>
            <a:endParaRPr lang="tr-TR" dirty="0"/>
          </a:p>
          <a:p>
            <a:r>
              <a:rPr lang="tr-TR" dirty="0" err="1"/>
              <a:t>And</a:t>
            </a:r>
            <a:r>
              <a:rPr lang="tr-TR" dirty="0"/>
              <a:t> as </a:t>
            </a:r>
            <a:r>
              <a:rPr lang="tr-TR" dirty="0" err="1"/>
              <a:t>we</a:t>
            </a:r>
            <a:r>
              <a:rPr lang="tr-TR" dirty="0"/>
              <a:t> </a:t>
            </a:r>
            <a:r>
              <a:rPr lang="tr-TR" dirty="0" err="1"/>
              <a:t>saw</a:t>
            </a:r>
            <a:r>
              <a:rPr lang="tr-TR" dirty="0"/>
              <a:t> in </a:t>
            </a:r>
            <a:r>
              <a:rPr lang="tr-TR" dirty="0" err="1"/>
              <a:t>the</a:t>
            </a:r>
            <a:r>
              <a:rPr lang="tr-TR" dirty="0"/>
              <a:t> </a:t>
            </a:r>
            <a:r>
              <a:rPr lang="tr-TR" dirty="0" err="1"/>
              <a:t>first</a:t>
            </a:r>
            <a:r>
              <a:rPr lang="tr-TR" dirty="0"/>
              <a:t> </a:t>
            </a:r>
            <a:r>
              <a:rPr lang="tr-TR" dirty="0" err="1"/>
              <a:t>section</a:t>
            </a:r>
            <a:r>
              <a:rPr lang="tr-TR" dirty="0"/>
              <a:t> of </a:t>
            </a:r>
            <a:r>
              <a:rPr lang="tr-TR" dirty="0" err="1"/>
              <a:t>our</a:t>
            </a:r>
            <a:r>
              <a:rPr lang="tr-TR" dirty="0"/>
              <a:t> </a:t>
            </a:r>
            <a:r>
              <a:rPr lang="tr-TR" dirty="0" err="1"/>
              <a:t>presentation</a:t>
            </a:r>
            <a:r>
              <a:rPr lang="tr-TR" dirty="0"/>
              <a:t> </a:t>
            </a:r>
            <a:r>
              <a:rPr lang="tr-TR" dirty="0" err="1"/>
              <a:t>this</a:t>
            </a:r>
            <a:r>
              <a:rPr lang="tr-TR" dirty="0"/>
              <a:t> </a:t>
            </a:r>
            <a:r>
              <a:rPr lang="tr-TR" dirty="0" err="1"/>
              <a:t>violates</a:t>
            </a:r>
            <a:r>
              <a:rPr lang="tr-TR" dirty="0"/>
              <a:t> </a:t>
            </a:r>
            <a:r>
              <a:rPr lang="tr-TR" dirty="0" err="1"/>
              <a:t>the</a:t>
            </a:r>
            <a:r>
              <a:rPr lang="tr-TR" dirty="0"/>
              <a:t> </a:t>
            </a:r>
            <a:r>
              <a:rPr lang="tr-TR" dirty="0" err="1"/>
              <a:t>single</a:t>
            </a:r>
            <a:r>
              <a:rPr lang="tr-TR" dirty="0"/>
              <a:t> </a:t>
            </a:r>
            <a:r>
              <a:rPr lang="tr-TR" dirty="0" err="1"/>
              <a:t>responsibility</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133</a:t>
            </a:fld>
            <a:endParaRPr lang="tr-TR"/>
          </a:p>
        </p:txBody>
      </p:sp>
    </p:spTree>
    <p:extLst>
      <p:ext uri="{BB962C8B-B14F-4D97-AF65-F5344CB8AC3E}">
        <p14:creationId xmlns:p14="http://schemas.microsoft.com/office/powerpoint/2010/main" val="5371946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Lastly</a:t>
            </a:r>
            <a:r>
              <a:rPr lang="tr-TR" dirty="0"/>
              <a:t>, </a:t>
            </a:r>
            <a:r>
              <a:rPr lang="tr-TR" dirty="0" err="1"/>
              <a:t>this</a:t>
            </a:r>
            <a:r>
              <a:rPr lang="tr-TR" dirty="0"/>
              <a:t> </a:t>
            </a:r>
            <a:r>
              <a:rPr lang="tr-TR" dirty="0" err="1"/>
              <a:t>implementation</a:t>
            </a:r>
            <a:r>
              <a:rPr lang="tr-TR" dirty="0"/>
              <a:t> </a:t>
            </a:r>
            <a:r>
              <a:rPr lang="tr-TR" dirty="0" err="1"/>
              <a:t>violates</a:t>
            </a:r>
            <a:r>
              <a:rPr lang="tr-TR" dirty="0"/>
              <a:t> </a:t>
            </a:r>
            <a:r>
              <a:rPr lang="tr-TR" dirty="0" err="1"/>
              <a:t>the</a:t>
            </a:r>
            <a:r>
              <a:rPr lang="tr-TR" dirty="0"/>
              <a:t> </a:t>
            </a:r>
            <a:r>
              <a:rPr lang="tr-TR" dirty="0" err="1"/>
              <a:t>design</a:t>
            </a:r>
            <a:r>
              <a:rPr lang="tr-TR" dirty="0"/>
              <a:t> </a:t>
            </a:r>
            <a:r>
              <a:rPr lang="tr-TR" dirty="0" err="1"/>
              <a:t>principle</a:t>
            </a:r>
            <a:r>
              <a:rPr lang="tr-TR" dirty="0"/>
              <a:t> </a:t>
            </a:r>
            <a:r>
              <a:rPr lang="tr-TR" dirty="0" err="1"/>
              <a:t>which</a:t>
            </a:r>
            <a:r>
              <a:rPr lang="tr-TR" dirty="0"/>
              <a:t> </a:t>
            </a:r>
            <a:r>
              <a:rPr lang="tr-TR" dirty="0" err="1"/>
              <a:t>states</a:t>
            </a:r>
            <a:r>
              <a:rPr lang="tr-TR" dirty="0"/>
              <a:t> ‘’Program </a:t>
            </a:r>
            <a:r>
              <a:rPr lang="tr-TR" dirty="0" err="1"/>
              <a:t>to</a:t>
            </a:r>
            <a:r>
              <a:rPr lang="tr-TR" dirty="0"/>
              <a:t> an </a:t>
            </a:r>
            <a:r>
              <a:rPr lang="tr-TR" dirty="0" err="1"/>
              <a:t>interface</a:t>
            </a:r>
            <a:r>
              <a:rPr lang="tr-TR" dirty="0"/>
              <a:t> not an </a:t>
            </a:r>
            <a:r>
              <a:rPr lang="tr-TR" dirty="0" err="1"/>
              <a:t>implementation</a:t>
            </a:r>
            <a:r>
              <a:rPr lang="tr-TR" dirty="0"/>
              <a:t>’’</a:t>
            </a:r>
          </a:p>
          <a:p>
            <a:r>
              <a:rPr lang="tr-TR" dirty="0" err="1"/>
              <a:t>Therefore</a:t>
            </a:r>
            <a:r>
              <a:rPr lang="tr-TR" dirty="0"/>
              <a:t> </a:t>
            </a:r>
            <a:r>
              <a:rPr lang="tr-TR" dirty="0" err="1"/>
              <a:t>extending</a:t>
            </a:r>
            <a:r>
              <a:rPr lang="tr-TR" dirty="0"/>
              <a:t> </a:t>
            </a:r>
            <a:r>
              <a:rPr lang="tr-TR" dirty="0" err="1"/>
              <a:t>this</a:t>
            </a:r>
            <a:r>
              <a:rPr lang="tr-TR" dirty="0"/>
              <a:t> </a:t>
            </a:r>
            <a:r>
              <a:rPr lang="tr-TR" dirty="0" err="1"/>
              <a:t>code</a:t>
            </a:r>
            <a:r>
              <a:rPr lang="tr-TR" dirty="0"/>
              <a:t> </a:t>
            </a:r>
            <a:r>
              <a:rPr lang="tr-TR" dirty="0" err="1"/>
              <a:t>with</a:t>
            </a:r>
            <a:r>
              <a:rPr lang="tr-TR" dirty="0"/>
              <a:t> </a:t>
            </a:r>
            <a:r>
              <a:rPr lang="tr-TR" dirty="0" err="1"/>
              <a:t>new</a:t>
            </a:r>
            <a:r>
              <a:rPr lang="tr-TR" dirty="0"/>
              <a:t> </a:t>
            </a:r>
            <a:r>
              <a:rPr lang="tr-TR" dirty="0" err="1"/>
              <a:t>states</a:t>
            </a:r>
            <a:r>
              <a:rPr lang="tr-TR" dirty="0"/>
              <a:t> is </a:t>
            </a:r>
            <a:r>
              <a:rPr lang="tr-TR" dirty="0" err="1"/>
              <a:t>much</a:t>
            </a:r>
            <a:r>
              <a:rPr lang="tr-TR" dirty="0"/>
              <a:t> </a:t>
            </a:r>
            <a:r>
              <a:rPr lang="tr-TR" dirty="0" err="1"/>
              <a:t>harder</a:t>
            </a:r>
            <a:r>
              <a:rPr lang="tr-TR" dirty="0"/>
              <a:t> </a:t>
            </a:r>
            <a:r>
              <a:rPr lang="tr-TR" dirty="0" err="1"/>
              <a:t>compared</a:t>
            </a:r>
            <a:r>
              <a:rPr lang="tr-TR" dirty="0"/>
              <a:t> </a:t>
            </a:r>
            <a:r>
              <a:rPr lang="tr-TR" dirty="0" err="1"/>
              <a:t>to</a:t>
            </a:r>
            <a:r>
              <a:rPr lang="tr-TR" dirty="0"/>
              <a:t> </a:t>
            </a:r>
            <a:r>
              <a:rPr lang="tr-TR" dirty="0" err="1"/>
              <a:t>state</a:t>
            </a:r>
            <a:r>
              <a:rPr lang="tr-TR" dirty="0"/>
              <a:t> </a:t>
            </a:r>
            <a:r>
              <a:rPr lang="tr-TR" dirty="0" err="1"/>
              <a:t>pattern</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134</a:t>
            </a:fld>
            <a:endParaRPr lang="tr-TR"/>
          </a:p>
        </p:txBody>
      </p:sp>
    </p:spTree>
    <p:extLst>
      <p:ext uri="{BB962C8B-B14F-4D97-AF65-F5344CB8AC3E}">
        <p14:creationId xmlns:p14="http://schemas.microsoft.com/office/powerpoint/2010/main" val="108925184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Another</a:t>
            </a:r>
            <a:r>
              <a:rPr lang="tr-TR" dirty="0"/>
              <a:t> </a:t>
            </a:r>
            <a:r>
              <a:rPr lang="tr-TR" dirty="0" err="1"/>
              <a:t>way</a:t>
            </a:r>
            <a:r>
              <a:rPr lang="tr-TR" dirty="0"/>
              <a:t> </a:t>
            </a:r>
            <a:r>
              <a:rPr lang="tr-TR" dirty="0" err="1"/>
              <a:t>to</a:t>
            </a:r>
            <a:r>
              <a:rPr lang="tr-TR" dirty="0"/>
              <a:t> </a:t>
            </a:r>
            <a:r>
              <a:rPr lang="tr-TR" dirty="0" err="1"/>
              <a:t>implement</a:t>
            </a:r>
            <a:r>
              <a:rPr lang="tr-TR" dirty="0"/>
              <a:t> </a:t>
            </a:r>
            <a:r>
              <a:rPr lang="tr-TR" dirty="0" err="1"/>
              <a:t>this</a:t>
            </a:r>
            <a:r>
              <a:rPr lang="tr-TR" dirty="0"/>
              <a:t> </a:t>
            </a:r>
            <a:r>
              <a:rPr lang="tr-TR" dirty="0" err="1"/>
              <a:t>project</a:t>
            </a:r>
            <a:r>
              <a:rPr lang="tr-TR" dirty="0"/>
              <a:t> is </a:t>
            </a:r>
            <a:r>
              <a:rPr lang="tr-TR" dirty="0" err="1"/>
              <a:t>to</a:t>
            </a:r>
            <a:r>
              <a:rPr lang="tr-TR" dirty="0"/>
              <a:t> </a:t>
            </a:r>
            <a:r>
              <a:rPr lang="tr-TR" dirty="0" err="1"/>
              <a:t>use</a:t>
            </a:r>
            <a:r>
              <a:rPr lang="tr-TR" dirty="0"/>
              <a:t> </a:t>
            </a:r>
            <a:r>
              <a:rPr lang="tr-TR" dirty="0" err="1"/>
              <a:t>strategy</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135</a:t>
            </a:fld>
            <a:endParaRPr lang="tr-TR"/>
          </a:p>
        </p:txBody>
      </p:sp>
    </p:spTree>
    <p:extLst>
      <p:ext uri="{BB962C8B-B14F-4D97-AF65-F5344CB8AC3E}">
        <p14:creationId xmlns:p14="http://schemas.microsoft.com/office/powerpoint/2010/main" val="59710574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This</a:t>
            </a:r>
            <a:r>
              <a:rPr lang="tr-TR" dirty="0"/>
              <a:t> </a:t>
            </a:r>
            <a:r>
              <a:rPr lang="tr-TR" dirty="0" err="1"/>
              <a:t>implementation</a:t>
            </a:r>
            <a:r>
              <a:rPr lang="tr-TR" dirty="0"/>
              <a:t> is </a:t>
            </a:r>
            <a:r>
              <a:rPr lang="tr-TR" dirty="0" err="1"/>
              <a:t>less</a:t>
            </a:r>
            <a:r>
              <a:rPr lang="tr-TR" dirty="0"/>
              <a:t> </a:t>
            </a:r>
            <a:r>
              <a:rPr lang="tr-TR" dirty="0" err="1"/>
              <a:t>complicated</a:t>
            </a:r>
            <a:r>
              <a:rPr lang="tr-TR" dirty="0"/>
              <a:t> </a:t>
            </a:r>
            <a:r>
              <a:rPr lang="tr-TR" dirty="0" err="1"/>
              <a:t>compared</a:t>
            </a:r>
            <a:r>
              <a:rPr lang="tr-TR" dirty="0"/>
              <a:t> </a:t>
            </a:r>
            <a:r>
              <a:rPr lang="tr-TR" dirty="0" err="1"/>
              <a:t>to</a:t>
            </a:r>
            <a:r>
              <a:rPr lang="tr-TR" dirty="0"/>
              <a:t> </a:t>
            </a:r>
            <a:r>
              <a:rPr lang="tr-TR" dirty="0" err="1"/>
              <a:t>if</a:t>
            </a:r>
            <a:r>
              <a:rPr lang="tr-TR" dirty="0"/>
              <a:t>-else </a:t>
            </a:r>
            <a:r>
              <a:rPr lang="tr-TR" dirty="0" err="1"/>
              <a:t>implementation</a:t>
            </a:r>
            <a:r>
              <a:rPr lang="tr-TR" dirty="0"/>
              <a:t>.</a:t>
            </a:r>
          </a:p>
          <a:p>
            <a:r>
              <a:rPr lang="tr-TR" dirty="0"/>
              <a:t>As </a:t>
            </a:r>
            <a:r>
              <a:rPr lang="tr-TR" dirty="0" err="1"/>
              <a:t>you</a:t>
            </a:r>
            <a:r>
              <a:rPr lang="tr-TR" dirty="0"/>
              <a:t> can </a:t>
            </a:r>
            <a:r>
              <a:rPr lang="tr-TR" dirty="0" err="1"/>
              <a:t>see</a:t>
            </a:r>
            <a:r>
              <a:rPr lang="tr-TR" dirty="0"/>
              <a:t> in </a:t>
            </a:r>
            <a:r>
              <a:rPr lang="tr-TR" dirty="0" err="1"/>
              <a:t>the</a:t>
            </a:r>
            <a:r>
              <a:rPr lang="tr-TR" dirty="0"/>
              <a:t> </a:t>
            </a:r>
            <a:r>
              <a:rPr lang="tr-TR" dirty="0" err="1"/>
              <a:t>code</a:t>
            </a:r>
            <a:r>
              <a:rPr lang="tr-TR" dirty="0"/>
              <a:t> </a:t>
            </a:r>
            <a:r>
              <a:rPr lang="tr-TR" dirty="0" err="1"/>
              <a:t>we</a:t>
            </a:r>
            <a:r>
              <a:rPr lang="tr-TR" dirty="0"/>
              <a:t> can define </a:t>
            </a:r>
            <a:r>
              <a:rPr lang="tr-TR" dirty="0" err="1"/>
              <a:t>the</a:t>
            </a:r>
            <a:r>
              <a:rPr lang="tr-TR" dirty="0"/>
              <a:t> </a:t>
            </a:r>
            <a:r>
              <a:rPr lang="tr-TR" dirty="0" err="1"/>
              <a:t>logic</a:t>
            </a:r>
            <a:r>
              <a:rPr lang="tr-TR" dirty="0"/>
              <a:t> </a:t>
            </a:r>
            <a:r>
              <a:rPr lang="tr-TR" dirty="0" err="1"/>
              <a:t>for</a:t>
            </a:r>
            <a:r>
              <a:rPr lang="tr-TR" dirty="0"/>
              <a:t> </a:t>
            </a:r>
            <a:r>
              <a:rPr lang="tr-TR" dirty="0" err="1"/>
              <a:t>performing</a:t>
            </a:r>
            <a:r>
              <a:rPr lang="tr-TR" dirty="0"/>
              <a:t> a </a:t>
            </a:r>
            <a:r>
              <a:rPr lang="tr-TR" dirty="0" err="1"/>
              <a:t>single</a:t>
            </a:r>
            <a:r>
              <a:rPr lang="tr-TR" dirty="0"/>
              <a:t> </a:t>
            </a:r>
            <a:r>
              <a:rPr lang="tr-TR" dirty="0" err="1"/>
              <a:t>action</a:t>
            </a:r>
            <a:r>
              <a:rPr lang="tr-TR" dirty="0"/>
              <a:t> </a:t>
            </a:r>
            <a:r>
              <a:rPr lang="tr-TR" dirty="0" err="1"/>
              <a:t>using</a:t>
            </a:r>
            <a:r>
              <a:rPr lang="tr-TR" dirty="0"/>
              <a:t> </a:t>
            </a:r>
            <a:r>
              <a:rPr lang="tr-TR" dirty="0" err="1"/>
              <a:t>the</a:t>
            </a:r>
            <a:r>
              <a:rPr lang="tr-TR" dirty="0"/>
              <a:t> </a:t>
            </a:r>
            <a:r>
              <a:rPr lang="tr-TR" dirty="0" err="1"/>
              <a:t>strategy</a:t>
            </a:r>
            <a:r>
              <a:rPr lang="tr-TR" dirty="0"/>
              <a:t> </a:t>
            </a:r>
            <a:r>
              <a:rPr lang="tr-TR" dirty="0" err="1"/>
              <a:t>pattern</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136</a:t>
            </a:fld>
            <a:endParaRPr lang="tr-TR"/>
          </a:p>
        </p:txBody>
      </p:sp>
    </p:spTree>
    <p:extLst>
      <p:ext uri="{BB962C8B-B14F-4D97-AF65-F5344CB8AC3E}">
        <p14:creationId xmlns:p14="http://schemas.microsoft.com/office/powerpoint/2010/main" val="3432346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since </a:t>
            </a:r>
            <a:r>
              <a:rPr lang="tr-TR" dirty="0" err="1"/>
              <a:t>different</a:t>
            </a:r>
            <a:r>
              <a:rPr lang="tr-TR" dirty="0"/>
              <a:t> </a:t>
            </a:r>
            <a:r>
              <a:rPr lang="tr-TR" dirty="0" err="1"/>
              <a:t>strategies</a:t>
            </a:r>
            <a:r>
              <a:rPr lang="tr-TR" dirty="0"/>
              <a:t> </a:t>
            </a:r>
            <a:r>
              <a:rPr lang="tr-TR" dirty="0" err="1"/>
              <a:t>are</a:t>
            </a:r>
            <a:r>
              <a:rPr lang="tr-TR" dirty="0"/>
              <a:t> not </a:t>
            </a:r>
            <a:r>
              <a:rPr lang="tr-TR" dirty="0" err="1"/>
              <a:t>aware</a:t>
            </a:r>
            <a:r>
              <a:rPr lang="tr-TR" dirty="0"/>
              <a:t> of </a:t>
            </a:r>
            <a:r>
              <a:rPr lang="tr-TR" dirty="0" err="1"/>
              <a:t>each</a:t>
            </a:r>
            <a:r>
              <a:rPr lang="tr-TR" dirty="0"/>
              <a:t> </a:t>
            </a:r>
            <a:r>
              <a:rPr lang="tr-TR" dirty="0" err="1"/>
              <a:t>other</a:t>
            </a:r>
            <a:r>
              <a:rPr lang="tr-TR" dirty="0"/>
              <a:t> in </a:t>
            </a:r>
            <a:r>
              <a:rPr lang="tr-TR" dirty="0" err="1"/>
              <a:t>strategy</a:t>
            </a:r>
            <a:r>
              <a:rPr lang="tr-TR" dirty="0"/>
              <a:t> </a:t>
            </a:r>
            <a:r>
              <a:rPr lang="tr-TR" dirty="0" err="1"/>
              <a:t>pattern</a:t>
            </a:r>
            <a:r>
              <a:rPr lang="tr-TR" dirty="0"/>
              <a:t>, </a:t>
            </a:r>
            <a:r>
              <a:rPr lang="tr-TR" dirty="0" err="1"/>
              <a:t>context</a:t>
            </a:r>
            <a:r>
              <a:rPr lang="tr-TR" dirty="0"/>
              <a:t> </a:t>
            </a:r>
            <a:r>
              <a:rPr lang="tr-TR" dirty="0" err="1"/>
              <a:t>still</a:t>
            </a:r>
            <a:r>
              <a:rPr lang="tr-TR" dirty="0"/>
              <a:t> has </a:t>
            </a:r>
            <a:r>
              <a:rPr lang="tr-TR" dirty="0" err="1"/>
              <a:t>to</a:t>
            </a:r>
            <a:r>
              <a:rPr lang="tr-TR" dirty="0"/>
              <a:t> </a:t>
            </a:r>
            <a:r>
              <a:rPr lang="tr-TR" dirty="0" err="1"/>
              <a:t>manage</a:t>
            </a:r>
            <a:r>
              <a:rPr lang="tr-TR" dirty="0"/>
              <a:t> </a:t>
            </a:r>
            <a:r>
              <a:rPr lang="tr-TR" dirty="0" err="1"/>
              <a:t>its</a:t>
            </a:r>
            <a:r>
              <a:rPr lang="tr-TR" dirty="0"/>
              <a:t> </a:t>
            </a:r>
            <a:r>
              <a:rPr lang="tr-TR" dirty="0" err="1"/>
              <a:t>own</a:t>
            </a:r>
            <a:r>
              <a:rPr lang="tr-TR" dirty="0"/>
              <a:t> </a:t>
            </a:r>
            <a:r>
              <a:rPr lang="tr-TR" dirty="0" err="1"/>
              <a:t>states</a:t>
            </a:r>
            <a:r>
              <a:rPr lang="tr-TR" dirty="0"/>
              <a:t>.</a:t>
            </a:r>
          </a:p>
          <a:p>
            <a:r>
              <a:rPr lang="tr-TR" dirty="0" err="1"/>
              <a:t>Which</a:t>
            </a:r>
            <a:r>
              <a:rPr lang="tr-TR" dirty="0"/>
              <a:t> </a:t>
            </a:r>
            <a:r>
              <a:rPr lang="tr-TR" dirty="0" err="1"/>
              <a:t>means</a:t>
            </a:r>
            <a:r>
              <a:rPr lang="tr-TR" dirty="0"/>
              <a:t> </a:t>
            </a:r>
            <a:r>
              <a:rPr lang="tr-TR" dirty="0" err="1"/>
              <a:t>we</a:t>
            </a:r>
            <a:r>
              <a:rPr lang="tr-TR" dirty="0"/>
              <a:t> </a:t>
            </a:r>
            <a:r>
              <a:rPr lang="tr-TR" dirty="0" err="1"/>
              <a:t>still</a:t>
            </a:r>
            <a:r>
              <a:rPr lang="tr-TR" dirty="0"/>
              <a:t> </a:t>
            </a:r>
            <a:r>
              <a:rPr lang="tr-TR" dirty="0" err="1"/>
              <a:t>violate</a:t>
            </a:r>
            <a:r>
              <a:rPr lang="tr-TR" dirty="0"/>
              <a:t> </a:t>
            </a:r>
            <a:r>
              <a:rPr lang="tr-TR" dirty="0" err="1"/>
              <a:t>the</a:t>
            </a:r>
            <a:r>
              <a:rPr lang="tr-TR" dirty="0"/>
              <a:t> </a:t>
            </a:r>
            <a:r>
              <a:rPr lang="tr-TR" dirty="0" err="1"/>
              <a:t>single</a:t>
            </a:r>
            <a:r>
              <a:rPr lang="tr-TR" dirty="0"/>
              <a:t> </a:t>
            </a:r>
            <a:r>
              <a:rPr lang="tr-TR" dirty="0" err="1"/>
              <a:t>responsibility</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137</a:t>
            </a:fld>
            <a:endParaRPr lang="tr-TR"/>
          </a:p>
        </p:txBody>
      </p:sp>
    </p:spTree>
    <p:extLst>
      <p:ext uri="{BB962C8B-B14F-4D97-AF65-F5344CB8AC3E}">
        <p14:creationId xmlns:p14="http://schemas.microsoft.com/office/powerpoint/2010/main" val="231837372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This</a:t>
            </a:r>
            <a:r>
              <a:rPr lang="tr-TR" dirty="0"/>
              <a:t> is </a:t>
            </a:r>
            <a:r>
              <a:rPr lang="tr-TR" dirty="0" err="1"/>
              <a:t>all</a:t>
            </a:r>
            <a:r>
              <a:rPr lang="tr-TR" dirty="0"/>
              <a:t> </a:t>
            </a:r>
            <a:r>
              <a:rPr lang="tr-TR" dirty="0" err="1"/>
              <a:t>for</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for</a:t>
            </a:r>
            <a:r>
              <a:rPr lang="tr-TR" dirty="0"/>
              <a:t> </a:t>
            </a:r>
            <a:r>
              <a:rPr lang="tr-TR" dirty="0" err="1"/>
              <a:t>our</a:t>
            </a:r>
            <a:r>
              <a:rPr lang="tr-TR" dirty="0"/>
              <a:t> </a:t>
            </a:r>
            <a:r>
              <a:rPr lang="tr-TR" dirty="0" err="1"/>
              <a:t>project</a:t>
            </a:r>
            <a:r>
              <a:rPr lang="tr-TR" dirty="0"/>
              <a:t> </a:t>
            </a:r>
            <a:r>
              <a:rPr lang="tr-TR" dirty="0" err="1"/>
              <a:t>now</a:t>
            </a:r>
            <a:r>
              <a:rPr lang="tr-TR" dirty="0"/>
              <a:t> Muhammed </a:t>
            </a:r>
            <a:r>
              <a:rPr lang="tr-TR" dirty="0" err="1"/>
              <a:t>will</a:t>
            </a:r>
            <a:r>
              <a:rPr lang="tr-TR" dirty="0"/>
              <a:t> talk </a:t>
            </a:r>
            <a:r>
              <a:rPr lang="tr-TR" dirty="0" err="1"/>
              <a:t>to</a:t>
            </a:r>
            <a:r>
              <a:rPr lang="tr-TR" dirty="0"/>
              <a:t> </a:t>
            </a:r>
            <a:r>
              <a:rPr lang="tr-TR" dirty="0" err="1"/>
              <a:t>you</a:t>
            </a:r>
            <a:r>
              <a:rPr lang="tr-TR" dirty="0"/>
              <a:t> </a:t>
            </a:r>
            <a:r>
              <a:rPr lang="tr-TR" dirty="0" err="1"/>
              <a:t>about</a:t>
            </a:r>
            <a:r>
              <a:rPr lang="tr-TR" dirty="0"/>
              <a:t> </a:t>
            </a:r>
            <a:r>
              <a:rPr lang="tr-TR" dirty="0" err="1"/>
              <a:t>the</a:t>
            </a:r>
            <a:r>
              <a:rPr lang="tr-TR" dirty="0"/>
              <a:t> </a:t>
            </a:r>
            <a:r>
              <a:rPr lang="tr-TR" dirty="0" err="1"/>
              <a:t>development</a:t>
            </a:r>
            <a:r>
              <a:rPr lang="tr-TR" dirty="0"/>
              <a:t> </a:t>
            </a:r>
            <a:r>
              <a:rPr lang="tr-TR" dirty="0" err="1"/>
              <a:t>process</a:t>
            </a:r>
            <a:r>
              <a:rPr lang="tr-TR" dirty="0"/>
              <a:t> of </a:t>
            </a:r>
            <a:r>
              <a:rPr lang="tr-TR" dirty="0" err="1"/>
              <a:t>our</a:t>
            </a:r>
            <a:r>
              <a:rPr lang="tr-TR" dirty="0"/>
              <a:t> </a:t>
            </a:r>
            <a:r>
              <a:rPr lang="tr-TR" dirty="0" err="1"/>
              <a:t>project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138</a:t>
            </a:fld>
            <a:endParaRPr lang="tr-TR"/>
          </a:p>
        </p:txBody>
      </p:sp>
    </p:spTree>
    <p:extLst>
      <p:ext uri="{BB962C8B-B14F-4D97-AF65-F5344CB8AC3E}">
        <p14:creationId xmlns:p14="http://schemas.microsoft.com/office/powerpoint/2010/main" val="32747280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I </a:t>
            </a:r>
            <a:r>
              <a:rPr lang="tr-TR" dirty="0" err="1"/>
              <a:t>will</a:t>
            </a:r>
            <a:r>
              <a:rPr lang="tr-TR" dirty="0"/>
              <a:t> talk </a:t>
            </a:r>
            <a:r>
              <a:rPr lang="tr-TR" dirty="0" err="1"/>
              <a:t>to</a:t>
            </a:r>
            <a:r>
              <a:rPr lang="tr-TR" dirty="0"/>
              <a:t> </a:t>
            </a:r>
            <a:r>
              <a:rPr lang="tr-TR" dirty="0" err="1"/>
              <a:t>you</a:t>
            </a:r>
            <a:r>
              <a:rPr lang="tr-TR" dirty="0"/>
              <a:t> </a:t>
            </a:r>
            <a:r>
              <a:rPr lang="tr-TR" dirty="0" err="1"/>
              <a:t>about</a:t>
            </a:r>
            <a:r>
              <a:rPr lang="tr-TR" dirty="0"/>
              <a:t> </a:t>
            </a:r>
            <a:r>
              <a:rPr lang="tr-TR" dirty="0" err="1"/>
              <a:t>development</a:t>
            </a:r>
            <a:r>
              <a:rPr lang="tr-TR" dirty="0"/>
              <a:t> </a:t>
            </a:r>
            <a:r>
              <a:rPr lang="tr-TR" dirty="0" err="1"/>
              <a:t>process</a:t>
            </a:r>
            <a:r>
              <a:rPr lang="tr-TR" dirty="0"/>
              <a:t> of </a:t>
            </a:r>
            <a:r>
              <a:rPr lang="tr-TR" dirty="0" err="1"/>
              <a:t>our</a:t>
            </a:r>
            <a:r>
              <a:rPr lang="tr-TR" dirty="0"/>
              <a:t> </a:t>
            </a:r>
            <a:r>
              <a:rPr lang="tr-TR" dirty="0" err="1"/>
              <a:t>project</a:t>
            </a:r>
            <a:r>
              <a:rPr lang="tr-TR" dirty="0"/>
              <a:t> </a:t>
            </a:r>
          </a:p>
        </p:txBody>
      </p:sp>
      <p:sp>
        <p:nvSpPr>
          <p:cNvPr id="4" name="Slayt Numarası Yer Tutucusu 3"/>
          <p:cNvSpPr>
            <a:spLocks noGrp="1"/>
          </p:cNvSpPr>
          <p:nvPr>
            <p:ph type="sldNum" sz="quarter" idx="5"/>
          </p:nvPr>
        </p:nvSpPr>
        <p:spPr/>
        <p:txBody>
          <a:bodyPr/>
          <a:lstStyle/>
          <a:p>
            <a:fld id="{4156DDF0-1691-44CB-8AA9-FF35E42EE00F}" type="slidenum">
              <a:rPr lang="tr-TR" smtClean="0"/>
              <a:t>139</a:t>
            </a:fld>
            <a:endParaRPr lang="tr-TR"/>
          </a:p>
        </p:txBody>
      </p:sp>
    </p:spTree>
    <p:extLst>
      <p:ext uri="{BB962C8B-B14F-4D97-AF65-F5344CB8AC3E}">
        <p14:creationId xmlns:p14="http://schemas.microsoft.com/office/powerpoint/2010/main" val="94820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need</a:t>
            </a:r>
            <a:r>
              <a:rPr lang="tr-TR" dirty="0"/>
              <a:t> a </a:t>
            </a:r>
            <a:r>
              <a:rPr lang="tr-TR" dirty="0" err="1"/>
              <a:t>way</a:t>
            </a:r>
            <a:r>
              <a:rPr lang="tr-TR" dirty="0"/>
              <a:t> </a:t>
            </a:r>
            <a:r>
              <a:rPr lang="tr-TR" dirty="0" err="1"/>
              <a:t>to</a:t>
            </a:r>
            <a:r>
              <a:rPr lang="tr-TR" dirty="0"/>
              <a:t> </a:t>
            </a:r>
            <a:r>
              <a:rPr lang="tr-TR" dirty="0" err="1"/>
              <a:t>represent</a:t>
            </a:r>
            <a:r>
              <a:rPr lang="tr-TR" dirty="0"/>
              <a:t> </a:t>
            </a:r>
            <a:r>
              <a:rPr lang="tr-TR" dirty="0" err="1"/>
              <a:t>the</a:t>
            </a:r>
            <a:r>
              <a:rPr lang="tr-TR" dirty="0"/>
              <a:t> </a:t>
            </a:r>
            <a:r>
              <a:rPr lang="tr-TR" dirty="0" err="1"/>
              <a:t>current</a:t>
            </a:r>
            <a:r>
              <a:rPr lang="tr-TR" dirty="0"/>
              <a:t> </a:t>
            </a:r>
            <a:r>
              <a:rPr lang="tr-TR" dirty="0" err="1"/>
              <a:t>state</a:t>
            </a:r>
            <a:r>
              <a:rPr lang="tr-TR" dirty="0"/>
              <a:t> </a:t>
            </a:r>
            <a:r>
              <a:rPr lang="tr-TR" dirty="0" err="1"/>
              <a:t>the</a:t>
            </a:r>
            <a:r>
              <a:rPr lang="tr-TR" dirty="0"/>
              <a:t> </a:t>
            </a:r>
            <a:r>
              <a:rPr lang="tr-TR" dirty="0" err="1"/>
              <a:t>duck</a:t>
            </a:r>
            <a:r>
              <a:rPr lang="tr-TR" dirty="0"/>
              <a:t> is in </a:t>
            </a:r>
            <a:r>
              <a:rPr lang="tr-TR" dirty="0" err="1"/>
              <a:t>and</a:t>
            </a:r>
            <a:r>
              <a:rPr lang="tr-TR" dirty="0"/>
              <a:t> </a:t>
            </a:r>
            <a:r>
              <a:rPr lang="tr-TR" dirty="0" err="1"/>
              <a:t>implement</a:t>
            </a:r>
            <a:r>
              <a:rPr lang="tr-TR" dirty="0"/>
              <a:t> </a:t>
            </a:r>
            <a:r>
              <a:rPr lang="tr-TR" dirty="0" err="1"/>
              <a:t>methods</a:t>
            </a:r>
            <a:r>
              <a:rPr lang="tr-TR" dirty="0"/>
              <a:t> </a:t>
            </a:r>
            <a:r>
              <a:rPr lang="tr-TR" dirty="0" err="1"/>
              <a:t>based</a:t>
            </a:r>
            <a:r>
              <a:rPr lang="tr-TR" dirty="0"/>
              <a:t> on </a:t>
            </a:r>
            <a:r>
              <a:rPr lang="tr-TR" dirty="0" err="1"/>
              <a:t>this</a:t>
            </a:r>
            <a:r>
              <a:rPr lang="tr-TR" dirty="0"/>
              <a:t> </a:t>
            </a:r>
            <a:r>
              <a:rPr lang="tr-TR" dirty="0" err="1"/>
              <a:t>current</a:t>
            </a:r>
            <a:r>
              <a:rPr lang="tr-TR" dirty="0"/>
              <a:t> </a:t>
            </a:r>
            <a:r>
              <a:rPr lang="tr-TR" dirty="0" err="1"/>
              <a:t>state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14</a:t>
            </a:fld>
            <a:endParaRPr lang="tr-TR"/>
          </a:p>
        </p:txBody>
      </p:sp>
    </p:spTree>
    <p:extLst>
      <p:ext uri="{BB962C8B-B14F-4D97-AF65-F5344CB8AC3E}">
        <p14:creationId xmlns:p14="http://schemas.microsoft.com/office/powerpoint/2010/main" val="30565361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We</a:t>
            </a:r>
            <a:r>
              <a:rPr lang="tr-TR" dirty="0"/>
              <a:t> </a:t>
            </a:r>
            <a:r>
              <a:rPr lang="tr-TR" dirty="0" err="1"/>
              <a:t>will</a:t>
            </a:r>
            <a:r>
              <a:rPr lang="tr-TR" dirty="0"/>
              <a:t> </a:t>
            </a:r>
            <a:r>
              <a:rPr lang="tr-TR" dirty="0" err="1"/>
              <a:t>first</a:t>
            </a:r>
            <a:r>
              <a:rPr lang="tr-TR" dirty="0"/>
              <a:t> start </a:t>
            </a:r>
            <a:r>
              <a:rPr lang="tr-TR" dirty="0" err="1"/>
              <a:t>by</a:t>
            </a:r>
            <a:r>
              <a:rPr lang="tr-TR" dirty="0"/>
              <a:t> </a:t>
            </a:r>
            <a:r>
              <a:rPr lang="tr-TR" dirty="0" err="1"/>
              <a:t>looking</a:t>
            </a:r>
            <a:r>
              <a:rPr lang="tr-TR" dirty="0"/>
              <a:t> at how </a:t>
            </a:r>
            <a:r>
              <a:rPr lang="tr-TR" dirty="0" err="1"/>
              <a:t>we</a:t>
            </a:r>
            <a:r>
              <a:rPr lang="tr-TR" dirty="0"/>
              <a:t> </a:t>
            </a:r>
            <a:r>
              <a:rPr lang="tr-TR" dirty="0" err="1"/>
              <a:t>embraced</a:t>
            </a:r>
            <a:r>
              <a:rPr lang="tr-TR" dirty="0"/>
              <a:t> amazon </a:t>
            </a:r>
            <a:r>
              <a:rPr lang="tr-TR" dirty="0" err="1"/>
              <a:t>leadership</a:t>
            </a:r>
            <a:r>
              <a:rPr lang="tr-TR" dirty="0"/>
              <a:t> </a:t>
            </a:r>
            <a:r>
              <a:rPr lang="tr-TR" dirty="0" err="1"/>
              <a:t>principles</a:t>
            </a:r>
            <a:r>
              <a:rPr lang="tr-TR" dirty="0"/>
              <a:t> in </a:t>
            </a:r>
            <a:r>
              <a:rPr lang="tr-TR" dirty="0" err="1"/>
              <a:t>our</a:t>
            </a:r>
            <a:r>
              <a:rPr lang="tr-TR" dirty="0"/>
              <a:t> </a:t>
            </a:r>
            <a:r>
              <a:rPr lang="tr-TR" dirty="0" err="1"/>
              <a:t>project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140</a:t>
            </a:fld>
            <a:endParaRPr lang="tr-TR"/>
          </a:p>
        </p:txBody>
      </p:sp>
    </p:spTree>
    <p:extLst>
      <p:ext uri="{BB962C8B-B14F-4D97-AF65-F5344CB8AC3E}">
        <p14:creationId xmlns:p14="http://schemas.microsoft.com/office/powerpoint/2010/main" val="3578532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dirty="0"/>
              <a:t>Amazon Leadership Principles is one of the approaches we consider during the development process.</a:t>
            </a:r>
            <a:r>
              <a:rPr lang="tr-TR" dirty="0" err="1"/>
              <a:t>What</a:t>
            </a:r>
            <a:r>
              <a:rPr lang="tr-TR" dirty="0"/>
              <a:t> </a:t>
            </a:r>
            <a:r>
              <a:rPr lang="tr-TR" dirty="0" err="1"/>
              <a:t>are</a:t>
            </a:r>
            <a:r>
              <a:rPr lang="tr-TR" dirty="0"/>
              <a:t> </a:t>
            </a:r>
            <a:r>
              <a:rPr lang="tr-TR" dirty="0" err="1"/>
              <a:t>the</a:t>
            </a:r>
            <a:r>
              <a:rPr lang="tr-TR" dirty="0"/>
              <a:t> Amazon </a:t>
            </a:r>
            <a:r>
              <a:rPr lang="tr-TR" dirty="0" err="1"/>
              <a:t>Leadership</a:t>
            </a:r>
            <a:r>
              <a:rPr lang="tr-TR" dirty="0"/>
              <a:t> </a:t>
            </a:r>
            <a:r>
              <a:rPr lang="tr-TR" dirty="0" err="1"/>
              <a:t>Principles</a:t>
            </a:r>
            <a:r>
              <a:rPr lang="tr-TR" dirty="0"/>
              <a:t> , </a:t>
            </a:r>
          </a:p>
          <a:p>
            <a:pPr marL="45720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tr-TR" dirty="0"/>
              <a:t>But </a:t>
            </a:r>
            <a:r>
              <a:rPr lang="tr-TR" dirty="0" err="1"/>
              <a:t>what</a:t>
            </a:r>
            <a:r>
              <a:rPr lang="tr-TR" dirty="0"/>
              <a:t> </a:t>
            </a:r>
            <a:r>
              <a:rPr lang="tr-TR" dirty="0" err="1"/>
              <a:t>are</a:t>
            </a:r>
            <a:r>
              <a:rPr lang="tr-TR" dirty="0"/>
              <a:t> </a:t>
            </a:r>
            <a:r>
              <a:rPr lang="tr-TR" dirty="0" err="1"/>
              <a:t>they</a:t>
            </a:r>
            <a:r>
              <a:rPr lang="tr-TR" dirty="0"/>
              <a:t>?</a:t>
            </a:r>
          </a:p>
          <a:p>
            <a:pPr marL="45720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tr-TR" dirty="0"/>
              <a:t>Amazon </a:t>
            </a:r>
            <a:r>
              <a:rPr lang="tr-TR" dirty="0" err="1"/>
              <a:t>Leadership</a:t>
            </a:r>
            <a:r>
              <a:rPr lang="tr-TR" dirty="0"/>
              <a:t> </a:t>
            </a:r>
            <a:r>
              <a:rPr lang="tr-TR" dirty="0" err="1"/>
              <a:t>Principles</a:t>
            </a:r>
            <a:r>
              <a:rPr lang="tr-TR" dirty="0"/>
              <a:t>, </a:t>
            </a:r>
            <a:r>
              <a:rPr lang="tr-TR" dirty="0" err="1"/>
              <a:t>which</a:t>
            </a:r>
            <a:r>
              <a:rPr lang="tr-TR" dirty="0"/>
              <a:t> </a:t>
            </a:r>
            <a:r>
              <a:rPr lang="tr-TR" dirty="0" err="1"/>
              <a:t>are</a:t>
            </a:r>
            <a:r>
              <a:rPr lang="tr-TR" dirty="0"/>
              <a:t> set of </a:t>
            </a:r>
            <a:r>
              <a:rPr lang="tr-TR" dirty="0" err="1"/>
              <a:t>principles</a:t>
            </a:r>
            <a:r>
              <a:rPr lang="tr-TR" dirty="0"/>
              <a:t> </a:t>
            </a:r>
            <a:r>
              <a:rPr lang="tr-TR" dirty="0" err="1"/>
              <a:t>imposed</a:t>
            </a:r>
            <a:r>
              <a:rPr lang="tr-TR" dirty="0"/>
              <a:t> </a:t>
            </a:r>
            <a:r>
              <a:rPr lang="tr-TR" dirty="0" err="1"/>
              <a:t>by</a:t>
            </a:r>
            <a:r>
              <a:rPr lang="tr-TR" dirty="0"/>
              <a:t> Amazon on </a:t>
            </a:r>
            <a:r>
              <a:rPr lang="tr-TR" dirty="0" err="1"/>
              <a:t>their</a:t>
            </a:r>
            <a:r>
              <a:rPr lang="tr-TR" dirty="0"/>
              <a:t> </a:t>
            </a:r>
            <a:r>
              <a:rPr lang="tr-TR" dirty="0" err="1"/>
              <a:t>employees</a:t>
            </a:r>
            <a:r>
              <a:rPr lang="tr-TR" dirty="0"/>
              <a:t>. </a:t>
            </a:r>
            <a:r>
              <a:rPr lang="tr-TR" dirty="0" err="1"/>
              <a:t>There</a:t>
            </a:r>
            <a:r>
              <a:rPr lang="tr-TR" dirty="0"/>
              <a:t> </a:t>
            </a:r>
            <a:r>
              <a:rPr lang="tr-TR" dirty="0" err="1"/>
              <a:t>are</a:t>
            </a:r>
            <a:r>
              <a:rPr lang="tr-TR" dirty="0"/>
              <a:t> 16 </a:t>
            </a:r>
            <a:r>
              <a:rPr lang="tr-TR" dirty="0" err="1"/>
              <a:t>principles</a:t>
            </a:r>
            <a:r>
              <a:rPr lang="tr-TR" dirty="0"/>
              <a:t> in total but I’m </a:t>
            </a:r>
            <a:r>
              <a:rPr lang="tr-TR" dirty="0" err="1"/>
              <a:t>gonna</a:t>
            </a:r>
            <a:r>
              <a:rPr lang="tr-TR" dirty="0"/>
              <a:t> </a:t>
            </a:r>
            <a:r>
              <a:rPr lang="tr-TR" dirty="0" err="1"/>
              <a:t>explain</a:t>
            </a:r>
            <a:r>
              <a:rPr lang="tr-TR" dirty="0"/>
              <a:t> </a:t>
            </a:r>
            <a:r>
              <a:rPr lang="tr-TR" dirty="0" err="1"/>
              <a:t>just</a:t>
            </a:r>
            <a:r>
              <a:rPr lang="tr-TR" dirty="0"/>
              <a:t> 4 of </a:t>
            </a:r>
            <a:r>
              <a:rPr lang="tr-TR" dirty="0" err="1"/>
              <a:t>them</a:t>
            </a:r>
            <a:r>
              <a:rPr lang="tr-TR" dirty="0"/>
              <a:t>.</a:t>
            </a:r>
          </a:p>
          <a:p>
            <a:pPr marL="45720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tr-TR" dirty="0"/>
              <a:t>(</a:t>
            </a:r>
            <a:r>
              <a:rPr lang="tr-TR" dirty="0" err="1"/>
              <a:t>its</a:t>
            </a:r>
            <a:r>
              <a:rPr lang="tr-TR" dirty="0"/>
              <a:t> a </a:t>
            </a:r>
            <a:r>
              <a:rPr lang="tr-TR" dirty="0" err="1"/>
              <a:t>trivia</a:t>
            </a:r>
            <a:r>
              <a:rPr lang="tr-TR" dirty="0"/>
              <a:t> </a:t>
            </a:r>
            <a:r>
              <a:rPr lang="tr-TR" dirty="0" err="1"/>
              <a:t>for</a:t>
            </a:r>
            <a:r>
              <a:rPr lang="tr-TR" dirty="0"/>
              <a:t> </a:t>
            </a:r>
            <a:r>
              <a:rPr lang="tr-TR" dirty="0" err="1"/>
              <a:t>you</a:t>
            </a:r>
            <a:r>
              <a:rPr lang="tr-TR" dirty="0"/>
              <a:t> : Amazon </a:t>
            </a:r>
            <a:r>
              <a:rPr lang="tr-TR" dirty="0" err="1"/>
              <a:t>added</a:t>
            </a:r>
            <a:r>
              <a:rPr lang="tr-TR" dirty="0"/>
              <a:t> 2 </a:t>
            </a:r>
            <a:r>
              <a:rPr lang="tr-TR" dirty="0" err="1"/>
              <a:t>new</a:t>
            </a:r>
            <a:r>
              <a:rPr lang="tr-TR" dirty="0"/>
              <a:t> </a:t>
            </a:r>
            <a:r>
              <a:rPr lang="tr-TR" dirty="0" err="1"/>
              <a:t>principles</a:t>
            </a:r>
            <a:r>
              <a:rPr lang="tr-TR" dirty="0"/>
              <a:t> in </a:t>
            </a:r>
            <a:r>
              <a:rPr lang="tr-TR" dirty="0" err="1"/>
              <a:t>this</a:t>
            </a:r>
            <a:r>
              <a:rPr lang="tr-TR" dirty="0"/>
              <a:t> </a:t>
            </a:r>
            <a:r>
              <a:rPr lang="tr-TR" dirty="0" err="1"/>
              <a:t>year</a:t>
            </a:r>
            <a:r>
              <a:rPr lang="tr-TR" dirty="0"/>
              <a:t>, </a:t>
            </a:r>
            <a:r>
              <a:rPr lang="tr-TR" dirty="0" err="1"/>
              <a:t>just</a:t>
            </a:r>
            <a:r>
              <a:rPr lang="tr-TR" dirty="0"/>
              <a:t> </a:t>
            </a:r>
            <a:r>
              <a:rPr lang="en-US" b="0" i="0" dirty="0">
                <a:solidFill>
                  <a:srgbClr val="231F1E"/>
                </a:solidFill>
                <a:effectLst/>
                <a:latin typeface="Roboto" panose="020B0604020202020204" pitchFamily="2" charset="0"/>
              </a:rPr>
              <a:t>before Jeff Bezos steps down as CEO</a:t>
            </a:r>
            <a:r>
              <a:rPr lang="tr-TR" dirty="0"/>
              <a:t>)</a:t>
            </a:r>
          </a:p>
          <a:p>
            <a:pPr marL="45720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dirty="0"/>
          </a:p>
          <a:p>
            <a:pPr marL="457200" lvl="0" indent="0" algn="l" rtl="0">
              <a:lnSpc>
                <a:spcPct val="115000"/>
              </a:lnSpc>
              <a:spcBef>
                <a:spcPts val="0"/>
              </a:spcBef>
              <a:spcAft>
                <a:spcPts val="0"/>
              </a:spcAft>
              <a:buClr>
                <a:schemeClr val="dk1"/>
              </a:buClr>
              <a:buSzPts val="1100"/>
              <a:buFont typeface="Arial"/>
              <a:buNone/>
            </a:pPr>
            <a:r>
              <a:rPr lang="tr-TR" dirty="0" err="1"/>
              <a:t>Strive</a:t>
            </a:r>
            <a:r>
              <a:rPr lang="tr-TR" dirty="0"/>
              <a:t> </a:t>
            </a:r>
            <a:r>
              <a:rPr lang="tr-TR" dirty="0" err="1"/>
              <a:t>to</a:t>
            </a:r>
            <a:r>
              <a:rPr lang="tr-TR" dirty="0"/>
              <a:t> be </a:t>
            </a:r>
            <a:r>
              <a:rPr lang="tr-TR" dirty="0" err="1"/>
              <a:t>Earth’s</a:t>
            </a:r>
            <a:r>
              <a:rPr lang="tr-TR" dirty="0"/>
              <a:t> Best </a:t>
            </a:r>
            <a:r>
              <a:rPr lang="tr-TR" dirty="0" err="1"/>
              <a:t>Employer</a:t>
            </a:r>
            <a:r>
              <a:rPr lang="tr-TR" dirty="0"/>
              <a:t> , </a:t>
            </a:r>
            <a:r>
              <a:rPr lang="tr-TR" dirty="0" err="1"/>
              <a:t>Success</a:t>
            </a:r>
            <a:r>
              <a:rPr lang="tr-TR" dirty="0"/>
              <a:t> </a:t>
            </a:r>
            <a:r>
              <a:rPr lang="tr-TR" dirty="0" err="1"/>
              <a:t>and</a:t>
            </a:r>
            <a:r>
              <a:rPr lang="tr-TR" dirty="0"/>
              <a:t> </a:t>
            </a:r>
            <a:r>
              <a:rPr lang="tr-TR" dirty="0" err="1"/>
              <a:t>Scale</a:t>
            </a:r>
            <a:r>
              <a:rPr lang="tr-TR" dirty="0"/>
              <a:t> </a:t>
            </a:r>
            <a:r>
              <a:rPr lang="tr-TR" dirty="0" err="1"/>
              <a:t>bring</a:t>
            </a:r>
            <a:r>
              <a:rPr lang="tr-TR" dirty="0"/>
              <a:t> </a:t>
            </a:r>
            <a:r>
              <a:rPr lang="tr-TR" dirty="0" err="1"/>
              <a:t>broad</a:t>
            </a:r>
            <a:r>
              <a:rPr lang="tr-TR" dirty="0"/>
              <a:t> </a:t>
            </a:r>
            <a:r>
              <a:rPr lang="tr-TR" dirty="0" err="1"/>
              <a:t>responsibility</a:t>
            </a:r>
            <a:endParaRPr dirty="0"/>
          </a:p>
          <a:p>
            <a:pPr marL="0" lvl="0" indent="0" algn="l" rtl="0">
              <a:spcBef>
                <a:spcPts val="0"/>
              </a:spcBef>
              <a:spcAft>
                <a:spcPts val="0"/>
              </a:spcAft>
              <a:buNone/>
            </a:pPr>
            <a:endParaRPr dirty="0"/>
          </a:p>
        </p:txBody>
      </p:sp>
      <p:sp>
        <p:nvSpPr>
          <p:cNvPr id="978" name="Google Shape;978;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First of all, customer obsession</a:t>
            </a:r>
          </a:p>
        </p:txBody>
      </p:sp>
      <p:sp>
        <p:nvSpPr>
          <p:cNvPr id="4" name="Slayt Numarası Yer Tutucusu 3"/>
          <p:cNvSpPr>
            <a:spLocks noGrp="1"/>
          </p:cNvSpPr>
          <p:nvPr>
            <p:ph type="sldNum" sz="quarter" idx="5"/>
          </p:nvPr>
        </p:nvSpPr>
        <p:spPr/>
        <p:txBody>
          <a:bodyPr/>
          <a:lstStyle/>
          <a:p>
            <a:fld id="{4156DDF0-1691-44CB-8AA9-FF35E42EE00F}" type="slidenum">
              <a:rPr lang="tr-TR" smtClean="0"/>
              <a:t>142</a:t>
            </a:fld>
            <a:endParaRPr lang="tr-TR"/>
          </a:p>
        </p:txBody>
      </p:sp>
    </p:spTree>
    <p:extLst>
      <p:ext uri="{BB962C8B-B14F-4D97-AF65-F5344CB8AC3E}">
        <p14:creationId xmlns:p14="http://schemas.microsoft.com/office/powerpoint/2010/main" val="25901519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tr-TR"/>
              <a:t>There is a quote from Steve Jobs and I know this is about amazon principles but you know great minds think alike. </a:t>
            </a:r>
            <a:endParaRPr/>
          </a:p>
          <a:p>
            <a:pPr marL="0" lvl="0" indent="0" algn="l" rtl="0">
              <a:spcBef>
                <a:spcPts val="0"/>
              </a:spcBef>
              <a:spcAft>
                <a:spcPts val="0"/>
              </a:spcAft>
              <a:buNone/>
            </a:pPr>
            <a:endParaRPr/>
          </a:p>
        </p:txBody>
      </p:sp>
      <p:sp>
        <p:nvSpPr>
          <p:cNvPr id="989" name="Google Shape;989;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tr-TR" dirty="0" err="1"/>
              <a:t>So</a:t>
            </a:r>
            <a:r>
              <a:rPr lang="tr-TR" dirty="0"/>
              <a:t> </a:t>
            </a:r>
            <a:r>
              <a:rPr lang="tr-TR" dirty="0" err="1"/>
              <a:t>customer</a:t>
            </a:r>
            <a:r>
              <a:rPr lang="tr-TR" dirty="0"/>
              <a:t> </a:t>
            </a:r>
            <a:r>
              <a:rPr lang="tr-TR" dirty="0" err="1"/>
              <a:t>obsession</a:t>
            </a:r>
            <a:r>
              <a:rPr lang="tr-TR" dirty="0"/>
              <a:t> , Start </a:t>
            </a:r>
            <a:r>
              <a:rPr lang="tr-TR" dirty="0" err="1"/>
              <a:t>with</a:t>
            </a:r>
            <a:r>
              <a:rPr lang="tr-TR" dirty="0"/>
              <a:t> </a:t>
            </a:r>
            <a:r>
              <a:rPr lang="tr-TR" dirty="0" err="1"/>
              <a:t>customer</a:t>
            </a:r>
            <a:r>
              <a:rPr lang="tr-TR" dirty="0"/>
              <a:t> </a:t>
            </a:r>
            <a:r>
              <a:rPr lang="tr-TR" dirty="0" err="1"/>
              <a:t>and</a:t>
            </a:r>
            <a:r>
              <a:rPr lang="tr-TR" dirty="0"/>
              <a:t> </a:t>
            </a:r>
            <a:r>
              <a:rPr lang="tr-TR" dirty="0" err="1"/>
              <a:t>work</a:t>
            </a:r>
            <a:r>
              <a:rPr lang="tr-TR" dirty="0"/>
              <a:t> </a:t>
            </a:r>
            <a:r>
              <a:rPr lang="tr-TR" dirty="0" err="1"/>
              <a:t>backwards</a:t>
            </a:r>
            <a:r>
              <a:rPr lang="tr-TR" dirty="0"/>
              <a:t>, </a:t>
            </a:r>
            <a:r>
              <a:rPr lang="tr-TR" dirty="0" err="1"/>
              <a:t>obsess</a:t>
            </a:r>
            <a:r>
              <a:rPr lang="tr-TR" dirty="0"/>
              <a:t> </a:t>
            </a:r>
            <a:r>
              <a:rPr lang="tr-TR" dirty="0" err="1"/>
              <a:t>over</a:t>
            </a:r>
            <a:r>
              <a:rPr lang="tr-TR" dirty="0"/>
              <a:t> </a:t>
            </a:r>
            <a:r>
              <a:rPr lang="tr-TR" dirty="0" err="1"/>
              <a:t>customers</a:t>
            </a:r>
            <a:endParaRPr dirty="0"/>
          </a:p>
          <a:p>
            <a:pPr marL="0" lvl="0" indent="0" algn="l" rtl="0">
              <a:lnSpc>
                <a:spcPct val="115000"/>
              </a:lnSpc>
              <a:spcBef>
                <a:spcPts val="0"/>
              </a:spcBef>
              <a:spcAft>
                <a:spcPts val="0"/>
              </a:spcAft>
              <a:buClr>
                <a:schemeClr val="dk1"/>
              </a:buClr>
              <a:buSzPts val="1100"/>
              <a:buFont typeface="Arial"/>
              <a:buNone/>
            </a:pPr>
            <a:r>
              <a:rPr lang="tr-TR" dirty="0"/>
              <a:t>in </a:t>
            </a:r>
            <a:r>
              <a:rPr lang="tr-TR" dirty="0" err="1"/>
              <a:t>this</a:t>
            </a:r>
            <a:r>
              <a:rPr lang="tr-TR" dirty="0"/>
              <a:t> </a:t>
            </a:r>
            <a:r>
              <a:rPr lang="tr-TR" dirty="0" err="1"/>
              <a:t>situation</a:t>
            </a:r>
            <a:r>
              <a:rPr lang="tr-TR" dirty="0"/>
              <a:t> </a:t>
            </a:r>
            <a:r>
              <a:rPr lang="tr-TR" dirty="0" err="1"/>
              <a:t>customer</a:t>
            </a:r>
            <a:r>
              <a:rPr lang="tr-TR" dirty="0"/>
              <a:t> is </a:t>
            </a:r>
            <a:r>
              <a:rPr lang="tr-TR" dirty="0" err="1"/>
              <a:t>the</a:t>
            </a:r>
            <a:r>
              <a:rPr lang="tr-TR" dirty="0"/>
              <a:t> </a:t>
            </a:r>
            <a:r>
              <a:rPr lang="tr-TR" dirty="0" err="1"/>
              <a:t>class</a:t>
            </a:r>
            <a:r>
              <a:rPr lang="tr-TR" dirty="0"/>
              <a:t>, (</a:t>
            </a:r>
            <a:r>
              <a:rPr lang="tr-TR" dirty="0" err="1"/>
              <a:t>and</a:t>
            </a:r>
            <a:r>
              <a:rPr lang="tr-TR" dirty="0"/>
              <a:t> </a:t>
            </a:r>
            <a:r>
              <a:rPr lang="tr-TR" dirty="0" err="1"/>
              <a:t>yes</a:t>
            </a:r>
            <a:r>
              <a:rPr lang="tr-TR" dirty="0"/>
              <a:t> </a:t>
            </a:r>
            <a:r>
              <a:rPr lang="tr-TR" dirty="0" err="1"/>
              <a:t>we</a:t>
            </a:r>
            <a:r>
              <a:rPr lang="tr-TR" dirty="0"/>
              <a:t> </a:t>
            </a:r>
            <a:r>
              <a:rPr lang="tr-TR" dirty="0" err="1"/>
              <a:t>obsessed</a:t>
            </a:r>
            <a:r>
              <a:rPr lang="tr-TR" dirty="0"/>
              <a:t> </a:t>
            </a:r>
            <a:r>
              <a:rPr lang="tr-TR" dirty="0" err="1"/>
              <a:t>about</a:t>
            </a:r>
            <a:r>
              <a:rPr lang="tr-TR" dirty="0"/>
              <a:t> </a:t>
            </a:r>
            <a:r>
              <a:rPr lang="tr-TR" dirty="0" err="1"/>
              <a:t>you</a:t>
            </a:r>
            <a:r>
              <a:rPr lang="tr-TR" dirty="0"/>
              <a:t>.)</a:t>
            </a:r>
            <a:endParaRPr dirty="0"/>
          </a:p>
          <a:p>
            <a:pPr marL="0" lvl="0" indent="0" algn="l" rtl="0">
              <a:spcBef>
                <a:spcPts val="0"/>
              </a:spcBef>
              <a:spcAft>
                <a:spcPts val="0"/>
              </a:spcAft>
              <a:buNone/>
            </a:pPr>
            <a:endParaRPr dirty="0"/>
          </a:p>
        </p:txBody>
      </p:sp>
      <p:sp>
        <p:nvSpPr>
          <p:cNvPr id="995" name="Google Shape;995;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tr-TR" dirty="0" err="1"/>
              <a:t>Let</a:t>
            </a:r>
            <a:r>
              <a:rPr lang="tr-TR" dirty="0"/>
              <a:t> me </a:t>
            </a:r>
            <a:r>
              <a:rPr lang="tr-TR" dirty="0" err="1"/>
              <a:t>explain</a:t>
            </a:r>
            <a:r>
              <a:rPr lang="tr-TR" dirty="0"/>
              <a:t> how, </a:t>
            </a:r>
            <a:r>
              <a:rPr lang="tr-TR" dirty="0" err="1"/>
              <a:t>for</a:t>
            </a:r>
            <a:r>
              <a:rPr lang="tr-TR" dirty="0"/>
              <a:t> </a:t>
            </a:r>
            <a:r>
              <a:rPr lang="tr-TR" dirty="0" err="1"/>
              <a:t>the</a:t>
            </a:r>
            <a:r>
              <a:rPr lang="tr-TR" dirty="0"/>
              <a:t> </a:t>
            </a:r>
            <a:r>
              <a:rPr lang="tr-TR" dirty="0" err="1"/>
              <a:t>theory</a:t>
            </a:r>
            <a:r>
              <a:rPr lang="tr-TR" dirty="0"/>
              <a:t> part of </a:t>
            </a:r>
            <a:r>
              <a:rPr lang="tr-TR" dirty="0" err="1"/>
              <a:t>the</a:t>
            </a:r>
            <a:r>
              <a:rPr lang="tr-TR" dirty="0"/>
              <a:t> </a:t>
            </a:r>
            <a:r>
              <a:rPr lang="tr-TR" dirty="0" err="1"/>
              <a:t>presentation</a:t>
            </a:r>
            <a:r>
              <a:rPr lang="tr-TR" dirty="0"/>
              <a:t>, </a:t>
            </a:r>
            <a:r>
              <a:rPr lang="tr-TR" dirty="0" err="1"/>
              <a:t>we</a:t>
            </a:r>
            <a:r>
              <a:rPr lang="tr-TR" dirty="0"/>
              <a:t> </a:t>
            </a:r>
            <a:r>
              <a:rPr lang="tr-TR" dirty="0" err="1"/>
              <a:t>started</a:t>
            </a:r>
            <a:r>
              <a:rPr lang="tr-TR" dirty="0"/>
              <a:t> </a:t>
            </a:r>
            <a:r>
              <a:rPr lang="tr-TR" dirty="0" err="1"/>
              <a:t>with</a:t>
            </a:r>
            <a:r>
              <a:rPr lang="tr-TR" dirty="0"/>
              <a:t> a </a:t>
            </a:r>
            <a:r>
              <a:rPr lang="tr-TR" dirty="0" err="1"/>
              <a:t>familiar</a:t>
            </a:r>
            <a:r>
              <a:rPr lang="tr-TR" dirty="0"/>
              <a:t> </a:t>
            </a:r>
            <a:r>
              <a:rPr lang="tr-TR" dirty="0" err="1"/>
              <a:t>example</a:t>
            </a:r>
            <a:r>
              <a:rPr lang="tr-TR" dirty="0"/>
              <a:t> </a:t>
            </a:r>
            <a:r>
              <a:rPr lang="tr-TR" dirty="0" err="1"/>
              <a:t>for</a:t>
            </a:r>
            <a:r>
              <a:rPr lang="tr-TR" dirty="0"/>
              <a:t> </a:t>
            </a:r>
            <a:r>
              <a:rPr lang="tr-TR" dirty="0" err="1"/>
              <a:t>you</a:t>
            </a:r>
            <a:r>
              <a:rPr lang="tr-TR" dirty="0"/>
              <a:t> , </a:t>
            </a:r>
            <a:r>
              <a:rPr lang="tr-TR" dirty="0" err="1"/>
              <a:t>with</a:t>
            </a:r>
            <a:r>
              <a:rPr lang="tr-TR" dirty="0"/>
              <a:t> </a:t>
            </a:r>
            <a:r>
              <a:rPr lang="tr-TR" dirty="0" err="1"/>
              <a:t>duck</a:t>
            </a:r>
            <a:r>
              <a:rPr lang="tr-TR" dirty="0"/>
              <a:t> </a:t>
            </a:r>
            <a:r>
              <a:rPr lang="tr-TR" dirty="0" err="1"/>
              <a:t>example</a:t>
            </a:r>
            <a:r>
              <a:rPr lang="tr-TR" dirty="0"/>
              <a:t>. </a:t>
            </a:r>
            <a:r>
              <a:rPr lang="en-US" dirty="0"/>
              <a:t>We thought that you would understand better when it is explained through an example you are used to.</a:t>
            </a:r>
            <a:endParaRPr lang="tr-TR" dirty="0"/>
          </a:p>
          <a:p>
            <a:pPr marL="0" lvl="0" indent="0" algn="l" rtl="0">
              <a:lnSpc>
                <a:spcPct val="115000"/>
              </a:lnSpc>
              <a:spcBef>
                <a:spcPts val="0"/>
              </a:spcBef>
              <a:spcAft>
                <a:spcPts val="0"/>
              </a:spcAft>
              <a:buNone/>
            </a:pPr>
            <a:endParaRPr lang="tr-TR" dirty="0"/>
          </a:p>
          <a:p>
            <a:pPr marL="0" lvl="0" indent="0" algn="l" rtl="0">
              <a:lnSpc>
                <a:spcPct val="115000"/>
              </a:lnSpc>
              <a:spcBef>
                <a:spcPts val="0"/>
              </a:spcBef>
              <a:spcAft>
                <a:spcPts val="0"/>
              </a:spcAft>
              <a:buNone/>
            </a:pPr>
            <a:r>
              <a:rPr lang="en-US" dirty="0"/>
              <a:t>We explained the transition from Strategy Pattern to State Pattern step by step with reasons</a:t>
            </a:r>
            <a:r>
              <a:rPr lang="tr-TR" dirty="0"/>
              <a:t> </a:t>
            </a:r>
            <a:r>
              <a:rPr lang="tr-TR" dirty="0" err="1"/>
              <a:t>and</a:t>
            </a:r>
            <a:r>
              <a:rPr lang="tr-TR" dirty="0"/>
              <a:t> </a:t>
            </a:r>
            <a:r>
              <a:rPr lang="tr-TR" dirty="0" err="1"/>
              <a:t>provide</a:t>
            </a:r>
            <a:r>
              <a:rPr lang="tr-TR" dirty="0"/>
              <a:t> a </a:t>
            </a:r>
            <a:r>
              <a:rPr lang="tr-TR" dirty="0" err="1"/>
              <a:t>few</a:t>
            </a:r>
            <a:r>
              <a:rPr lang="tr-TR" dirty="0"/>
              <a:t> </a:t>
            </a:r>
            <a:r>
              <a:rPr lang="tr-TR" dirty="0" err="1"/>
              <a:t>other</a:t>
            </a:r>
            <a:r>
              <a:rPr lang="tr-TR" dirty="0"/>
              <a:t> </a:t>
            </a:r>
            <a:r>
              <a:rPr lang="tr-TR" dirty="0" err="1"/>
              <a:t>use</a:t>
            </a:r>
            <a:r>
              <a:rPr lang="tr-TR" dirty="0"/>
              <a:t> </a:t>
            </a:r>
            <a:r>
              <a:rPr lang="tr-TR" dirty="0" err="1"/>
              <a:t>cases</a:t>
            </a:r>
            <a:r>
              <a:rPr lang="tr-TR" dirty="0"/>
              <a:t>. </a:t>
            </a:r>
            <a:r>
              <a:rPr lang="tr-TR" dirty="0" err="1"/>
              <a:t>Such</a:t>
            </a:r>
            <a:r>
              <a:rPr lang="tr-TR" dirty="0"/>
              <a:t> as ATM </a:t>
            </a:r>
            <a:r>
              <a:rPr lang="tr-TR" dirty="0" err="1"/>
              <a:t>machine</a:t>
            </a:r>
            <a:r>
              <a:rPr lang="tr-TR" dirty="0"/>
              <a:t> </a:t>
            </a:r>
            <a:r>
              <a:rPr lang="tr-TR" dirty="0" err="1"/>
              <a:t>and</a:t>
            </a:r>
            <a:r>
              <a:rPr lang="tr-TR" dirty="0"/>
              <a:t> </a:t>
            </a:r>
            <a:r>
              <a:rPr lang="tr-TR" dirty="0" err="1"/>
              <a:t>Gumball</a:t>
            </a:r>
            <a:r>
              <a:rPr lang="tr-TR" dirty="0"/>
              <a:t> Machine.</a:t>
            </a:r>
            <a:endParaRPr dirty="0"/>
          </a:p>
        </p:txBody>
      </p:sp>
      <p:sp>
        <p:nvSpPr>
          <p:cNvPr id="1001" name="Google Shape;100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tr-TR" dirty="0" err="1"/>
              <a:t>And</a:t>
            </a:r>
            <a:r>
              <a:rPr lang="tr-TR" dirty="0"/>
              <a:t> </a:t>
            </a:r>
            <a:r>
              <a:rPr lang="tr-TR" dirty="0" err="1"/>
              <a:t>for</a:t>
            </a:r>
            <a:r>
              <a:rPr lang="tr-TR" dirty="0"/>
              <a:t> </a:t>
            </a:r>
            <a:r>
              <a:rPr lang="tr-TR" dirty="0" err="1"/>
              <a:t>the</a:t>
            </a:r>
            <a:r>
              <a:rPr lang="tr-TR" dirty="0"/>
              <a:t> </a:t>
            </a:r>
            <a:r>
              <a:rPr lang="tr-TR" dirty="0" err="1"/>
              <a:t>application</a:t>
            </a:r>
            <a:r>
              <a:rPr lang="tr-TR" dirty="0"/>
              <a:t> part of </a:t>
            </a:r>
            <a:r>
              <a:rPr lang="tr-TR" dirty="0" err="1"/>
              <a:t>the</a:t>
            </a:r>
            <a:r>
              <a:rPr lang="tr-TR" dirty="0"/>
              <a:t> </a:t>
            </a:r>
            <a:r>
              <a:rPr lang="tr-TR" dirty="0" err="1"/>
              <a:t>presentation</a:t>
            </a:r>
            <a:r>
              <a:rPr lang="tr-TR" dirty="0"/>
              <a:t>, </a:t>
            </a:r>
            <a:r>
              <a:rPr lang="en-US" dirty="0"/>
              <a:t>While choosing the project topic, we paid attention to make it an interesting topic for the class.</a:t>
            </a:r>
            <a:r>
              <a:rPr lang="tr-TR" dirty="0"/>
              <a:t> </a:t>
            </a:r>
            <a:r>
              <a:rPr lang="tr-TR" dirty="0" err="1"/>
              <a:t>We</a:t>
            </a:r>
            <a:r>
              <a:rPr lang="tr-TR" dirty="0"/>
              <a:t> </a:t>
            </a:r>
            <a:r>
              <a:rPr lang="tr-TR" dirty="0" err="1"/>
              <a:t>made</a:t>
            </a:r>
            <a:r>
              <a:rPr lang="tr-TR" dirty="0"/>
              <a:t> a </a:t>
            </a:r>
            <a:r>
              <a:rPr lang="tr-TR" dirty="0" err="1"/>
              <a:t>visually</a:t>
            </a:r>
            <a:r>
              <a:rPr lang="tr-TR" dirty="0"/>
              <a:t> </a:t>
            </a:r>
            <a:r>
              <a:rPr lang="tr-TR" dirty="0" err="1"/>
              <a:t>interesting</a:t>
            </a:r>
            <a:r>
              <a:rPr lang="tr-TR" dirty="0"/>
              <a:t> </a:t>
            </a:r>
            <a:r>
              <a:rPr lang="tr-TR" dirty="0" err="1"/>
              <a:t>project</a:t>
            </a:r>
            <a:r>
              <a:rPr lang="tr-TR" dirty="0"/>
              <a:t> </a:t>
            </a:r>
            <a:r>
              <a:rPr lang="tr-TR" dirty="0" err="1"/>
              <a:t>with</a:t>
            </a:r>
            <a:r>
              <a:rPr lang="tr-TR" dirty="0"/>
              <a:t> </a:t>
            </a:r>
            <a:r>
              <a:rPr lang="tr-TR" dirty="0" err="1"/>
              <a:t>unity</a:t>
            </a:r>
            <a:r>
              <a:rPr lang="tr-TR" dirty="0"/>
              <a:t> </a:t>
            </a:r>
            <a:r>
              <a:rPr lang="tr-TR" dirty="0" err="1"/>
              <a:t>about</a:t>
            </a:r>
            <a:r>
              <a:rPr lang="tr-TR" dirty="0"/>
              <a:t> </a:t>
            </a:r>
            <a:r>
              <a:rPr lang="tr-TR" dirty="0" err="1"/>
              <a:t>NPC’s</a:t>
            </a:r>
            <a:r>
              <a:rPr lang="tr-TR" dirty="0"/>
              <a:t>, </a:t>
            </a:r>
            <a:r>
              <a:rPr lang="tr-TR" dirty="0" err="1"/>
              <a:t>So</a:t>
            </a:r>
            <a:r>
              <a:rPr lang="tr-TR" dirty="0"/>
              <a:t> w</a:t>
            </a:r>
            <a:r>
              <a:rPr lang="en-US" dirty="0"/>
              <a:t>e</a:t>
            </a:r>
            <a:r>
              <a:rPr lang="tr-TR" dirty="0"/>
              <a:t> </a:t>
            </a:r>
            <a:r>
              <a:rPr lang="en-US" dirty="0"/>
              <a:t>thought games and NPCs were an interesting topic and that we could attract the attention of the class.</a:t>
            </a:r>
          </a:p>
        </p:txBody>
      </p:sp>
      <p:sp>
        <p:nvSpPr>
          <p:cNvPr id="1007" name="Google Shape;1007;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t>As in the theory part, we preferred to explain step by step in the Application part. For clarity, we've included gifs showing each state working. It could be difficult to distinguish between states and transitions as the game runs randomly.</a:t>
            </a:r>
            <a:endParaRPr lang="tr-TR" dirty="0"/>
          </a:p>
          <a:p>
            <a:pPr marL="0" lvl="0" indent="0" algn="l" rtl="0">
              <a:lnSpc>
                <a:spcPct val="115000"/>
              </a:lnSpc>
              <a:spcBef>
                <a:spcPts val="0"/>
              </a:spcBef>
              <a:spcAft>
                <a:spcPts val="0"/>
              </a:spcAft>
              <a:buClr>
                <a:schemeClr val="dk1"/>
              </a:buClr>
              <a:buSzPts val="1100"/>
              <a:buFont typeface="Arial"/>
              <a:buNone/>
            </a:pPr>
            <a:endParaRPr lang="tr-TR" dirty="0"/>
          </a:p>
          <a:p>
            <a:pPr marL="0" lvl="0" indent="0" algn="l" rtl="0">
              <a:spcBef>
                <a:spcPts val="0"/>
              </a:spcBef>
              <a:spcAft>
                <a:spcPts val="0"/>
              </a:spcAft>
              <a:buNone/>
            </a:pPr>
            <a:r>
              <a:rPr lang="en-US" dirty="0"/>
              <a:t>We even showed the ranges in these gifs so that it can be understood more clearly.</a:t>
            </a:r>
            <a:r>
              <a:rPr lang="tr-TR" dirty="0"/>
              <a:t> </a:t>
            </a:r>
            <a:r>
              <a:rPr lang="tr-TR" dirty="0" err="1"/>
              <a:t>Range</a:t>
            </a:r>
            <a:r>
              <a:rPr lang="tr-TR" dirty="0"/>
              <a:t> </a:t>
            </a:r>
            <a:r>
              <a:rPr lang="tr-TR" dirty="0" err="1"/>
              <a:t>are</a:t>
            </a:r>
            <a:r>
              <a:rPr lang="tr-TR" dirty="0"/>
              <a:t> not </a:t>
            </a:r>
            <a:r>
              <a:rPr lang="tr-TR" dirty="0" err="1"/>
              <a:t>shown</a:t>
            </a:r>
            <a:r>
              <a:rPr lang="tr-TR" dirty="0"/>
              <a:t> in </a:t>
            </a:r>
            <a:r>
              <a:rPr lang="tr-TR" dirty="0" err="1"/>
              <a:t>the</a:t>
            </a:r>
            <a:r>
              <a:rPr lang="tr-TR" dirty="0"/>
              <a:t> </a:t>
            </a:r>
            <a:r>
              <a:rPr lang="tr-TR" dirty="0" err="1"/>
              <a:t>game</a:t>
            </a:r>
            <a:r>
              <a:rPr lang="tr-TR" dirty="0"/>
              <a:t>.</a:t>
            </a:r>
          </a:p>
        </p:txBody>
      </p:sp>
      <p:sp>
        <p:nvSpPr>
          <p:cNvPr id="1007" name="Google Shape;1007;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463452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also shown the player </a:t>
            </a:r>
            <a:r>
              <a:rPr lang="tr-TR" dirty="0" err="1"/>
              <a:t>healths</a:t>
            </a:r>
            <a:r>
              <a:rPr lang="en-US" dirty="0"/>
              <a:t> and their current </a:t>
            </a:r>
            <a:r>
              <a:rPr lang="tr-TR" dirty="0" err="1"/>
              <a:t>states</a:t>
            </a:r>
            <a:r>
              <a:rPr lang="tr-TR" dirty="0"/>
              <a:t> </a:t>
            </a:r>
            <a:r>
              <a:rPr lang="en-US" dirty="0"/>
              <a:t>on the game screen for clear understanding</a:t>
            </a:r>
            <a:r>
              <a:rPr lang="tr-TR" dirty="0"/>
              <a:t> </a:t>
            </a:r>
            <a:r>
              <a:rPr lang="tr-TR" dirty="0" err="1"/>
              <a:t>about</a:t>
            </a:r>
            <a:r>
              <a:rPr lang="tr-TR" dirty="0"/>
              <a:t> how </a:t>
            </a:r>
            <a:r>
              <a:rPr lang="tr-TR" dirty="0" err="1"/>
              <a:t>states</a:t>
            </a:r>
            <a:r>
              <a:rPr lang="tr-TR" dirty="0"/>
              <a:t> </a:t>
            </a:r>
            <a:r>
              <a:rPr lang="tr-TR" dirty="0" err="1"/>
              <a:t>change</a:t>
            </a:r>
            <a:r>
              <a:rPr lang="tr-TR" dirty="0"/>
              <a:t> </a:t>
            </a:r>
            <a:r>
              <a:rPr lang="tr-TR" dirty="0" err="1"/>
              <a:t>during</a:t>
            </a:r>
            <a:r>
              <a:rPr lang="tr-TR" dirty="0"/>
              <a:t> </a:t>
            </a:r>
            <a:r>
              <a:rPr lang="tr-TR" dirty="0" err="1"/>
              <a:t>game</a:t>
            </a:r>
            <a:r>
              <a:rPr lang="tr-TR" dirty="0"/>
              <a:t>.</a:t>
            </a:r>
            <a:endParaRPr dirty="0"/>
          </a:p>
        </p:txBody>
      </p:sp>
      <p:sp>
        <p:nvSpPr>
          <p:cNvPr id="1007" name="Google Shape;1007;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3063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Second </a:t>
            </a:r>
            <a:r>
              <a:rPr lang="tr-TR" dirty="0" err="1"/>
              <a:t>principle</a:t>
            </a:r>
            <a:r>
              <a:rPr lang="tr-TR" dirty="0"/>
              <a:t> is </a:t>
            </a:r>
            <a:r>
              <a:rPr lang="tr-TR" dirty="0" err="1"/>
              <a:t>ownership</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149</a:t>
            </a:fld>
            <a:endParaRPr lang="tr-TR"/>
          </a:p>
        </p:txBody>
      </p:sp>
    </p:spTree>
    <p:extLst>
      <p:ext uri="{BB962C8B-B14F-4D97-AF65-F5344CB8AC3E}">
        <p14:creationId xmlns:p14="http://schemas.microsoft.com/office/powerpoint/2010/main" val="387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What</a:t>
            </a:r>
            <a:r>
              <a:rPr lang="tr-TR" dirty="0"/>
              <a:t> </a:t>
            </a:r>
            <a:r>
              <a:rPr lang="tr-TR" dirty="0" err="1"/>
              <a:t>we</a:t>
            </a:r>
            <a:r>
              <a:rPr lang="tr-TR" dirty="0"/>
              <a:t> </a:t>
            </a:r>
            <a:r>
              <a:rPr lang="tr-TR" dirty="0" err="1"/>
              <a:t>want</a:t>
            </a:r>
            <a:r>
              <a:rPr lang="tr-TR" dirty="0"/>
              <a:t> can be </a:t>
            </a:r>
            <a:r>
              <a:rPr lang="tr-TR" dirty="0" err="1"/>
              <a:t>defined</a:t>
            </a:r>
            <a:r>
              <a:rPr lang="tr-TR" dirty="0"/>
              <a:t> </a:t>
            </a:r>
            <a:r>
              <a:rPr lang="tr-TR" dirty="0" err="1"/>
              <a:t>by</a:t>
            </a:r>
            <a:r>
              <a:rPr lang="tr-TR" dirty="0"/>
              <a:t> </a:t>
            </a:r>
            <a:r>
              <a:rPr lang="tr-TR" dirty="0" err="1"/>
              <a:t>this</a:t>
            </a:r>
            <a:r>
              <a:rPr lang="tr-TR" dirty="0"/>
              <a:t> </a:t>
            </a:r>
            <a:r>
              <a:rPr lang="tr-TR" dirty="0" err="1"/>
              <a:t>state</a:t>
            </a:r>
            <a:r>
              <a:rPr lang="tr-TR" dirty="0"/>
              <a:t> </a:t>
            </a:r>
            <a:r>
              <a:rPr lang="tr-TR" dirty="0" err="1"/>
              <a:t>diagram</a:t>
            </a:r>
            <a:r>
              <a:rPr lang="tr-TR" dirty="0"/>
              <a:t> </a:t>
            </a:r>
            <a:r>
              <a:rPr lang="tr-TR" dirty="0" err="1"/>
              <a:t>you</a:t>
            </a:r>
            <a:r>
              <a:rPr lang="tr-TR" dirty="0"/>
              <a:t> </a:t>
            </a:r>
            <a:r>
              <a:rPr lang="tr-TR" dirty="0" err="1"/>
              <a:t>see</a:t>
            </a:r>
            <a:r>
              <a:rPr lang="tr-TR" dirty="0"/>
              <a:t> here.</a:t>
            </a:r>
          </a:p>
          <a:p>
            <a:endParaRPr lang="tr-TR" dirty="0"/>
          </a:p>
          <a:p>
            <a:r>
              <a:rPr lang="tr-TR" dirty="0" err="1"/>
              <a:t>If</a:t>
            </a:r>
            <a:r>
              <a:rPr lang="tr-TR" dirty="0"/>
              <a:t> </a:t>
            </a:r>
            <a:r>
              <a:rPr lang="tr-TR" dirty="0" err="1"/>
              <a:t>the</a:t>
            </a:r>
            <a:r>
              <a:rPr lang="tr-TR" dirty="0"/>
              <a:t> </a:t>
            </a:r>
            <a:r>
              <a:rPr lang="tr-TR" dirty="0" err="1"/>
              <a:t>fly</a:t>
            </a:r>
            <a:r>
              <a:rPr lang="tr-TR" dirty="0"/>
              <a:t> </a:t>
            </a:r>
            <a:r>
              <a:rPr lang="tr-TR" dirty="0" err="1"/>
              <a:t>method</a:t>
            </a:r>
            <a:r>
              <a:rPr lang="tr-TR" dirty="0"/>
              <a:t> is </a:t>
            </a:r>
            <a:r>
              <a:rPr lang="tr-TR" dirty="0" err="1"/>
              <a:t>called</a:t>
            </a:r>
            <a:r>
              <a:rPr lang="tr-TR" dirty="0"/>
              <a:t> in </a:t>
            </a:r>
            <a:r>
              <a:rPr lang="tr-TR" dirty="0" err="1"/>
              <a:t>the</a:t>
            </a:r>
            <a:r>
              <a:rPr lang="tr-TR" dirty="0"/>
              <a:t> </a:t>
            </a:r>
            <a:r>
              <a:rPr lang="tr-TR" dirty="0" err="1"/>
              <a:t>air</a:t>
            </a:r>
            <a:r>
              <a:rPr lang="tr-TR" dirty="0"/>
              <a:t> </a:t>
            </a:r>
            <a:r>
              <a:rPr lang="tr-TR" dirty="0" err="1"/>
              <a:t>we</a:t>
            </a:r>
            <a:r>
              <a:rPr lang="tr-TR" dirty="0"/>
              <a:t> </a:t>
            </a:r>
            <a:r>
              <a:rPr lang="tr-TR" dirty="0" err="1"/>
              <a:t>just</a:t>
            </a:r>
            <a:r>
              <a:rPr lang="tr-TR" dirty="0"/>
              <a:t> </a:t>
            </a:r>
            <a:r>
              <a:rPr lang="tr-TR" dirty="0" err="1"/>
              <a:t>want</a:t>
            </a:r>
            <a:r>
              <a:rPr lang="tr-TR" dirty="0"/>
              <a:t> </a:t>
            </a:r>
            <a:r>
              <a:rPr lang="tr-TR" dirty="0" err="1"/>
              <a:t>duck</a:t>
            </a:r>
            <a:r>
              <a:rPr lang="tr-TR" dirty="0"/>
              <a:t> </a:t>
            </a:r>
            <a:r>
              <a:rPr lang="tr-TR" dirty="0" err="1"/>
              <a:t>to</a:t>
            </a:r>
            <a:r>
              <a:rPr lang="tr-TR" dirty="0"/>
              <a:t> </a:t>
            </a:r>
            <a:r>
              <a:rPr lang="tr-TR" dirty="0" err="1"/>
              <a:t>keep</a:t>
            </a:r>
            <a:r>
              <a:rPr lang="tr-TR" dirty="0"/>
              <a:t> </a:t>
            </a:r>
            <a:r>
              <a:rPr lang="tr-TR" dirty="0" err="1"/>
              <a:t>gliding</a:t>
            </a:r>
            <a:endParaRPr lang="tr-TR" dirty="0"/>
          </a:p>
          <a:p>
            <a:endParaRPr lang="tr-TR" dirty="0"/>
          </a:p>
          <a:p>
            <a:r>
              <a:rPr lang="tr-TR" dirty="0" err="1"/>
              <a:t>However</a:t>
            </a:r>
            <a:r>
              <a:rPr lang="tr-TR" dirty="0"/>
              <a:t> </a:t>
            </a:r>
            <a:r>
              <a:rPr lang="tr-TR" dirty="0" err="1"/>
              <a:t>if</a:t>
            </a:r>
            <a:r>
              <a:rPr lang="tr-TR" dirty="0"/>
              <a:t> </a:t>
            </a:r>
            <a:r>
              <a:rPr lang="tr-TR" dirty="0" err="1"/>
              <a:t>the</a:t>
            </a:r>
            <a:r>
              <a:rPr lang="tr-TR" dirty="0"/>
              <a:t> </a:t>
            </a:r>
            <a:r>
              <a:rPr lang="tr-TR" dirty="0" err="1"/>
              <a:t>fly</a:t>
            </a:r>
            <a:r>
              <a:rPr lang="tr-TR" dirty="0"/>
              <a:t> </a:t>
            </a:r>
            <a:r>
              <a:rPr lang="tr-TR" dirty="0" err="1"/>
              <a:t>method</a:t>
            </a:r>
            <a:r>
              <a:rPr lang="tr-TR" dirty="0"/>
              <a:t> is </a:t>
            </a:r>
            <a:r>
              <a:rPr lang="tr-TR" dirty="0" err="1"/>
              <a:t>called</a:t>
            </a:r>
            <a:r>
              <a:rPr lang="tr-TR" dirty="0"/>
              <a:t> </a:t>
            </a:r>
            <a:r>
              <a:rPr lang="tr-TR" dirty="0" err="1"/>
              <a:t>while</a:t>
            </a:r>
            <a:r>
              <a:rPr lang="tr-TR" dirty="0"/>
              <a:t> </a:t>
            </a:r>
            <a:r>
              <a:rPr lang="tr-TR" dirty="0" err="1"/>
              <a:t>the</a:t>
            </a:r>
            <a:r>
              <a:rPr lang="tr-TR" dirty="0"/>
              <a:t> </a:t>
            </a:r>
            <a:r>
              <a:rPr lang="tr-TR" dirty="0" err="1"/>
              <a:t>duck</a:t>
            </a:r>
            <a:r>
              <a:rPr lang="tr-TR" dirty="0"/>
              <a:t> is in </a:t>
            </a:r>
            <a:r>
              <a:rPr lang="tr-TR" dirty="0" err="1"/>
              <a:t>water</a:t>
            </a:r>
            <a:r>
              <a:rPr lang="tr-TR" dirty="0"/>
              <a:t>. </a:t>
            </a:r>
            <a:r>
              <a:rPr lang="tr-TR" dirty="0" err="1"/>
              <a:t>Then</a:t>
            </a:r>
            <a:r>
              <a:rPr lang="tr-TR" dirty="0"/>
              <a:t> it </a:t>
            </a:r>
            <a:r>
              <a:rPr lang="tr-TR" dirty="0" err="1"/>
              <a:t>should</a:t>
            </a:r>
            <a:r>
              <a:rPr lang="tr-TR" dirty="0"/>
              <a:t> </a:t>
            </a:r>
            <a:r>
              <a:rPr lang="tr-TR" dirty="0" err="1"/>
              <a:t>execute</a:t>
            </a:r>
            <a:r>
              <a:rPr lang="tr-TR" dirty="0"/>
              <a:t> </a:t>
            </a:r>
            <a:r>
              <a:rPr lang="tr-TR" dirty="0" err="1"/>
              <a:t>some</a:t>
            </a:r>
            <a:r>
              <a:rPr lang="tr-TR" dirty="0"/>
              <a:t> </a:t>
            </a:r>
            <a:r>
              <a:rPr lang="tr-TR" dirty="0" err="1"/>
              <a:t>logic</a:t>
            </a:r>
            <a:r>
              <a:rPr lang="tr-TR" dirty="0"/>
              <a:t> </a:t>
            </a:r>
            <a:r>
              <a:rPr lang="tr-TR" dirty="0" err="1"/>
              <a:t>to</a:t>
            </a:r>
            <a:r>
              <a:rPr lang="tr-TR" dirty="0"/>
              <a:t> </a:t>
            </a:r>
            <a:r>
              <a:rPr lang="tr-TR" dirty="0" err="1"/>
              <a:t>take</a:t>
            </a:r>
            <a:r>
              <a:rPr lang="tr-TR" dirty="0"/>
              <a:t> </a:t>
            </a:r>
            <a:r>
              <a:rPr lang="tr-TR" dirty="0" err="1"/>
              <a:t>the</a:t>
            </a:r>
            <a:r>
              <a:rPr lang="tr-TR" dirty="0"/>
              <a:t> </a:t>
            </a:r>
            <a:r>
              <a:rPr lang="tr-TR" dirty="0" err="1"/>
              <a:t>duck</a:t>
            </a:r>
            <a:r>
              <a:rPr lang="tr-TR" dirty="0"/>
              <a:t> </a:t>
            </a:r>
            <a:r>
              <a:rPr lang="tr-TR" dirty="0" err="1"/>
              <a:t>from</a:t>
            </a:r>
            <a:r>
              <a:rPr lang="tr-TR" dirty="0"/>
              <a:t> </a:t>
            </a:r>
            <a:r>
              <a:rPr lang="tr-TR" dirty="0" err="1"/>
              <a:t>water</a:t>
            </a:r>
            <a:r>
              <a:rPr lang="tr-TR" dirty="0"/>
              <a:t> </a:t>
            </a:r>
            <a:r>
              <a:rPr lang="tr-TR" dirty="0" err="1"/>
              <a:t>to</a:t>
            </a:r>
            <a:r>
              <a:rPr lang="tr-TR" dirty="0"/>
              <a:t> </a:t>
            </a:r>
            <a:r>
              <a:rPr lang="tr-TR" dirty="0" err="1"/>
              <a:t>air</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15</a:t>
            </a:fld>
            <a:endParaRPr lang="tr-TR"/>
          </a:p>
        </p:txBody>
      </p:sp>
    </p:spTree>
    <p:extLst>
      <p:ext uri="{BB962C8B-B14F-4D97-AF65-F5344CB8AC3E}">
        <p14:creationId xmlns:p14="http://schemas.microsoft.com/office/powerpoint/2010/main" val="269137082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Ownership Principle means taking ownership of your team and</a:t>
            </a:r>
            <a:r>
              <a:rPr lang="tr-TR" dirty="0"/>
              <a:t> p</a:t>
            </a:r>
            <a:r>
              <a:rPr lang="en-US" dirty="0" err="1"/>
              <a:t>roject</a:t>
            </a:r>
            <a:r>
              <a:rPr lang="en-US" dirty="0"/>
              <a:t>. </a:t>
            </a:r>
            <a:endParaRPr lang="tr-TR" dirty="0"/>
          </a:p>
          <a:p>
            <a:pPr marL="0" lvl="0" indent="0" algn="l" rtl="0">
              <a:lnSpc>
                <a:spcPct val="115000"/>
              </a:lnSpc>
              <a:spcBef>
                <a:spcPts val="0"/>
              </a:spcBef>
              <a:spcAft>
                <a:spcPts val="0"/>
              </a:spcAft>
              <a:buClr>
                <a:schemeClr val="dk1"/>
              </a:buClr>
              <a:buSzPts val="1100"/>
              <a:buFont typeface="Arial"/>
              <a:buNone/>
            </a:pPr>
            <a:endParaRPr lang="tr-TR" dirty="0"/>
          </a:p>
          <a:p>
            <a:pPr marL="0" lvl="0" indent="0" algn="l" rtl="0">
              <a:lnSpc>
                <a:spcPct val="115000"/>
              </a:lnSpc>
              <a:spcBef>
                <a:spcPts val="0"/>
              </a:spcBef>
              <a:spcAft>
                <a:spcPts val="0"/>
              </a:spcAft>
              <a:buClr>
                <a:schemeClr val="dk1"/>
              </a:buClr>
              <a:buSzPts val="1100"/>
              <a:buFont typeface="Arial"/>
              <a:buNone/>
            </a:pPr>
            <a:r>
              <a:rPr lang="en-US" dirty="0"/>
              <a:t>Taking ownership of your work prevents those issues by showing others that you can be trusted, even when the job is serious. If everyone on your team is doing his or her part, big or small, then everything runs more smoothly. And we as a team tried to do that. </a:t>
            </a:r>
          </a:p>
          <a:p>
            <a:pPr marL="0" lvl="0" indent="0" algn="l" rtl="0">
              <a:spcBef>
                <a:spcPts val="0"/>
              </a:spcBef>
              <a:spcAft>
                <a:spcPts val="0"/>
              </a:spcAft>
              <a:buNone/>
            </a:pPr>
            <a:endParaRPr lang="tr-TR" dirty="0"/>
          </a:p>
          <a:p>
            <a:pPr marL="0" lvl="0" indent="0" algn="l" rtl="0">
              <a:spcBef>
                <a:spcPts val="0"/>
              </a:spcBef>
              <a:spcAft>
                <a:spcPts val="0"/>
              </a:spcAft>
              <a:buNone/>
            </a:pPr>
            <a:r>
              <a:rPr lang="en-US" dirty="0"/>
              <a:t>Everyone in the team </a:t>
            </a:r>
            <a:r>
              <a:rPr lang="tr-TR" dirty="0" err="1"/>
              <a:t>embraced</a:t>
            </a:r>
            <a:r>
              <a:rPr lang="tr-TR" dirty="0"/>
              <a:t> </a:t>
            </a:r>
            <a:r>
              <a:rPr lang="en-US" dirty="0"/>
              <a:t>the project and fulfilled their own tasks. In this way, the project was completed without any problems between the team members.</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150</a:t>
            </a:fld>
            <a:endParaRPr lang="tr-TR"/>
          </a:p>
        </p:txBody>
      </p:sp>
    </p:spTree>
    <p:extLst>
      <p:ext uri="{BB962C8B-B14F-4D97-AF65-F5344CB8AC3E}">
        <p14:creationId xmlns:p14="http://schemas.microsoft.com/office/powerpoint/2010/main" val="14450558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Third one is Think Big. </a:t>
            </a:r>
          </a:p>
          <a:p>
            <a:pPr marL="0" lvl="0" indent="0" algn="l" rtl="0">
              <a:spcBef>
                <a:spcPts val="0"/>
              </a:spcBef>
              <a:spcAft>
                <a:spcPts val="0"/>
              </a:spcAft>
              <a:buNone/>
            </a:pPr>
            <a:endParaRPr lang="en-US"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151</a:t>
            </a:fld>
            <a:endParaRPr lang="tr-TR"/>
          </a:p>
        </p:txBody>
      </p:sp>
    </p:spTree>
    <p:extLst>
      <p:ext uri="{BB962C8B-B14F-4D97-AF65-F5344CB8AC3E}">
        <p14:creationId xmlns:p14="http://schemas.microsoft.com/office/powerpoint/2010/main" val="2270196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spcBef>
                <a:spcPts val="0"/>
              </a:spcBef>
              <a:spcAft>
                <a:spcPts val="0"/>
              </a:spcAft>
              <a:buNone/>
            </a:pPr>
            <a:r>
              <a:rPr lang="en-US" dirty="0"/>
              <a:t>Think Big is thinking differently and acting boldly. Think differently and look around corners and expand these corners for new possible ways to serve customers. </a:t>
            </a:r>
          </a:p>
          <a:p>
            <a:pPr marL="0" lvl="0" indent="0" algn="l" rtl="0">
              <a:spcBef>
                <a:spcPts val="0"/>
              </a:spcBef>
              <a:spcAft>
                <a:spcPts val="0"/>
              </a:spcAft>
              <a:buNone/>
            </a:pPr>
            <a:endParaRPr lang="en-US"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152</a:t>
            </a:fld>
            <a:endParaRPr lang="tr-TR"/>
          </a:p>
        </p:txBody>
      </p:sp>
    </p:spTree>
    <p:extLst>
      <p:ext uri="{BB962C8B-B14F-4D97-AF65-F5344CB8AC3E}">
        <p14:creationId xmlns:p14="http://schemas.microsoft.com/office/powerpoint/2010/main" val="167516178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0723924f9f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tr-TR" dirty="0" err="1"/>
              <a:t>For</a:t>
            </a:r>
            <a:r>
              <a:rPr lang="tr-TR" dirty="0"/>
              <a:t> </a:t>
            </a:r>
            <a:r>
              <a:rPr lang="tr-TR" dirty="0" err="1"/>
              <a:t>example,to</a:t>
            </a:r>
            <a:r>
              <a:rPr lang="tr-TR" dirty="0"/>
              <a:t> </a:t>
            </a:r>
            <a:r>
              <a:rPr lang="tr-TR" dirty="0" err="1"/>
              <a:t>serve</a:t>
            </a:r>
            <a:r>
              <a:rPr lang="tr-TR" dirty="0"/>
              <a:t> </a:t>
            </a:r>
            <a:r>
              <a:rPr lang="tr-TR" dirty="0" err="1"/>
              <a:t>you</a:t>
            </a:r>
            <a:r>
              <a:rPr lang="tr-TR" dirty="0"/>
              <a:t> </a:t>
            </a:r>
            <a:r>
              <a:rPr lang="tr-TR" dirty="0" err="1"/>
              <a:t>guys</a:t>
            </a:r>
            <a:r>
              <a:rPr lang="tr-TR" dirty="0"/>
              <a:t> </a:t>
            </a:r>
            <a:r>
              <a:rPr lang="tr-TR" dirty="0" err="1"/>
              <a:t>better</a:t>
            </a:r>
            <a:r>
              <a:rPr lang="tr-TR" dirty="0"/>
              <a:t> </a:t>
            </a:r>
            <a:r>
              <a:rPr lang="tr-TR" dirty="0" err="1"/>
              <a:t>Instead</a:t>
            </a:r>
            <a:r>
              <a:rPr lang="tr-TR" dirty="0"/>
              <a:t> of a </a:t>
            </a:r>
            <a:r>
              <a:rPr lang="tr-TR" dirty="0" err="1"/>
              <a:t>conceptual</a:t>
            </a:r>
            <a:r>
              <a:rPr lang="tr-TR" dirty="0"/>
              <a:t> </a:t>
            </a:r>
            <a:r>
              <a:rPr lang="tr-TR" dirty="0" err="1"/>
              <a:t>example</a:t>
            </a:r>
            <a:r>
              <a:rPr lang="tr-TR" dirty="0"/>
              <a:t>, </a:t>
            </a:r>
            <a:r>
              <a:rPr lang="tr-TR" dirty="0" err="1"/>
              <a:t>we</a:t>
            </a:r>
            <a:r>
              <a:rPr lang="tr-TR" dirty="0"/>
              <a:t> </a:t>
            </a:r>
            <a:r>
              <a:rPr lang="tr-TR" dirty="0" err="1"/>
              <a:t>provided</a:t>
            </a:r>
            <a:r>
              <a:rPr lang="tr-TR" dirty="0"/>
              <a:t> a </a:t>
            </a:r>
            <a:r>
              <a:rPr lang="tr-TR" dirty="0" err="1"/>
              <a:t>real</a:t>
            </a:r>
            <a:r>
              <a:rPr lang="tr-TR" dirty="0"/>
              <a:t> </a:t>
            </a:r>
            <a:r>
              <a:rPr lang="tr-TR" dirty="0" err="1"/>
              <a:t>world</a:t>
            </a:r>
            <a:r>
              <a:rPr lang="tr-TR" dirty="0"/>
              <a:t> </a:t>
            </a:r>
            <a:r>
              <a:rPr lang="tr-TR" dirty="0" err="1"/>
              <a:t>use</a:t>
            </a:r>
            <a:r>
              <a:rPr lang="tr-TR" dirty="0"/>
              <a:t> </a:t>
            </a:r>
            <a:r>
              <a:rPr lang="tr-TR" dirty="0" err="1"/>
              <a:t>case</a:t>
            </a:r>
            <a:r>
              <a:rPr lang="tr-TR" dirty="0"/>
              <a:t>. </a:t>
            </a:r>
            <a:r>
              <a:rPr lang="tr-TR" dirty="0" err="1"/>
              <a:t>NPC’s</a:t>
            </a:r>
            <a:r>
              <a:rPr lang="tr-TR" dirty="0"/>
              <a:t> </a:t>
            </a:r>
            <a:r>
              <a:rPr lang="tr-TR" dirty="0" err="1"/>
              <a:t>are</a:t>
            </a:r>
            <a:r>
              <a:rPr lang="tr-TR" dirty="0"/>
              <a:t> </a:t>
            </a:r>
            <a:r>
              <a:rPr lang="tr-TR" dirty="0" err="1"/>
              <a:t>real-world</a:t>
            </a:r>
            <a:r>
              <a:rPr lang="tr-TR" dirty="0"/>
              <a:t> </a:t>
            </a:r>
            <a:r>
              <a:rPr lang="tr-TR" dirty="0" err="1"/>
              <a:t>use</a:t>
            </a:r>
            <a:r>
              <a:rPr lang="tr-TR" dirty="0"/>
              <a:t> </a:t>
            </a:r>
            <a:r>
              <a:rPr lang="tr-TR" dirty="0" err="1"/>
              <a:t>cases</a:t>
            </a:r>
            <a:r>
              <a:rPr lang="tr-TR" dirty="0"/>
              <a:t> </a:t>
            </a:r>
            <a:r>
              <a:rPr lang="tr-TR" dirty="0" err="1"/>
              <a:t>for</a:t>
            </a:r>
            <a:r>
              <a:rPr lang="tr-TR" dirty="0"/>
              <a:t> </a:t>
            </a:r>
            <a:r>
              <a:rPr lang="tr-TR" dirty="0" err="1"/>
              <a:t>state</a:t>
            </a:r>
            <a:r>
              <a:rPr lang="tr-TR" dirty="0"/>
              <a:t> </a:t>
            </a:r>
            <a:r>
              <a:rPr lang="tr-TR" dirty="0" err="1"/>
              <a:t>pattern</a:t>
            </a:r>
            <a:r>
              <a:rPr lang="tr-TR" dirty="0"/>
              <a:t>. </a:t>
            </a:r>
            <a:r>
              <a:rPr lang="tr-TR" dirty="0" err="1"/>
              <a:t>And</a:t>
            </a:r>
            <a:r>
              <a:rPr lang="tr-TR" dirty="0"/>
              <a:t> </a:t>
            </a:r>
            <a:r>
              <a:rPr lang="tr-TR" dirty="0" err="1"/>
              <a:t>it’s</a:t>
            </a:r>
            <a:r>
              <a:rPr lang="tr-TR" dirty="0"/>
              <a:t> a </a:t>
            </a:r>
            <a:r>
              <a:rPr lang="tr-TR" dirty="0" err="1"/>
              <a:t>bold</a:t>
            </a:r>
            <a:r>
              <a:rPr lang="tr-TR" dirty="0"/>
              <a:t> </a:t>
            </a:r>
            <a:r>
              <a:rPr lang="tr-TR" dirty="0" err="1"/>
              <a:t>move</a:t>
            </a:r>
            <a:r>
              <a:rPr lang="tr-TR" dirty="0"/>
              <a:t> </a:t>
            </a:r>
            <a:r>
              <a:rPr lang="tr-TR" dirty="0" err="1"/>
              <a:t>because</a:t>
            </a:r>
            <a:r>
              <a:rPr lang="tr-TR" dirty="0"/>
              <a:t> </a:t>
            </a:r>
            <a:r>
              <a:rPr lang="tr-TR" dirty="0" err="1"/>
              <a:t>most</a:t>
            </a:r>
            <a:r>
              <a:rPr lang="tr-TR" dirty="0"/>
              <a:t> of </a:t>
            </a:r>
            <a:r>
              <a:rPr lang="tr-TR" dirty="0" err="1"/>
              <a:t>the</a:t>
            </a:r>
            <a:r>
              <a:rPr lang="tr-TR" dirty="0"/>
              <a:t> </a:t>
            </a:r>
            <a:r>
              <a:rPr lang="tr-TR" dirty="0" err="1"/>
              <a:t>team</a:t>
            </a:r>
            <a:r>
              <a:rPr lang="tr-TR" dirty="0"/>
              <a:t> </a:t>
            </a:r>
            <a:r>
              <a:rPr lang="tr-TR" dirty="0" err="1"/>
              <a:t>members</a:t>
            </a:r>
            <a:r>
              <a:rPr lang="tr-TR" dirty="0"/>
              <a:t> had </a:t>
            </a:r>
            <a:r>
              <a:rPr lang="tr-TR" dirty="0" err="1"/>
              <a:t>no</a:t>
            </a:r>
            <a:r>
              <a:rPr lang="tr-TR" dirty="0"/>
              <a:t> </a:t>
            </a:r>
            <a:r>
              <a:rPr lang="tr-TR" dirty="0" err="1"/>
              <a:t>experience</a:t>
            </a:r>
            <a:r>
              <a:rPr lang="tr-TR" dirty="0"/>
              <a:t> on </a:t>
            </a:r>
            <a:r>
              <a:rPr lang="tr-TR" dirty="0" err="1"/>
              <a:t>Unity</a:t>
            </a:r>
            <a:r>
              <a:rPr lang="tr-TR" dirty="0"/>
              <a:t> </a:t>
            </a:r>
            <a:r>
              <a:rPr lang="tr-TR" dirty="0" err="1"/>
              <a:t>and</a:t>
            </a:r>
            <a:r>
              <a:rPr lang="tr-TR" dirty="0"/>
              <a:t> C#</a:t>
            </a:r>
            <a:endParaRPr dirty="0"/>
          </a:p>
        </p:txBody>
      </p:sp>
      <p:sp>
        <p:nvSpPr>
          <p:cNvPr id="1035" name="Google Shape;1035;g10723924f9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principle and one of the most important principles is Deliver Results</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154</a:t>
            </a:fld>
            <a:endParaRPr lang="tr-TR"/>
          </a:p>
        </p:txBody>
      </p:sp>
    </p:spTree>
    <p:extLst>
      <p:ext uri="{BB962C8B-B14F-4D97-AF65-F5344CB8AC3E}">
        <p14:creationId xmlns:p14="http://schemas.microsoft.com/office/powerpoint/2010/main" val="1643086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dirty="0"/>
              <a:t>Title explain</a:t>
            </a:r>
            <a:r>
              <a:rPr lang="tr-TR" dirty="0"/>
              <a:t>s</a:t>
            </a:r>
            <a:r>
              <a:rPr lang="en-US" dirty="0"/>
              <a:t> itself. </a:t>
            </a:r>
            <a:r>
              <a:rPr lang="en-US" dirty="0">
                <a:solidFill>
                  <a:srgbClr val="111111"/>
                </a:solidFill>
                <a:latin typeface="Arial"/>
                <a:ea typeface="Arial"/>
                <a:cs typeface="Arial"/>
                <a:sym typeface="Arial"/>
              </a:rPr>
              <a:t>This principle is the main purpose of the other principles. We must focus on key inputs. Despite the setbacks, we must adapt to the situation and then achieve results and deliver them at the right quality and on time. </a:t>
            </a:r>
            <a:endParaRPr lang="tr-TR" dirty="0">
              <a:solidFill>
                <a:srgbClr val="11111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lang="tr-TR" dirty="0">
              <a:solidFill>
                <a:srgbClr val="11111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solidFill>
                  <a:srgbClr val="111111"/>
                </a:solidFill>
                <a:latin typeface="Arial"/>
                <a:ea typeface="Arial"/>
                <a:cs typeface="Arial"/>
                <a:sym typeface="Arial"/>
              </a:rPr>
              <a:t>This principle is the last step of the development process. The "deliver results" for this project is the presentation</a:t>
            </a:r>
            <a:r>
              <a:rPr lang="tr-TR" dirty="0">
                <a:solidFill>
                  <a:srgbClr val="111111"/>
                </a:solidFill>
                <a:latin typeface="Arial"/>
                <a:ea typeface="Arial"/>
                <a:cs typeface="Arial"/>
                <a:sym typeface="Arial"/>
              </a:rPr>
              <a:t>, I </a:t>
            </a:r>
            <a:r>
              <a:rPr lang="tr-TR" dirty="0" err="1">
                <a:solidFill>
                  <a:srgbClr val="111111"/>
                </a:solidFill>
                <a:latin typeface="Arial"/>
                <a:ea typeface="Arial"/>
                <a:cs typeface="Arial"/>
                <a:sym typeface="Arial"/>
              </a:rPr>
              <a:t>mean</a:t>
            </a:r>
            <a:r>
              <a:rPr lang="tr-TR" dirty="0">
                <a:solidFill>
                  <a:srgbClr val="111111"/>
                </a:solidFill>
                <a:latin typeface="Arial"/>
                <a:ea typeface="Arial"/>
                <a:cs typeface="Arial"/>
                <a:sym typeface="Arial"/>
              </a:rPr>
              <a:t>, </a:t>
            </a:r>
            <a:r>
              <a:rPr lang="tr-TR" dirty="0" err="1">
                <a:solidFill>
                  <a:srgbClr val="111111"/>
                </a:solidFill>
                <a:latin typeface="Arial"/>
                <a:ea typeface="Arial"/>
                <a:cs typeface="Arial"/>
                <a:sym typeface="Arial"/>
              </a:rPr>
              <a:t>that</a:t>
            </a:r>
            <a:r>
              <a:rPr lang="tr-TR" dirty="0">
                <a:solidFill>
                  <a:srgbClr val="111111"/>
                </a:solidFill>
                <a:latin typeface="Arial"/>
                <a:ea typeface="Arial"/>
                <a:cs typeface="Arial"/>
                <a:sym typeface="Arial"/>
              </a:rPr>
              <a:t> is </a:t>
            </a:r>
            <a:r>
              <a:rPr lang="tr-TR" dirty="0" err="1">
                <a:solidFill>
                  <a:srgbClr val="111111"/>
                </a:solidFill>
                <a:latin typeface="Arial"/>
                <a:ea typeface="Arial"/>
                <a:cs typeface="Arial"/>
                <a:sym typeface="Arial"/>
              </a:rPr>
              <a:t>the</a:t>
            </a:r>
            <a:r>
              <a:rPr lang="tr-TR" dirty="0">
                <a:solidFill>
                  <a:srgbClr val="111111"/>
                </a:solidFill>
                <a:latin typeface="Arial"/>
                <a:ea typeface="Arial"/>
                <a:cs typeface="Arial"/>
                <a:sym typeface="Arial"/>
              </a:rPr>
              <a:t> moment</a:t>
            </a:r>
            <a:r>
              <a:rPr lang="en-US" dirty="0">
                <a:solidFill>
                  <a:srgbClr val="111111"/>
                </a:solidFill>
                <a:latin typeface="Arial"/>
                <a:ea typeface="Arial"/>
                <a:cs typeface="Arial"/>
                <a:sym typeface="Arial"/>
              </a:rPr>
              <a:t>.</a:t>
            </a:r>
            <a:r>
              <a:rPr lang="tr-TR" dirty="0">
                <a:solidFill>
                  <a:srgbClr val="111111"/>
                </a:solidFill>
                <a:latin typeface="Arial"/>
                <a:ea typeface="Arial"/>
                <a:cs typeface="Arial"/>
                <a:sym typeface="Arial"/>
              </a:rPr>
              <a:t> </a:t>
            </a:r>
          </a:p>
          <a:p>
            <a:pPr marL="0" lvl="0" indent="0" algn="l" rtl="0">
              <a:lnSpc>
                <a:spcPct val="115000"/>
              </a:lnSpc>
              <a:spcBef>
                <a:spcPts val="0"/>
              </a:spcBef>
              <a:spcAft>
                <a:spcPts val="0"/>
              </a:spcAft>
              <a:buClr>
                <a:schemeClr val="dk1"/>
              </a:buClr>
              <a:buSzPts val="1100"/>
              <a:buFont typeface="Arial"/>
              <a:buNone/>
            </a:pPr>
            <a:endParaRPr lang="tr-TR" dirty="0">
              <a:solidFill>
                <a:srgbClr val="11111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dirty="0">
                <a:solidFill>
                  <a:srgbClr val="111111"/>
                </a:solidFill>
                <a:latin typeface="Arial"/>
                <a:ea typeface="Arial"/>
                <a:cs typeface="Arial"/>
                <a:sym typeface="Arial"/>
              </a:rPr>
              <a:t>But I'm going to tell you about some of the </a:t>
            </a:r>
            <a:r>
              <a:rPr lang="tr-TR" dirty="0" err="1">
                <a:solidFill>
                  <a:srgbClr val="111111"/>
                </a:solidFill>
                <a:latin typeface="Arial"/>
                <a:ea typeface="Arial"/>
                <a:cs typeface="Arial"/>
                <a:sym typeface="Arial"/>
              </a:rPr>
              <a:t>setbacks</a:t>
            </a:r>
            <a:r>
              <a:rPr lang="en-US" dirty="0">
                <a:solidFill>
                  <a:srgbClr val="111111"/>
                </a:solidFill>
                <a:latin typeface="Arial"/>
                <a:ea typeface="Arial"/>
                <a:cs typeface="Arial"/>
                <a:sym typeface="Arial"/>
              </a:rPr>
              <a:t> we had during the development process., For example, Unity could not be installed on my computer for a long time, Ali</a:t>
            </a:r>
            <a:r>
              <a:rPr lang="tr-TR" dirty="0">
                <a:solidFill>
                  <a:srgbClr val="111111"/>
                </a:solidFill>
                <a:latin typeface="Arial"/>
                <a:ea typeface="Arial"/>
                <a:cs typeface="Arial"/>
                <a:sym typeface="Arial"/>
              </a:rPr>
              <a:t> Arda</a:t>
            </a:r>
            <a:r>
              <a:rPr lang="en-US" dirty="0">
                <a:solidFill>
                  <a:srgbClr val="111111"/>
                </a:solidFill>
                <a:latin typeface="Arial"/>
                <a:ea typeface="Arial"/>
                <a:cs typeface="Arial"/>
                <a:sym typeface="Arial"/>
              </a:rPr>
              <a:t>'s computer was not suitable for presentation, The busiest period of the development process coincided with the busiest period of midterms and assignments of our other courses, etc. But we overcame these setbacks and achieved a result. And now we have </a:t>
            </a:r>
            <a:r>
              <a:rPr lang="tr-TR" dirty="0">
                <a:solidFill>
                  <a:srgbClr val="111111"/>
                </a:solidFill>
                <a:latin typeface="Arial"/>
                <a:ea typeface="Arial"/>
                <a:cs typeface="Arial"/>
                <a:sym typeface="Arial"/>
              </a:rPr>
              <a:t>deliver</a:t>
            </a:r>
            <a:r>
              <a:rPr lang="en-US" dirty="0">
                <a:solidFill>
                  <a:srgbClr val="111111"/>
                </a:solidFill>
                <a:latin typeface="Arial"/>
                <a:ea typeface="Arial"/>
                <a:cs typeface="Arial"/>
                <a:sym typeface="Arial"/>
              </a:rPr>
              <a:t>ed these results to you.</a:t>
            </a:r>
          </a:p>
          <a:p>
            <a:pPr marL="0" lvl="0" indent="0" algn="l" rtl="0">
              <a:spcBef>
                <a:spcPts val="0"/>
              </a:spcBef>
              <a:spcAft>
                <a:spcPts val="0"/>
              </a:spcAft>
              <a:buNone/>
            </a:pPr>
            <a:endParaRPr lang="en-US"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155</a:t>
            </a:fld>
            <a:endParaRPr lang="tr-TR"/>
          </a:p>
        </p:txBody>
      </p:sp>
    </p:spTree>
    <p:extLst>
      <p:ext uri="{BB962C8B-B14F-4D97-AF65-F5344CB8AC3E}">
        <p14:creationId xmlns:p14="http://schemas.microsoft.com/office/powerpoint/2010/main" val="267816664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156</a:t>
            </a:fld>
            <a:endParaRPr lang="tr-TR"/>
          </a:p>
        </p:txBody>
      </p:sp>
    </p:spTree>
    <p:extLst>
      <p:ext uri="{BB962C8B-B14F-4D97-AF65-F5344CB8AC3E}">
        <p14:creationId xmlns:p14="http://schemas.microsoft.com/office/powerpoint/2010/main" val="245081482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Now</a:t>
            </a:r>
            <a:r>
              <a:rPr lang="tr-TR" dirty="0"/>
              <a:t> </a:t>
            </a:r>
            <a:r>
              <a:rPr lang="tr-TR" dirty="0" err="1"/>
              <a:t>we</a:t>
            </a:r>
            <a:r>
              <a:rPr lang="tr-TR" dirty="0"/>
              <a:t> </a:t>
            </a:r>
            <a:r>
              <a:rPr lang="tr-TR" dirty="0" err="1"/>
              <a:t>will</a:t>
            </a:r>
            <a:r>
              <a:rPr lang="tr-TR" dirty="0"/>
              <a:t> </a:t>
            </a:r>
            <a:r>
              <a:rPr lang="tr-TR" dirty="0" err="1"/>
              <a:t>briefly</a:t>
            </a:r>
            <a:r>
              <a:rPr lang="tr-TR" dirty="0"/>
              <a:t> </a:t>
            </a:r>
            <a:r>
              <a:rPr lang="tr-TR" dirty="0" err="1"/>
              <a:t>look</a:t>
            </a:r>
            <a:r>
              <a:rPr lang="tr-TR" dirty="0"/>
              <a:t> at </a:t>
            </a:r>
            <a:r>
              <a:rPr lang="tr-TR" dirty="0" err="1"/>
              <a:t>the</a:t>
            </a:r>
            <a:r>
              <a:rPr lang="tr-TR" dirty="0"/>
              <a:t> </a:t>
            </a:r>
            <a:r>
              <a:rPr lang="tr-TR" dirty="0" err="1"/>
              <a:t>project</a:t>
            </a:r>
            <a:r>
              <a:rPr lang="tr-TR" dirty="0"/>
              <a:t> </a:t>
            </a:r>
            <a:r>
              <a:rPr lang="tr-TR" dirty="0" err="1"/>
              <a:t>development</a:t>
            </a:r>
            <a:r>
              <a:rPr lang="tr-TR" dirty="0"/>
              <a:t> </a:t>
            </a:r>
            <a:r>
              <a:rPr lang="tr-TR" dirty="0" err="1"/>
              <a:t>process</a:t>
            </a:r>
            <a:r>
              <a:rPr lang="tr-TR" dirty="0"/>
              <a:t> </a:t>
            </a:r>
            <a:r>
              <a:rPr lang="tr-TR" dirty="0" err="1"/>
              <a:t>from</a:t>
            </a:r>
            <a:r>
              <a:rPr lang="tr-TR" dirty="0"/>
              <a:t> a TCE </a:t>
            </a:r>
            <a:r>
              <a:rPr lang="tr-TR" dirty="0" err="1"/>
              <a:t>point</a:t>
            </a:r>
            <a:r>
              <a:rPr lang="tr-TR" dirty="0"/>
              <a:t> of </a:t>
            </a:r>
            <a:r>
              <a:rPr lang="tr-TR" dirty="0" err="1"/>
              <a:t>view</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157</a:t>
            </a:fld>
            <a:endParaRPr lang="tr-TR"/>
          </a:p>
        </p:txBody>
      </p:sp>
    </p:spTree>
    <p:extLst>
      <p:ext uri="{BB962C8B-B14F-4D97-AF65-F5344CB8AC3E}">
        <p14:creationId xmlns:p14="http://schemas.microsoft.com/office/powerpoint/2010/main" val="133473820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At </a:t>
            </a:r>
            <a:r>
              <a:rPr lang="tr-TR" dirty="0" err="1"/>
              <a:t>the</a:t>
            </a:r>
            <a:r>
              <a:rPr lang="tr-TR" dirty="0"/>
              <a:t> </a:t>
            </a:r>
            <a:r>
              <a:rPr lang="tr-TR" dirty="0" err="1"/>
              <a:t>beginning</a:t>
            </a:r>
            <a:r>
              <a:rPr lang="tr-TR" dirty="0"/>
              <a:t> of </a:t>
            </a:r>
            <a:r>
              <a:rPr lang="tr-TR" dirty="0" err="1"/>
              <a:t>the</a:t>
            </a:r>
            <a:r>
              <a:rPr lang="tr-TR" dirty="0"/>
              <a:t> </a:t>
            </a:r>
            <a:r>
              <a:rPr lang="tr-TR" dirty="0" err="1"/>
              <a:t>project</a:t>
            </a:r>
            <a:r>
              <a:rPr lang="tr-TR" dirty="0"/>
              <a:t>, </a:t>
            </a:r>
            <a:r>
              <a:rPr lang="tr-TR" dirty="0" err="1"/>
              <a:t>there</a:t>
            </a:r>
            <a:r>
              <a:rPr lang="tr-TR" dirty="0"/>
              <a:t> </a:t>
            </a:r>
            <a:r>
              <a:rPr lang="tr-TR" dirty="0" err="1"/>
              <a:t>were</a:t>
            </a:r>
            <a:r>
              <a:rPr lang="tr-TR" dirty="0"/>
              <a:t> </a:t>
            </a:r>
            <a:r>
              <a:rPr lang="tr-TR" dirty="0" err="1"/>
              <a:t>things</a:t>
            </a:r>
            <a:r>
              <a:rPr lang="tr-TR" dirty="0"/>
              <a:t> </a:t>
            </a:r>
            <a:r>
              <a:rPr lang="tr-TR" dirty="0" err="1"/>
              <a:t>that</a:t>
            </a:r>
            <a:r>
              <a:rPr lang="tr-TR" dirty="0"/>
              <a:t> </a:t>
            </a:r>
            <a:r>
              <a:rPr lang="tr-TR" dirty="0" err="1"/>
              <a:t>were</a:t>
            </a:r>
            <a:r>
              <a:rPr lang="tr-TR" dirty="0"/>
              <a:t> not </a:t>
            </a:r>
            <a:r>
              <a:rPr lang="tr-TR" dirty="0" err="1"/>
              <a:t>clear</a:t>
            </a:r>
            <a:r>
              <a:rPr lang="tr-TR" dirty="0"/>
              <a:t>. </a:t>
            </a:r>
            <a:r>
              <a:rPr lang="tr-TR" dirty="0" err="1"/>
              <a:t>What</a:t>
            </a:r>
            <a:r>
              <a:rPr lang="tr-TR" dirty="0"/>
              <a:t> </a:t>
            </a:r>
            <a:r>
              <a:rPr lang="tr-TR" dirty="0" err="1"/>
              <a:t>are</a:t>
            </a:r>
            <a:r>
              <a:rPr lang="tr-TR" dirty="0"/>
              <a:t> </a:t>
            </a:r>
            <a:r>
              <a:rPr lang="tr-TR" dirty="0" err="1"/>
              <a:t>the</a:t>
            </a:r>
            <a:r>
              <a:rPr lang="tr-TR" dirty="0"/>
              <a:t> </a:t>
            </a:r>
            <a:r>
              <a:rPr lang="tr-TR" dirty="0" err="1"/>
              <a:t>states</a:t>
            </a:r>
            <a:r>
              <a:rPr lang="tr-TR" dirty="0"/>
              <a:t>, </a:t>
            </a:r>
            <a:r>
              <a:rPr lang="tr-TR" dirty="0" err="1"/>
              <a:t>what</a:t>
            </a:r>
            <a:r>
              <a:rPr lang="tr-TR" dirty="0"/>
              <a:t> </a:t>
            </a:r>
            <a:r>
              <a:rPr lang="tr-TR" dirty="0" err="1"/>
              <a:t>are</a:t>
            </a:r>
            <a:r>
              <a:rPr lang="tr-TR" dirty="0"/>
              <a:t> </a:t>
            </a:r>
            <a:r>
              <a:rPr lang="tr-TR" dirty="0" err="1"/>
              <a:t>the</a:t>
            </a:r>
            <a:r>
              <a:rPr lang="tr-TR" dirty="0"/>
              <a:t> </a:t>
            </a:r>
            <a:r>
              <a:rPr lang="tr-TR" dirty="0" err="1"/>
              <a:t>actions</a:t>
            </a:r>
            <a:r>
              <a:rPr lang="tr-TR" dirty="0"/>
              <a:t>, how </a:t>
            </a:r>
            <a:r>
              <a:rPr lang="tr-TR" dirty="0" err="1"/>
              <a:t>should</a:t>
            </a:r>
            <a:r>
              <a:rPr lang="tr-TR" dirty="0"/>
              <a:t> </a:t>
            </a:r>
            <a:r>
              <a:rPr lang="tr-TR" dirty="0" err="1"/>
              <a:t>the</a:t>
            </a:r>
            <a:r>
              <a:rPr lang="tr-TR" dirty="0"/>
              <a:t> </a:t>
            </a:r>
            <a:r>
              <a:rPr lang="tr-TR" dirty="0" err="1"/>
              <a:t>transitions</a:t>
            </a:r>
            <a:r>
              <a:rPr lang="tr-TR" dirty="0"/>
              <a:t> </a:t>
            </a:r>
            <a:r>
              <a:rPr lang="tr-TR" dirty="0" err="1"/>
              <a:t>be,and</a:t>
            </a:r>
            <a:r>
              <a:rPr lang="tr-TR" dirty="0"/>
              <a:t>  </a:t>
            </a:r>
            <a:r>
              <a:rPr lang="tr-TR" dirty="0" err="1"/>
              <a:t>etc</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158</a:t>
            </a:fld>
            <a:endParaRPr lang="tr-TR"/>
          </a:p>
        </p:txBody>
      </p:sp>
    </p:spTree>
    <p:extLst>
      <p:ext uri="{BB962C8B-B14F-4D97-AF65-F5344CB8AC3E}">
        <p14:creationId xmlns:p14="http://schemas.microsoft.com/office/powerpoint/2010/main" val="284802489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a:t>
            </a:r>
            <a:r>
              <a:rPr lang="tr-TR" dirty="0"/>
              <a:t> </a:t>
            </a:r>
            <a:r>
              <a:rPr lang="tr-TR" dirty="0" err="1"/>
              <a:t>whole</a:t>
            </a:r>
            <a:r>
              <a:rPr lang="tr-TR" dirty="0"/>
              <a:t> </a:t>
            </a:r>
            <a:r>
              <a:rPr lang="tr-TR" dirty="0" err="1"/>
              <a:t>team</a:t>
            </a:r>
            <a:r>
              <a:rPr lang="tr-TR" dirty="0"/>
              <a:t> had </a:t>
            </a:r>
            <a:r>
              <a:rPr lang="tr-TR" dirty="0" err="1"/>
              <a:t>to</a:t>
            </a:r>
            <a:r>
              <a:rPr lang="tr-TR" dirty="0"/>
              <a:t> </a:t>
            </a:r>
            <a:r>
              <a:rPr lang="tr-TR" dirty="0" err="1"/>
              <a:t>work</a:t>
            </a:r>
            <a:r>
              <a:rPr lang="tr-TR" dirty="0"/>
              <a:t> </a:t>
            </a:r>
            <a:r>
              <a:rPr lang="tr-TR" dirty="0" err="1"/>
              <a:t>together</a:t>
            </a:r>
            <a:r>
              <a:rPr lang="tr-TR" dirty="0"/>
              <a:t> in </a:t>
            </a:r>
            <a:r>
              <a:rPr lang="tr-TR" dirty="0" err="1"/>
              <a:t>high</a:t>
            </a:r>
            <a:r>
              <a:rPr lang="tr-TR" dirty="0"/>
              <a:t> </a:t>
            </a:r>
            <a:r>
              <a:rPr lang="tr-TR" dirty="0" err="1"/>
              <a:t>communication</a:t>
            </a:r>
            <a:r>
              <a:rPr lang="tr-TR" dirty="0"/>
              <a:t>. </a:t>
            </a:r>
          </a:p>
        </p:txBody>
      </p:sp>
      <p:sp>
        <p:nvSpPr>
          <p:cNvPr id="4" name="Slayt Numarası Yer Tutucusu 3"/>
          <p:cNvSpPr>
            <a:spLocks noGrp="1"/>
          </p:cNvSpPr>
          <p:nvPr>
            <p:ph type="sldNum" sz="quarter" idx="5"/>
          </p:nvPr>
        </p:nvSpPr>
        <p:spPr/>
        <p:txBody>
          <a:bodyPr/>
          <a:lstStyle/>
          <a:p>
            <a:fld id="{4156DDF0-1691-44CB-8AA9-FF35E42EE00F}" type="slidenum">
              <a:rPr lang="tr-TR" smtClean="0"/>
              <a:t>159</a:t>
            </a:fld>
            <a:endParaRPr lang="tr-TR"/>
          </a:p>
        </p:txBody>
      </p:sp>
    </p:spTree>
    <p:extLst>
      <p:ext uri="{BB962C8B-B14F-4D97-AF65-F5344CB8AC3E}">
        <p14:creationId xmlns:p14="http://schemas.microsoft.com/office/powerpoint/2010/main" val="1768874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pseudocode</a:t>
            </a:r>
            <a:r>
              <a:rPr lang="tr-TR" dirty="0"/>
              <a:t> </a:t>
            </a:r>
            <a:r>
              <a:rPr lang="tr-TR" dirty="0" err="1"/>
              <a:t>the</a:t>
            </a:r>
            <a:r>
              <a:rPr lang="tr-TR" dirty="0"/>
              <a:t> </a:t>
            </a:r>
            <a:r>
              <a:rPr lang="tr-TR" dirty="0" err="1"/>
              <a:t>new</a:t>
            </a:r>
            <a:r>
              <a:rPr lang="tr-TR" dirty="0"/>
              <a:t> </a:t>
            </a:r>
            <a:r>
              <a:rPr lang="tr-TR" dirty="0" err="1"/>
              <a:t>fly</a:t>
            </a:r>
            <a:r>
              <a:rPr lang="tr-TR" dirty="0"/>
              <a:t> </a:t>
            </a:r>
            <a:r>
              <a:rPr lang="tr-TR" dirty="0" err="1"/>
              <a:t>function</a:t>
            </a:r>
            <a:r>
              <a:rPr lang="tr-TR" dirty="0"/>
              <a:t> </a:t>
            </a:r>
            <a:r>
              <a:rPr lang="tr-TR" dirty="0" err="1"/>
              <a:t>may</a:t>
            </a:r>
            <a:r>
              <a:rPr lang="tr-TR" dirty="0"/>
              <a:t> be </a:t>
            </a:r>
            <a:r>
              <a:rPr lang="tr-TR" dirty="0" err="1"/>
              <a:t>implemented</a:t>
            </a:r>
            <a:r>
              <a:rPr lang="tr-TR" dirty="0"/>
              <a:t> </a:t>
            </a:r>
            <a:r>
              <a:rPr lang="tr-TR" dirty="0" err="1"/>
              <a:t>like</a:t>
            </a:r>
            <a:r>
              <a:rPr lang="tr-TR" dirty="0"/>
              <a:t> </a:t>
            </a:r>
            <a:r>
              <a:rPr lang="tr-TR" dirty="0" err="1"/>
              <a:t>this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a:t>
            </a:fld>
            <a:endParaRPr lang="tr-TR"/>
          </a:p>
        </p:txBody>
      </p:sp>
    </p:spTree>
    <p:extLst>
      <p:ext uri="{BB962C8B-B14F-4D97-AF65-F5344CB8AC3E}">
        <p14:creationId xmlns:p14="http://schemas.microsoft.com/office/powerpoint/2010/main" val="8018165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used</a:t>
            </a:r>
            <a:r>
              <a:rPr lang="tr-TR" dirty="0"/>
              <a:t> </a:t>
            </a:r>
            <a:r>
              <a:rPr lang="tr-TR" dirty="0" err="1"/>
              <a:t>the</a:t>
            </a:r>
            <a:r>
              <a:rPr lang="tr-TR" dirty="0"/>
              <a:t> </a:t>
            </a:r>
            <a:r>
              <a:rPr lang="tr-TR" dirty="0" err="1"/>
              <a:t>bottom-up</a:t>
            </a:r>
            <a:r>
              <a:rPr lang="tr-TR" dirty="0"/>
              <a:t> </a:t>
            </a:r>
            <a:r>
              <a:rPr lang="tr-TR" dirty="0" err="1"/>
              <a:t>governance</a:t>
            </a:r>
            <a:r>
              <a:rPr lang="tr-TR" dirty="0"/>
              <a:t> </a:t>
            </a:r>
            <a:r>
              <a:rPr lang="tr-TR" dirty="0" err="1"/>
              <a:t>structure</a:t>
            </a:r>
            <a:r>
              <a:rPr lang="tr-TR" dirty="0"/>
              <a:t> </a:t>
            </a:r>
            <a:r>
              <a:rPr lang="tr-TR" dirty="0" err="1"/>
              <a:t>and</a:t>
            </a:r>
            <a:r>
              <a:rPr lang="tr-TR" dirty="0"/>
              <a:t> </a:t>
            </a:r>
            <a:r>
              <a:rPr lang="tr-TR" dirty="0" err="1"/>
              <a:t>every</a:t>
            </a:r>
            <a:r>
              <a:rPr lang="tr-TR" dirty="0"/>
              <a:t> </a:t>
            </a:r>
            <a:r>
              <a:rPr lang="tr-TR" dirty="0" err="1"/>
              <a:t>team</a:t>
            </a:r>
            <a:r>
              <a:rPr lang="tr-TR" dirty="0"/>
              <a:t> </a:t>
            </a:r>
            <a:r>
              <a:rPr lang="tr-TR" dirty="0" err="1"/>
              <a:t>member</a:t>
            </a:r>
            <a:r>
              <a:rPr lang="tr-TR" dirty="0"/>
              <a:t> </a:t>
            </a:r>
            <a:r>
              <a:rPr lang="tr-TR" dirty="0" err="1"/>
              <a:t>contributed</a:t>
            </a:r>
            <a:r>
              <a:rPr lang="tr-TR" dirty="0"/>
              <a:t> </a:t>
            </a:r>
            <a:r>
              <a:rPr lang="tr-TR" dirty="0" err="1"/>
              <a:t>to</a:t>
            </a:r>
            <a:r>
              <a:rPr lang="tr-TR" dirty="0"/>
              <a:t> </a:t>
            </a:r>
            <a:r>
              <a:rPr lang="tr-TR" dirty="0" err="1"/>
              <a:t>several</a:t>
            </a:r>
            <a:r>
              <a:rPr lang="tr-TR" dirty="0"/>
              <a:t> </a:t>
            </a:r>
            <a:r>
              <a:rPr lang="tr-TR" dirty="0" err="1"/>
              <a:t>modules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160</a:t>
            </a:fld>
            <a:endParaRPr lang="tr-TR"/>
          </a:p>
        </p:txBody>
      </p:sp>
    </p:spTree>
    <p:extLst>
      <p:ext uri="{BB962C8B-B14F-4D97-AF65-F5344CB8AC3E}">
        <p14:creationId xmlns:p14="http://schemas.microsoft.com/office/powerpoint/2010/main" val="85597969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time went on project’s structure became more clear and it was easier to decompose the work into submodules</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161</a:t>
            </a:fld>
            <a:endParaRPr lang="tr-TR"/>
          </a:p>
        </p:txBody>
      </p:sp>
    </p:spTree>
    <p:extLst>
      <p:ext uri="{BB962C8B-B14F-4D97-AF65-F5344CB8AC3E}">
        <p14:creationId xmlns:p14="http://schemas.microsoft.com/office/powerpoint/2010/main" val="26683608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midterms were starting…</a:t>
            </a:r>
            <a:r>
              <a:rPr lang="tr-TR" dirty="0"/>
              <a:t> </a:t>
            </a:r>
            <a:r>
              <a:rPr lang="tr-TR" dirty="0" err="1"/>
              <a:t>So</a:t>
            </a:r>
            <a:r>
              <a:rPr lang="tr-TR" dirty="0"/>
              <a:t>, e</a:t>
            </a:r>
            <a:r>
              <a:rPr lang="en-US" dirty="0" err="1"/>
              <a:t>veryone</a:t>
            </a:r>
            <a:r>
              <a:rPr lang="en-US" dirty="0"/>
              <a:t> </a:t>
            </a:r>
            <a:r>
              <a:rPr lang="tr-TR" dirty="0" err="1"/>
              <a:t>might</a:t>
            </a:r>
            <a:r>
              <a:rPr lang="tr-TR" dirty="0"/>
              <a:t> be</a:t>
            </a:r>
            <a:r>
              <a:rPr lang="en-US" dirty="0"/>
              <a:t> busy with their own </a:t>
            </a:r>
            <a:r>
              <a:rPr lang="en-US" dirty="0" err="1"/>
              <a:t>wor</a:t>
            </a:r>
            <a:r>
              <a:rPr lang="tr-TR" dirty="0"/>
              <a:t>k </a:t>
            </a:r>
            <a:r>
              <a:rPr lang="tr-TR" dirty="0" err="1"/>
              <a:t>and</a:t>
            </a:r>
            <a:r>
              <a:rPr lang="en-US" dirty="0"/>
              <a:t> opportunistic behavior may arise</a:t>
            </a:r>
            <a:r>
              <a:rPr lang="tr-TR" dirty="0"/>
              <a:t> </a:t>
            </a:r>
            <a:r>
              <a:rPr lang="tr-TR" dirty="0" err="1"/>
              <a:t>between</a:t>
            </a:r>
            <a:r>
              <a:rPr lang="tr-TR" dirty="0"/>
              <a:t> </a:t>
            </a:r>
            <a:r>
              <a:rPr lang="tr-TR" dirty="0" err="1"/>
              <a:t>team</a:t>
            </a:r>
            <a:r>
              <a:rPr lang="tr-TR" dirty="0"/>
              <a:t> </a:t>
            </a:r>
            <a:r>
              <a:rPr lang="tr-TR" dirty="0" err="1"/>
              <a:t>members</a:t>
            </a:r>
            <a:endParaRPr lang="en-US"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162</a:t>
            </a:fld>
            <a:endParaRPr lang="tr-TR"/>
          </a:p>
        </p:txBody>
      </p:sp>
    </p:spTree>
    <p:extLst>
      <p:ext uri="{BB962C8B-B14F-4D97-AF65-F5344CB8AC3E}">
        <p14:creationId xmlns:p14="http://schemas.microsoft.com/office/powerpoint/2010/main" val="10746920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tr-TR" dirty="0" err="1"/>
              <a:t>So</a:t>
            </a:r>
            <a:r>
              <a:rPr lang="tr-TR" dirty="0"/>
              <a:t> </a:t>
            </a:r>
            <a:r>
              <a:rPr lang="tr-TR" dirty="0" err="1"/>
              <a:t>we</a:t>
            </a:r>
            <a:r>
              <a:rPr lang="tr-TR" dirty="0"/>
              <a:t> s</a:t>
            </a:r>
            <a:r>
              <a:rPr lang="en-US" dirty="0"/>
              <a:t>witch</a:t>
            </a:r>
            <a:r>
              <a:rPr lang="tr-TR" dirty="0" err="1"/>
              <a:t>ed</a:t>
            </a:r>
            <a:r>
              <a:rPr lang="en-US" dirty="0"/>
              <a:t> to </a:t>
            </a:r>
            <a:r>
              <a:rPr lang="tr-TR" dirty="0"/>
              <a:t>top </a:t>
            </a:r>
            <a:r>
              <a:rPr lang="tr-TR" dirty="0" err="1"/>
              <a:t>down</a:t>
            </a:r>
            <a:r>
              <a:rPr lang="tr-TR" dirty="0"/>
              <a:t> </a:t>
            </a:r>
            <a:r>
              <a:rPr lang="en-US" dirty="0"/>
              <a:t>governance structure</a:t>
            </a:r>
          </a:p>
          <a:p>
            <a:pPr marL="0" lvl="0" indent="0" algn="l" rtl="0">
              <a:spcBef>
                <a:spcPts val="0"/>
              </a:spcBef>
              <a:spcAft>
                <a:spcPts val="0"/>
              </a:spcAft>
              <a:buClr>
                <a:schemeClr val="dk1"/>
              </a:buClr>
              <a:buSzPts val="1100"/>
              <a:buFont typeface="Arial"/>
              <a:buNone/>
            </a:pPr>
            <a:endParaRPr lang="tr-TR" dirty="0"/>
          </a:p>
          <a:p>
            <a:pPr marL="0" lvl="0" indent="0" algn="l" rtl="0">
              <a:spcBef>
                <a:spcPts val="0"/>
              </a:spcBef>
              <a:spcAft>
                <a:spcPts val="0"/>
              </a:spcAft>
              <a:buClr>
                <a:schemeClr val="dk1"/>
              </a:buClr>
              <a:buSzPts val="1100"/>
              <a:buFont typeface="Arial"/>
              <a:buNone/>
            </a:pPr>
            <a:r>
              <a:rPr lang="tr-TR" dirty="0" err="1"/>
              <a:t>Everyone</a:t>
            </a:r>
            <a:r>
              <a:rPr lang="tr-TR" dirty="0"/>
              <a:t> </a:t>
            </a:r>
            <a:r>
              <a:rPr lang="tr-TR" dirty="0" err="1"/>
              <a:t>became</a:t>
            </a:r>
            <a:r>
              <a:rPr lang="tr-TR" dirty="0"/>
              <a:t> </a:t>
            </a:r>
            <a:r>
              <a:rPr lang="tr-TR" dirty="0" err="1"/>
              <a:t>more</a:t>
            </a:r>
            <a:r>
              <a:rPr lang="tr-TR" dirty="0"/>
              <a:t> </a:t>
            </a:r>
            <a:r>
              <a:rPr lang="tr-TR" dirty="0" err="1"/>
              <a:t>focused</a:t>
            </a:r>
            <a:r>
              <a:rPr lang="tr-TR" dirty="0"/>
              <a:t> on </a:t>
            </a:r>
            <a:r>
              <a:rPr lang="tr-TR" dirty="0" err="1"/>
              <a:t>their</a:t>
            </a:r>
            <a:r>
              <a:rPr lang="tr-TR" dirty="0"/>
              <a:t> </a:t>
            </a:r>
            <a:r>
              <a:rPr lang="tr-TR" dirty="0" err="1"/>
              <a:t>own</a:t>
            </a:r>
            <a:r>
              <a:rPr lang="tr-TR" dirty="0"/>
              <a:t> </a:t>
            </a:r>
            <a:r>
              <a:rPr lang="tr-TR" dirty="0" err="1"/>
              <a:t>state</a:t>
            </a:r>
            <a:r>
              <a:rPr lang="tr-TR" dirty="0"/>
              <a:t> </a:t>
            </a:r>
            <a:r>
              <a:rPr lang="tr-TR" dirty="0" err="1"/>
              <a:t>implementation</a:t>
            </a:r>
            <a:endParaRPr lang="en-US"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163</a:t>
            </a:fld>
            <a:endParaRPr lang="tr-TR"/>
          </a:p>
        </p:txBody>
      </p:sp>
    </p:spTree>
    <p:extLst>
      <p:ext uri="{BB962C8B-B14F-4D97-AF65-F5344CB8AC3E}">
        <p14:creationId xmlns:p14="http://schemas.microsoft.com/office/powerpoint/2010/main" val="86529646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164</a:t>
            </a:fld>
            <a:endParaRPr lang="tr-TR"/>
          </a:p>
        </p:txBody>
      </p:sp>
    </p:spTree>
    <p:extLst>
      <p:ext uri="{BB962C8B-B14F-4D97-AF65-F5344CB8AC3E}">
        <p14:creationId xmlns:p14="http://schemas.microsoft.com/office/powerpoint/2010/main" val="279414372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Finally</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the</a:t>
            </a:r>
            <a:r>
              <a:rPr lang="tr-TR" dirty="0"/>
              <a:t> </a:t>
            </a:r>
            <a:r>
              <a:rPr lang="tr-TR" dirty="0" err="1"/>
              <a:t>team</a:t>
            </a:r>
            <a:r>
              <a:rPr lang="tr-TR" dirty="0"/>
              <a:t> </a:t>
            </a:r>
            <a:r>
              <a:rPr lang="tr-TR" dirty="0" err="1"/>
              <a:t>work</a:t>
            </a:r>
            <a:r>
              <a:rPr lang="tr-TR" dirty="0"/>
              <a:t> </a:t>
            </a:r>
            <a:r>
              <a:rPr lang="tr-TR" dirty="0" err="1"/>
              <a:t>and</a:t>
            </a:r>
            <a:r>
              <a:rPr lang="tr-TR" dirty="0"/>
              <a:t> </a:t>
            </a:r>
            <a:r>
              <a:rPr lang="tr-TR" dirty="0" err="1"/>
              <a:t>logistics</a:t>
            </a:r>
            <a:r>
              <a:rPr lang="tr-TR" dirty="0"/>
              <a:t> </a:t>
            </a:r>
            <a:r>
              <a:rPr lang="tr-TR" dirty="0" err="1"/>
              <a:t>for</a:t>
            </a:r>
            <a:r>
              <a:rPr lang="tr-TR" dirty="0"/>
              <a:t> </a:t>
            </a:r>
            <a:r>
              <a:rPr lang="tr-TR" dirty="0" err="1"/>
              <a:t>our</a:t>
            </a:r>
            <a:r>
              <a:rPr lang="tr-TR" dirty="0"/>
              <a:t> </a:t>
            </a:r>
            <a:r>
              <a:rPr lang="tr-TR" dirty="0" err="1"/>
              <a:t>project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165</a:t>
            </a:fld>
            <a:endParaRPr lang="tr-TR"/>
          </a:p>
        </p:txBody>
      </p:sp>
    </p:spTree>
    <p:extLst>
      <p:ext uri="{BB962C8B-B14F-4D97-AF65-F5344CB8AC3E}">
        <p14:creationId xmlns:p14="http://schemas.microsoft.com/office/powerpoint/2010/main" val="189736596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1" name="Google Shape;1101;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tr-TR" dirty="0" err="1"/>
              <a:t>During</a:t>
            </a:r>
            <a:r>
              <a:rPr lang="tr-TR" dirty="0"/>
              <a:t> </a:t>
            </a:r>
            <a:r>
              <a:rPr lang="tr-TR" dirty="0" err="1"/>
              <a:t>the</a:t>
            </a:r>
            <a:r>
              <a:rPr lang="tr-TR" dirty="0"/>
              <a:t> </a:t>
            </a:r>
            <a:r>
              <a:rPr lang="tr-TR" dirty="0" err="1"/>
              <a:t>development</a:t>
            </a:r>
            <a:r>
              <a:rPr lang="tr-TR" dirty="0"/>
              <a:t> </a:t>
            </a:r>
            <a:r>
              <a:rPr lang="tr-TR" dirty="0" err="1"/>
              <a:t>process</a:t>
            </a:r>
            <a:endParaRPr lang="tr-TR" dirty="0"/>
          </a:p>
          <a:p>
            <a:pPr marL="0" lvl="0" indent="0" algn="l" rtl="0">
              <a:spcBef>
                <a:spcPts val="0"/>
              </a:spcBef>
              <a:spcAft>
                <a:spcPts val="0"/>
              </a:spcAft>
              <a:buSzPts val="1100"/>
              <a:buNone/>
            </a:pPr>
            <a:r>
              <a:rPr lang="tr-TR" dirty="0" err="1"/>
              <a:t>We</a:t>
            </a:r>
            <a:r>
              <a:rPr lang="tr-TR" dirty="0"/>
              <a:t> </a:t>
            </a:r>
            <a:r>
              <a:rPr lang="tr-TR" dirty="0" err="1"/>
              <a:t>used</a:t>
            </a:r>
            <a:r>
              <a:rPr lang="tr-TR" dirty="0"/>
              <a:t> </a:t>
            </a:r>
            <a:r>
              <a:rPr lang="tr-TR" dirty="0" err="1"/>
              <a:t>discord</a:t>
            </a:r>
            <a:r>
              <a:rPr lang="tr-TR" dirty="0"/>
              <a:t> </a:t>
            </a:r>
            <a:r>
              <a:rPr lang="tr-TR" dirty="0" err="1"/>
              <a:t>and</a:t>
            </a:r>
            <a:r>
              <a:rPr lang="tr-TR" dirty="0"/>
              <a:t> </a:t>
            </a:r>
            <a:r>
              <a:rPr lang="tr-TR" dirty="0" err="1"/>
              <a:t>whatsapp</a:t>
            </a:r>
            <a:r>
              <a:rPr lang="tr-TR" dirty="0"/>
              <a:t> </a:t>
            </a:r>
            <a:r>
              <a:rPr lang="tr-TR" dirty="0" err="1"/>
              <a:t>for</a:t>
            </a:r>
            <a:r>
              <a:rPr lang="tr-TR" dirty="0"/>
              <a:t> </a:t>
            </a:r>
            <a:r>
              <a:rPr lang="tr-TR" dirty="0" err="1"/>
              <a:t>communication</a:t>
            </a:r>
            <a:r>
              <a:rPr lang="tr-TR" dirty="0"/>
              <a:t>.</a:t>
            </a:r>
            <a:endParaRPr dirty="0"/>
          </a:p>
          <a:p>
            <a:pPr marL="0" lvl="0" indent="0" algn="l" rtl="0">
              <a:spcBef>
                <a:spcPts val="0"/>
              </a:spcBef>
              <a:spcAft>
                <a:spcPts val="0"/>
              </a:spcAft>
              <a:buClr>
                <a:schemeClr val="dk1"/>
              </a:buClr>
              <a:buSzPts val="1100"/>
              <a:buFont typeface="Arial"/>
              <a:buNone/>
            </a:pPr>
            <a:r>
              <a:rPr lang="tr-TR" dirty="0" err="1"/>
              <a:t>We</a:t>
            </a:r>
            <a:r>
              <a:rPr lang="tr-TR" dirty="0"/>
              <a:t> </a:t>
            </a:r>
            <a:r>
              <a:rPr lang="tr-TR" dirty="0" err="1"/>
              <a:t>used</a:t>
            </a:r>
            <a:r>
              <a:rPr lang="tr-TR" dirty="0"/>
              <a:t> Google Drive </a:t>
            </a:r>
            <a:r>
              <a:rPr lang="tr-TR" dirty="0" err="1"/>
              <a:t>and</a:t>
            </a:r>
            <a:r>
              <a:rPr lang="tr-TR" dirty="0"/>
              <a:t> </a:t>
            </a:r>
            <a:r>
              <a:rPr lang="tr-TR" dirty="0" err="1"/>
              <a:t>Github</a:t>
            </a:r>
            <a:r>
              <a:rPr lang="tr-TR" dirty="0"/>
              <a:t> </a:t>
            </a:r>
            <a:r>
              <a:rPr lang="tr-TR" dirty="0" err="1"/>
              <a:t>for</a:t>
            </a:r>
            <a:r>
              <a:rPr lang="tr-TR" dirty="0"/>
              <a:t> </a:t>
            </a:r>
            <a:r>
              <a:rPr lang="tr-TR" dirty="0" err="1"/>
              <a:t>share</a:t>
            </a:r>
            <a:r>
              <a:rPr lang="tr-TR" dirty="0"/>
              <a:t> </a:t>
            </a:r>
            <a:r>
              <a:rPr lang="tr-TR" dirty="0" err="1"/>
              <a:t>content</a:t>
            </a:r>
            <a:r>
              <a:rPr lang="tr-TR" dirty="0"/>
              <a:t>.</a:t>
            </a:r>
            <a:endParaRPr dirty="0"/>
          </a:p>
          <a:p>
            <a:pPr marL="0" lvl="0" indent="0" algn="l" rtl="0">
              <a:spcBef>
                <a:spcPts val="0"/>
              </a:spcBef>
              <a:spcAft>
                <a:spcPts val="0"/>
              </a:spcAft>
              <a:buClr>
                <a:schemeClr val="dk1"/>
              </a:buClr>
              <a:buSzPts val="1100"/>
              <a:buFont typeface="Arial"/>
              <a:buNone/>
            </a:pPr>
            <a:r>
              <a:rPr lang="tr-TR" dirty="0"/>
              <a:t>At </a:t>
            </a:r>
            <a:r>
              <a:rPr lang="tr-TR" dirty="0" err="1"/>
              <a:t>the</a:t>
            </a:r>
            <a:r>
              <a:rPr lang="tr-TR" dirty="0"/>
              <a:t> </a:t>
            </a:r>
            <a:r>
              <a:rPr lang="tr-TR" dirty="0" err="1"/>
              <a:t>beginning</a:t>
            </a:r>
            <a:r>
              <a:rPr lang="tr-TR" dirty="0"/>
              <a:t> of </a:t>
            </a:r>
            <a:r>
              <a:rPr lang="tr-TR" dirty="0" err="1"/>
              <a:t>the</a:t>
            </a:r>
            <a:r>
              <a:rPr lang="tr-TR" dirty="0"/>
              <a:t> </a:t>
            </a:r>
            <a:r>
              <a:rPr lang="tr-TR" dirty="0" err="1"/>
              <a:t>project</a:t>
            </a:r>
            <a:r>
              <a:rPr lang="tr-TR" dirty="0"/>
              <a:t>, </a:t>
            </a:r>
            <a:r>
              <a:rPr lang="tr-TR" dirty="0" err="1"/>
              <a:t>we</a:t>
            </a:r>
            <a:r>
              <a:rPr lang="tr-TR" dirty="0"/>
              <a:t> </a:t>
            </a:r>
            <a:r>
              <a:rPr lang="tr-TR" dirty="0" err="1"/>
              <a:t>started</a:t>
            </a:r>
            <a:r>
              <a:rPr lang="tr-TR" dirty="0"/>
              <a:t> </a:t>
            </a:r>
            <a:r>
              <a:rPr lang="tr-TR" dirty="0" err="1"/>
              <a:t>to</a:t>
            </a:r>
            <a:r>
              <a:rPr lang="tr-TR" dirty="0"/>
              <a:t> </a:t>
            </a:r>
            <a:r>
              <a:rPr lang="tr-TR" dirty="0" err="1"/>
              <a:t>develop</a:t>
            </a:r>
            <a:r>
              <a:rPr lang="tr-TR" dirty="0"/>
              <a:t> </a:t>
            </a:r>
            <a:r>
              <a:rPr lang="tr-TR" dirty="0" err="1"/>
              <a:t>the</a:t>
            </a:r>
            <a:r>
              <a:rPr lang="tr-TR" dirty="0"/>
              <a:t> </a:t>
            </a:r>
            <a:r>
              <a:rPr lang="tr-TR" dirty="0" err="1"/>
              <a:t>project</a:t>
            </a:r>
            <a:r>
              <a:rPr lang="tr-TR" dirty="0"/>
              <a:t> </a:t>
            </a:r>
            <a:r>
              <a:rPr lang="tr-TR" dirty="0" err="1"/>
              <a:t>together</a:t>
            </a:r>
            <a:r>
              <a:rPr lang="tr-TR" dirty="0"/>
              <a:t> </a:t>
            </a:r>
            <a:r>
              <a:rPr lang="tr-TR" dirty="0" err="1"/>
              <a:t>with</a:t>
            </a:r>
            <a:r>
              <a:rPr lang="tr-TR" dirty="0"/>
              <a:t> </a:t>
            </a:r>
            <a:r>
              <a:rPr lang="tr-TR" dirty="0" err="1"/>
              <a:t>the</a:t>
            </a:r>
            <a:r>
              <a:rPr lang="tr-TR" dirty="0"/>
              <a:t> </a:t>
            </a:r>
            <a:r>
              <a:rPr lang="tr-TR" dirty="0" err="1"/>
              <a:t>help</a:t>
            </a:r>
            <a:r>
              <a:rPr lang="tr-TR" dirty="0"/>
              <a:t> of </a:t>
            </a:r>
            <a:r>
              <a:rPr lang="tr-TR" dirty="0" err="1"/>
              <a:t>Discord</a:t>
            </a:r>
            <a:r>
              <a:rPr lang="tr-TR" dirty="0"/>
              <a:t>.</a:t>
            </a:r>
            <a:endParaRPr dirty="0"/>
          </a:p>
          <a:p>
            <a:pPr marL="0" lvl="0" indent="0" algn="l" rtl="0">
              <a:spcBef>
                <a:spcPts val="0"/>
              </a:spcBef>
              <a:spcAft>
                <a:spcPts val="0"/>
              </a:spcAft>
              <a:buClr>
                <a:schemeClr val="dk1"/>
              </a:buClr>
              <a:buSzPts val="1100"/>
              <a:buFont typeface="Arial"/>
              <a:buNone/>
            </a:pPr>
            <a:r>
              <a:rPr lang="tr-TR" dirty="0" err="1"/>
              <a:t>Once</a:t>
            </a:r>
            <a:r>
              <a:rPr lang="tr-TR" dirty="0"/>
              <a:t> </a:t>
            </a:r>
            <a:r>
              <a:rPr lang="tr-TR" dirty="0" err="1"/>
              <a:t>the</a:t>
            </a:r>
            <a:r>
              <a:rPr lang="tr-TR" dirty="0"/>
              <a:t> </a:t>
            </a:r>
            <a:r>
              <a:rPr lang="tr-TR" dirty="0" err="1"/>
              <a:t>tasks</a:t>
            </a:r>
            <a:r>
              <a:rPr lang="tr-TR" dirty="0"/>
              <a:t> </a:t>
            </a:r>
            <a:r>
              <a:rPr lang="tr-TR" dirty="0" err="1"/>
              <a:t>within</a:t>
            </a:r>
            <a:r>
              <a:rPr lang="tr-TR" dirty="0"/>
              <a:t> </a:t>
            </a:r>
            <a:r>
              <a:rPr lang="tr-TR" dirty="0" err="1"/>
              <a:t>the</a:t>
            </a:r>
            <a:r>
              <a:rPr lang="tr-TR" dirty="0"/>
              <a:t> </a:t>
            </a:r>
            <a:r>
              <a:rPr lang="tr-TR" dirty="0" err="1"/>
              <a:t>project</a:t>
            </a:r>
            <a:r>
              <a:rPr lang="tr-TR" dirty="0"/>
              <a:t> </a:t>
            </a:r>
            <a:r>
              <a:rPr lang="tr-TR" dirty="0" err="1"/>
              <a:t>became</a:t>
            </a:r>
            <a:r>
              <a:rPr lang="tr-TR" dirty="0"/>
              <a:t> </a:t>
            </a:r>
            <a:r>
              <a:rPr lang="tr-TR" dirty="0" err="1"/>
              <a:t>more</a:t>
            </a:r>
            <a:r>
              <a:rPr lang="tr-TR" dirty="0"/>
              <a:t> </a:t>
            </a:r>
            <a:r>
              <a:rPr lang="tr-TR" dirty="0" err="1"/>
              <a:t>clear</a:t>
            </a:r>
            <a:r>
              <a:rPr lang="tr-TR" dirty="0"/>
              <a:t>, </a:t>
            </a:r>
            <a:r>
              <a:rPr lang="tr-TR" dirty="0" err="1"/>
              <a:t>we</a:t>
            </a:r>
            <a:r>
              <a:rPr lang="tr-TR" dirty="0"/>
              <a:t> </a:t>
            </a:r>
            <a:r>
              <a:rPr lang="tr-TR" dirty="0" err="1"/>
              <a:t>assigned</a:t>
            </a:r>
            <a:r>
              <a:rPr lang="tr-TR" dirty="0"/>
              <a:t> </a:t>
            </a:r>
            <a:r>
              <a:rPr lang="tr-TR" dirty="0" err="1"/>
              <a:t>well-defined</a:t>
            </a:r>
            <a:r>
              <a:rPr lang="tr-TR" dirty="0"/>
              <a:t> </a:t>
            </a:r>
            <a:r>
              <a:rPr lang="tr-TR" dirty="0" err="1"/>
              <a:t>tasks</a:t>
            </a:r>
            <a:r>
              <a:rPr lang="tr-TR" dirty="0"/>
              <a:t> </a:t>
            </a:r>
            <a:r>
              <a:rPr lang="tr-TR" dirty="0" err="1"/>
              <a:t>to</a:t>
            </a:r>
            <a:r>
              <a:rPr lang="tr-TR" dirty="0"/>
              <a:t> </a:t>
            </a:r>
            <a:r>
              <a:rPr lang="tr-TR" dirty="0" err="1"/>
              <a:t>everyone</a:t>
            </a:r>
            <a:r>
              <a:rPr lang="tr-TR" dirty="0"/>
              <a:t>.</a:t>
            </a:r>
            <a:endParaRPr dirty="0"/>
          </a:p>
          <a:p>
            <a:pPr marL="0" lvl="0" indent="0" algn="l" rtl="0">
              <a:spcBef>
                <a:spcPts val="0"/>
              </a:spcBef>
              <a:spcAft>
                <a:spcPts val="0"/>
              </a:spcAft>
              <a:buClr>
                <a:schemeClr val="dk1"/>
              </a:buClr>
              <a:buSzPts val="1100"/>
              <a:buFont typeface="Arial"/>
              <a:buNone/>
            </a:pPr>
            <a:r>
              <a:rPr lang="tr-TR" dirty="0" err="1"/>
              <a:t>We</a:t>
            </a:r>
            <a:r>
              <a:rPr lang="tr-TR" dirty="0"/>
              <a:t> </a:t>
            </a:r>
            <a:r>
              <a:rPr lang="tr-TR" dirty="0" err="1"/>
              <a:t>held</a:t>
            </a:r>
            <a:r>
              <a:rPr lang="tr-TR" dirty="0"/>
              <a:t> </a:t>
            </a:r>
            <a:r>
              <a:rPr lang="tr-TR" dirty="0" err="1"/>
              <a:t>weekly</a:t>
            </a:r>
            <a:r>
              <a:rPr lang="tr-TR" dirty="0"/>
              <a:t> general </a:t>
            </a:r>
            <a:r>
              <a:rPr lang="tr-TR" dirty="0" err="1"/>
              <a:t>situation</a:t>
            </a:r>
            <a:r>
              <a:rPr lang="tr-TR" dirty="0"/>
              <a:t> </a:t>
            </a:r>
            <a:r>
              <a:rPr lang="tr-TR" dirty="0" err="1"/>
              <a:t>assessment</a:t>
            </a:r>
            <a:r>
              <a:rPr lang="tr-TR" dirty="0"/>
              <a:t> </a:t>
            </a:r>
            <a:r>
              <a:rPr lang="tr-TR" dirty="0" err="1"/>
              <a:t>meetings</a:t>
            </a:r>
            <a:r>
              <a:rPr lang="tr-TR" dirty="0"/>
              <a:t> </a:t>
            </a:r>
            <a:r>
              <a:rPr lang="tr-TR" dirty="0" err="1"/>
              <a:t>via</a:t>
            </a:r>
            <a:r>
              <a:rPr lang="tr-TR" dirty="0"/>
              <a:t> </a:t>
            </a:r>
            <a:r>
              <a:rPr lang="tr-TR" dirty="0" err="1"/>
              <a:t>Discord</a:t>
            </a:r>
            <a:r>
              <a:rPr lang="tr-TR" dirty="0"/>
              <a:t>.</a:t>
            </a:r>
            <a:endParaRPr dirty="0"/>
          </a:p>
          <a:p>
            <a:pPr marL="0" lvl="0" indent="0" algn="l" rtl="0">
              <a:spcBef>
                <a:spcPts val="0"/>
              </a:spcBef>
              <a:spcAft>
                <a:spcPts val="0"/>
              </a:spcAft>
              <a:buNone/>
            </a:pPr>
            <a:endParaRPr dirty="0"/>
          </a:p>
        </p:txBody>
      </p:sp>
      <p:sp>
        <p:nvSpPr>
          <p:cNvPr id="1102" name="Google Shape;1102;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principle and one of the most important principles is Deliver Results</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167</a:t>
            </a:fld>
            <a:endParaRPr lang="tr-TR"/>
          </a:p>
        </p:txBody>
      </p:sp>
    </p:spTree>
    <p:extLst>
      <p:ext uri="{BB962C8B-B14F-4D97-AF65-F5344CB8AC3E}">
        <p14:creationId xmlns:p14="http://schemas.microsoft.com/office/powerpoint/2010/main" val="162648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swim</a:t>
            </a:r>
            <a:r>
              <a:rPr lang="tr-TR" dirty="0"/>
              <a:t> </a:t>
            </a:r>
            <a:r>
              <a:rPr lang="tr-TR" dirty="0" err="1"/>
              <a:t>function</a:t>
            </a:r>
            <a:r>
              <a:rPr lang="tr-TR" dirty="0"/>
              <a:t> can be </a:t>
            </a:r>
            <a:r>
              <a:rPr lang="tr-TR" dirty="0" err="1"/>
              <a:t>implemented</a:t>
            </a:r>
            <a:r>
              <a:rPr lang="tr-TR" dirty="0"/>
              <a:t> </a:t>
            </a:r>
            <a:r>
              <a:rPr lang="tr-TR" dirty="0" err="1"/>
              <a:t>similarly</a:t>
            </a:r>
            <a:r>
              <a:rPr lang="tr-TR" dirty="0"/>
              <a:t> </a:t>
            </a:r>
            <a:r>
              <a:rPr lang="tr-TR" dirty="0" err="1"/>
              <a:t>based</a:t>
            </a:r>
            <a:r>
              <a:rPr lang="tr-TR" dirty="0"/>
              <a:t> on </a:t>
            </a:r>
            <a:r>
              <a:rPr lang="tr-TR" dirty="0" err="1"/>
              <a:t>the</a:t>
            </a:r>
            <a:r>
              <a:rPr lang="tr-TR" dirty="0"/>
              <a:t> </a:t>
            </a:r>
            <a:r>
              <a:rPr lang="tr-TR" dirty="0" err="1"/>
              <a:t>current</a:t>
            </a:r>
            <a:r>
              <a:rPr lang="tr-TR" dirty="0"/>
              <a:t> </a:t>
            </a:r>
            <a:r>
              <a:rPr lang="tr-TR" dirty="0" err="1"/>
              <a:t>state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17</a:t>
            </a:fld>
            <a:endParaRPr lang="tr-TR"/>
          </a:p>
        </p:txBody>
      </p:sp>
    </p:spTree>
    <p:extLst>
      <p:ext uri="{BB962C8B-B14F-4D97-AF65-F5344CB8AC3E}">
        <p14:creationId xmlns:p14="http://schemas.microsoft.com/office/powerpoint/2010/main" val="763381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now</a:t>
            </a:r>
            <a:r>
              <a:rPr lang="tr-TR" dirty="0"/>
              <a:t> </a:t>
            </a:r>
            <a:r>
              <a:rPr lang="tr-TR" dirty="0" err="1"/>
              <a:t>this</a:t>
            </a:r>
            <a:r>
              <a:rPr lang="tr-TR" dirty="0"/>
              <a:t> </a:t>
            </a:r>
            <a:r>
              <a:rPr lang="tr-TR" dirty="0" err="1"/>
              <a:t>solution</a:t>
            </a:r>
            <a:r>
              <a:rPr lang="tr-TR" dirty="0"/>
              <a:t> </a:t>
            </a:r>
            <a:r>
              <a:rPr lang="tr-TR" dirty="0" err="1"/>
              <a:t>seems</a:t>
            </a:r>
            <a:r>
              <a:rPr lang="tr-TR" dirty="0"/>
              <a:t> </a:t>
            </a:r>
            <a:r>
              <a:rPr lang="tr-TR" dirty="0" err="1"/>
              <a:t>to</a:t>
            </a:r>
            <a:r>
              <a:rPr lang="tr-TR" dirty="0"/>
              <a:t> </a:t>
            </a:r>
            <a:r>
              <a:rPr lang="tr-TR" dirty="0" err="1"/>
              <a:t>work</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18</a:t>
            </a:fld>
            <a:endParaRPr lang="tr-TR"/>
          </a:p>
        </p:txBody>
      </p:sp>
    </p:spTree>
    <p:extLst>
      <p:ext uri="{BB962C8B-B14F-4D97-AF65-F5344CB8AC3E}">
        <p14:creationId xmlns:p14="http://schemas.microsoft.com/office/powerpoint/2010/main" val="1096564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But </a:t>
            </a:r>
            <a:r>
              <a:rPr lang="tr-TR" dirty="0" err="1"/>
              <a:t>what</a:t>
            </a:r>
            <a:r>
              <a:rPr lang="tr-TR" dirty="0"/>
              <a:t> </a:t>
            </a:r>
            <a:r>
              <a:rPr lang="tr-TR" dirty="0" err="1"/>
              <a:t>if</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extend</a:t>
            </a:r>
            <a:r>
              <a:rPr lang="tr-TR" dirty="0"/>
              <a:t> </a:t>
            </a:r>
            <a:r>
              <a:rPr lang="tr-TR" dirty="0" err="1"/>
              <a:t>the</a:t>
            </a:r>
            <a:r>
              <a:rPr lang="tr-TR" dirty="0"/>
              <a:t> </a:t>
            </a:r>
            <a:r>
              <a:rPr lang="tr-TR" dirty="0" err="1"/>
              <a:t>possible</a:t>
            </a:r>
            <a:r>
              <a:rPr lang="tr-TR" dirty="0"/>
              <a:t> </a:t>
            </a:r>
            <a:r>
              <a:rPr lang="tr-TR" dirty="0" err="1"/>
              <a:t>states</a:t>
            </a:r>
            <a:r>
              <a:rPr lang="tr-TR" dirty="0"/>
              <a:t> </a:t>
            </a:r>
            <a:r>
              <a:rPr lang="tr-TR" dirty="0" err="1"/>
              <a:t>for</a:t>
            </a:r>
            <a:r>
              <a:rPr lang="tr-TR" dirty="0"/>
              <a:t> </a:t>
            </a:r>
            <a:r>
              <a:rPr lang="tr-TR" dirty="0" err="1"/>
              <a:t>the</a:t>
            </a:r>
            <a:r>
              <a:rPr lang="tr-TR" dirty="0"/>
              <a:t> </a:t>
            </a:r>
            <a:r>
              <a:rPr lang="tr-TR" dirty="0" err="1"/>
              <a:t>duck</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19</a:t>
            </a:fld>
            <a:endParaRPr lang="tr-TR"/>
          </a:p>
        </p:txBody>
      </p:sp>
    </p:spTree>
    <p:extLst>
      <p:ext uri="{BB962C8B-B14F-4D97-AF65-F5344CB8AC3E}">
        <p14:creationId xmlns:p14="http://schemas.microsoft.com/office/powerpoint/2010/main" val="14837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r>
              <a:rPr lang="tr-TR" dirty="0" err="1"/>
              <a:t>Our</a:t>
            </a:r>
            <a:r>
              <a:rPr lang="tr-TR" dirty="0"/>
              <a:t> </a:t>
            </a:r>
            <a:r>
              <a:rPr lang="tr-TR" dirty="0" err="1"/>
              <a:t>presentation</a:t>
            </a:r>
            <a:r>
              <a:rPr lang="tr-TR" dirty="0"/>
              <a:t> </a:t>
            </a:r>
            <a:r>
              <a:rPr lang="tr-TR" dirty="0" err="1"/>
              <a:t>mainly</a:t>
            </a:r>
            <a:r>
              <a:rPr lang="tr-TR" dirty="0"/>
              <a:t> </a:t>
            </a:r>
            <a:r>
              <a:rPr lang="tr-TR" dirty="0" err="1"/>
              <a:t>consists</a:t>
            </a:r>
            <a:r>
              <a:rPr lang="tr-TR" dirty="0"/>
              <a:t> of 3 </a:t>
            </a:r>
            <a:r>
              <a:rPr lang="tr-TR" dirty="0" err="1"/>
              <a:t>parts</a:t>
            </a:r>
            <a:r>
              <a:rPr lang="tr-TR" dirty="0"/>
              <a:t> in </a:t>
            </a:r>
            <a:r>
              <a:rPr lang="tr-TR" dirty="0" err="1"/>
              <a:t>the</a:t>
            </a:r>
            <a:r>
              <a:rPr lang="tr-TR" dirty="0"/>
              <a:t> </a:t>
            </a:r>
            <a:r>
              <a:rPr lang="tr-TR" dirty="0" err="1"/>
              <a:t>first</a:t>
            </a:r>
            <a:r>
              <a:rPr lang="tr-TR" dirty="0"/>
              <a:t> </a:t>
            </a:r>
            <a:r>
              <a:rPr lang="tr-TR" dirty="0" err="1"/>
              <a:t>part</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the</a:t>
            </a:r>
            <a:r>
              <a:rPr lang="tr-TR" dirty="0"/>
              <a:t> </a:t>
            </a:r>
            <a:r>
              <a:rPr lang="tr-TR" dirty="0" err="1"/>
              <a:t>state</a:t>
            </a:r>
            <a:r>
              <a:rPr lang="tr-TR" dirty="0"/>
              <a:t> </a:t>
            </a:r>
            <a:r>
              <a:rPr lang="tr-TR" dirty="0" err="1"/>
              <a:t>pattern</a:t>
            </a:r>
            <a:r>
              <a:rPr lang="tr-TR" dirty="0"/>
              <a:t> in general</a:t>
            </a:r>
          </a:p>
          <a:p>
            <a:endParaRPr lang="tr-TR" dirty="0"/>
          </a:p>
          <a:p>
            <a:r>
              <a:rPr lang="tr-TR" dirty="0" err="1"/>
              <a:t>In</a:t>
            </a:r>
            <a:r>
              <a:rPr lang="tr-TR" dirty="0"/>
              <a:t> </a:t>
            </a:r>
            <a:r>
              <a:rPr lang="tr-TR" dirty="0" err="1"/>
              <a:t>the</a:t>
            </a:r>
            <a:r>
              <a:rPr lang="tr-TR" dirty="0"/>
              <a:t> </a:t>
            </a:r>
            <a:r>
              <a:rPr lang="tr-TR" dirty="0" err="1"/>
              <a:t>second</a:t>
            </a:r>
            <a:r>
              <a:rPr lang="tr-TR" dirty="0"/>
              <a:t> </a:t>
            </a:r>
            <a:r>
              <a:rPr lang="tr-TR" dirty="0" err="1"/>
              <a:t>part</a:t>
            </a:r>
            <a:r>
              <a:rPr lang="tr-TR" dirty="0"/>
              <a:t> </a:t>
            </a:r>
            <a:r>
              <a:rPr lang="tr-TR" dirty="0" err="1"/>
              <a:t>we</a:t>
            </a:r>
            <a:r>
              <a:rPr lang="tr-TR" dirty="0"/>
              <a:t> </a:t>
            </a:r>
            <a:r>
              <a:rPr lang="tr-TR" dirty="0" err="1"/>
              <a:t>will</a:t>
            </a:r>
            <a:r>
              <a:rPr lang="tr-TR" dirty="0"/>
              <a:t> </a:t>
            </a:r>
            <a:r>
              <a:rPr lang="tr-TR" dirty="0" err="1"/>
              <a:t>explain</a:t>
            </a:r>
            <a:r>
              <a:rPr lang="tr-TR" dirty="0"/>
              <a:t> </a:t>
            </a:r>
            <a:r>
              <a:rPr lang="tr-TR" dirty="0" err="1"/>
              <a:t>our</a:t>
            </a:r>
            <a:r>
              <a:rPr lang="tr-TR" dirty="0"/>
              <a:t> </a:t>
            </a:r>
            <a:r>
              <a:rPr lang="tr-TR" dirty="0" err="1"/>
              <a:t>project</a:t>
            </a:r>
            <a:r>
              <a:rPr lang="tr-TR" dirty="0"/>
              <a:t> </a:t>
            </a:r>
            <a:r>
              <a:rPr lang="tr-TR" dirty="0" err="1"/>
              <a:t>and</a:t>
            </a:r>
            <a:r>
              <a:rPr lang="tr-TR" dirty="0"/>
              <a:t> </a:t>
            </a:r>
            <a:r>
              <a:rPr lang="tr-TR" dirty="0" err="1"/>
              <a:t>make</a:t>
            </a:r>
            <a:r>
              <a:rPr lang="tr-TR" dirty="0"/>
              <a:t> a </a:t>
            </a:r>
            <a:r>
              <a:rPr lang="tr-TR" dirty="0" err="1"/>
              <a:t>demonstration</a:t>
            </a:r>
            <a:r>
              <a:rPr lang="tr-TR" dirty="0"/>
              <a:t> of </a:t>
            </a:r>
            <a:r>
              <a:rPr lang="tr-TR" dirty="0" err="1"/>
              <a:t>the</a:t>
            </a:r>
            <a:r>
              <a:rPr lang="tr-TR" dirty="0"/>
              <a:t> </a:t>
            </a:r>
            <a:r>
              <a:rPr lang="tr-TR" dirty="0" err="1"/>
              <a:t>project</a:t>
            </a:r>
            <a:r>
              <a:rPr lang="tr-TR" dirty="0"/>
              <a:t> </a:t>
            </a:r>
            <a:r>
              <a:rPr lang="tr-TR" dirty="0" err="1"/>
              <a:t>to</a:t>
            </a:r>
            <a:r>
              <a:rPr lang="tr-TR" dirty="0"/>
              <a:t> </a:t>
            </a:r>
            <a:r>
              <a:rPr lang="tr-TR" dirty="0" err="1"/>
              <a:t>the</a:t>
            </a:r>
            <a:r>
              <a:rPr lang="tr-TR" dirty="0"/>
              <a:t> </a:t>
            </a:r>
            <a:r>
              <a:rPr lang="tr-TR" dirty="0" err="1"/>
              <a:t>class</a:t>
            </a:r>
            <a:endParaRPr lang="tr-TR" dirty="0"/>
          </a:p>
          <a:p>
            <a:endParaRPr lang="tr-TR" dirty="0"/>
          </a:p>
          <a:p>
            <a:r>
              <a:rPr lang="tr-TR" dirty="0" err="1"/>
              <a:t>And</a:t>
            </a:r>
            <a:r>
              <a:rPr lang="tr-TR" dirty="0"/>
              <a:t> </a:t>
            </a:r>
            <a:r>
              <a:rPr lang="tr-TR" dirty="0" err="1"/>
              <a:t>lastly</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the</a:t>
            </a:r>
            <a:r>
              <a:rPr lang="tr-TR" dirty="0"/>
              <a:t> </a:t>
            </a:r>
            <a:r>
              <a:rPr lang="tr-TR" dirty="0" err="1"/>
              <a:t>development</a:t>
            </a:r>
            <a:r>
              <a:rPr lang="tr-TR" dirty="0"/>
              <a:t> </a:t>
            </a:r>
            <a:r>
              <a:rPr lang="tr-TR" dirty="0" err="1"/>
              <a:t>process</a:t>
            </a:r>
            <a:r>
              <a:rPr lang="tr-TR" dirty="0"/>
              <a:t> </a:t>
            </a:r>
            <a:r>
              <a:rPr lang="tr-TR" dirty="0" err="1"/>
              <a:t>for</a:t>
            </a:r>
            <a:r>
              <a:rPr lang="tr-TR" dirty="0"/>
              <a:t> </a:t>
            </a:r>
            <a:r>
              <a:rPr lang="tr-TR" dirty="0" err="1"/>
              <a:t>this</a:t>
            </a:r>
            <a:r>
              <a:rPr lang="tr-TR" dirty="0"/>
              <a:t> </a:t>
            </a:r>
            <a:r>
              <a:rPr lang="tr-TR" dirty="0" err="1"/>
              <a:t>project</a:t>
            </a:r>
            <a:r>
              <a:rPr lang="tr-TR" dirty="0"/>
              <a:t> </a:t>
            </a:r>
            <a:r>
              <a:rPr lang="tr-TR" dirty="0" err="1"/>
              <a:t>alongside</a:t>
            </a:r>
            <a:r>
              <a:rPr lang="tr-TR" dirty="0"/>
              <a:t> </a:t>
            </a:r>
            <a:r>
              <a:rPr lang="tr-TR" dirty="0" err="1"/>
              <a:t>with</a:t>
            </a:r>
            <a:r>
              <a:rPr lang="tr-TR" dirty="0"/>
              <a:t> amazon </a:t>
            </a:r>
            <a:r>
              <a:rPr lang="tr-TR" dirty="0" err="1"/>
              <a:t>leadership</a:t>
            </a:r>
            <a:r>
              <a:rPr lang="tr-TR" dirty="0"/>
              <a:t> </a:t>
            </a:r>
            <a:r>
              <a:rPr lang="tr-TR" dirty="0" err="1"/>
              <a:t>principles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2</a:t>
            </a:fld>
            <a:endParaRPr lang="tr-TR"/>
          </a:p>
        </p:txBody>
      </p:sp>
    </p:spTree>
    <p:extLst>
      <p:ext uri="{BB962C8B-B14F-4D97-AF65-F5344CB8AC3E}">
        <p14:creationId xmlns:p14="http://schemas.microsoft.com/office/powerpoint/2010/main" val="285625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example</a:t>
            </a:r>
            <a:r>
              <a:rPr lang="tr-TR" dirty="0"/>
              <a:t> </a:t>
            </a:r>
            <a:r>
              <a:rPr lang="tr-TR" dirty="0" err="1"/>
              <a:t>the</a:t>
            </a:r>
            <a:r>
              <a:rPr lang="tr-TR" dirty="0"/>
              <a:t> </a:t>
            </a:r>
            <a:r>
              <a:rPr lang="tr-TR" dirty="0" err="1"/>
              <a:t>ducks</a:t>
            </a:r>
            <a:r>
              <a:rPr lang="tr-TR" dirty="0"/>
              <a:t> </a:t>
            </a:r>
            <a:r>
              <a:rPr lang="tr-TR" dirty="0" err="1"/>
              <a:t>may</a:t>
            </a:r>
            <a:r>
              <a:rPr lang="tr-TR" dirty="0"/>
              <a:t> </a:t>
            </a:r>
            <a:r>
              <a:rPr lang="tr-TR" dirty="0" err="1"/>
              <a:t>also</a:t>
            </a:r>
            <a:r>
              <a:rPr lang="tr-TR" dirty="0"/>
              <a:t> </a:t>
            </a:r>
            <a:r>
              <a:rPr lang="tr-TR" dirty="0" err="1"/>
              <a:t>walk</a:t>
            </a:r>
            <a:r>
              <a:rPr lang="tr-TR" dirty="0"/>
              <a:t> on </a:t>
            </a:r>
            <a:r>
              <a:rPr lang="tr-TR" dirty="0" err="1"/>
              <a:t>the</a:t>
            </a:r>
            <a:r>
              <a:rPr lang="tr-TR" dirty="0"/>
              <a:t> </a:t>
            </a:r>
            <a:r>
              <a:rPr lang="tr-TR" dirty="0" err="1"/>
              <a:t>ground</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20</a:t>
            </a:fld>
            <a:endParaRPr lang="tr-TR"/>
          </a:p>
        </p:txBody>
      </p:sp>
    </p:spTree>
    <p:extLst>
      <p:ext uri="{BB962C8B-B14F-4D97-AF65-F5344CB8AC3E}">
        <p14:creationId xmlns:p14="http://schemas.microsoft.com/office/powerpoint/2010/main" val="3155674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we</a:t>
            </a:r>
            <a:r>
              <a:rPr lang="tr-TR" dirty="0"/>
              <a:t> </a:t>
            </a:r>
            <a:r>
              <a:rPr lang="tr-TR" dirty="0" err="1"/>
              <a:t>need</a:t>
            </a:r>
            <a:r>
              <a:rPr lang="tr-TR" dirty="0"/>
              <a:t> </a:t>
            </a:r>
            <a:r>
              <a:rPr lang="tr-TR" dirty="0" err="1"/>
              <a:t>to</a:t>
            </a:r>
            <a:r>
              <a:rPr lang="tr-TR" dirty="0"/>
              <a:t> </a:t>
            </a:r>
            <a:r>
              <a:rPr lang="tr-TR" dirty="0" err="1"/>
              <a:t>modify</a:t>
            </a:r>
            <a:r>
              <a:rPr lang="tr-TR" dirty="0"/>
              <a:t> </a:t>
            </a:r>
            <a:r>
              <a:rPr lang="tr-TR" dirty="0" err="1"/>
              <a:t>the</a:t>
            </a:r>
            <a:r>
              <a:rPr lang="tr-TR" dirty="0"/>
              <a:t> </a:t>
            </a:r>
            <a:r>
              <a:rPr lang="tr-TR" dirty="0" err="1"/>
              <a:t>duck</a:t>
            </a:r>
            <a:r>
              <a:rPr lang="tr-TR" dirty="0"/>
              <a:t> </a:t>
            </a:r>
            <a:r>
              <a:rPr lang="tr-TR" dirty="0" err="1"/>
              <a:t>class</a:t>
            </a:r>
            <a:r>
              <a:rPr lang="tr-TR" dirty="0"/>
              <a:t> </a:t>
            </a:r>
            <a:r>
              <a:rPr lang="tr-TR" dirty="0" err="1"/>
              <a:t>and</a:t>
            </a:r>
            <a:r>
              <a:rPr lang="tr-TR" dirty="0"/>
              <a:t> </a:t>
            </a:r>
            <a:r>
              <a:rPr lang="tr-TR" dirty="0" err="1"/>
              <a:t>implement</a:t>
            </a:r>
            <a:r>
              <a:rPr lang="tr-TR" dirty="0"/>
              <a:t> a </a:t>
            </a:r>
            <a:r>
              <a:rPr lang="tr-TR" dirty="0" err="1"/>
              <a:t>new</a:t>
            </a:r>
            <a:r>
              <a:rPr lang="tr-TR" dirty="0"/>
              <a:t> </a:t>
            </a:r>
            <a:r>
              <a:rPr lang="tr-TR" dirty="0" err="1"/>
              <a:t>function</a:t>
            </a:r>
            <a:r>
              <a:rPr lang="tr-TR" dirty="0"/>
              <a:t> </a:t>
            </a:r>
            <a:r>
              <a:rPr lang="tr-TR" dirty="0" err="1"/>
              <a:t>called</a:t>
            </a:r>
            <a:r>
              <a:rPr lang="tr-TR" dirty="0"/>
              <a:t> </a:t>
            </a:r>
            <a:r>
              <a:rPr lang="tr-TR" dirty="0" err="1"/>
              <a:t>walk</a:t>
            </a:r>
            <a:endParaRPr lang="tr-TR" dirty="0"/>
          </a:p>
          <a:p>
            <a:endParaRPr lang="tr-TR" dirty="0"/>
          </a:p>
          <a:p>
            <a:endParaRPr lang="tr-TR" dirty="0"/>
          </a:p>
          <a:p>
            <a:r>
              <a:rPr lang="tr-TR" dirty="0" err="1"/>
              <a:t>And</a:t>
            </a:r>
            <a:r>
              <a:rPr lang="tr-TR" dirty="0"/>
              <a:t> it </a:t>
            </a:r>
            <a:r>
              <a:rPr lang="tr-TR" dirty="0" err="1"/>
              <a:t>will</a:t>
            </a:r>
            <a:r>
              <a:rPr lang="tr-TR" dirty="0"/>
              <a:t> </a:t>
            </a:r>
            <a:r>
              <a:rPr lang="tr-TR" dirty="0" err="1"/>
              <a:t>result</a:t>
            </a:r>
            <a:r>
              <a:rPr lang="tr-TR" dirty="0"/>
              <a:t> </a:t>
            </a:r>
            <a:r>
              <a:rPr lang="tr-TR" dirty="0" err="1"/>
              <a:t>our</a:t>
            </a:r>
            <a:r>
              <a:rPr lang="tr-TR" dirty="0"/>
              <a:t> </a:t>
            </a:r>
            <a:r>
              <a:rPr lang="tr-TR" dirty="0" err="1"/>
              <a:t>previous</a:t>
            </a:r>
            <a:r>
              <a:rPr lang="tr-TR" dirty="0"/>
              <a:t> </a:t>
            </a:r>
            <a:r>
              <a:rPr lang="tr-TR" dirty="0" err="1"/>
              <a:t>state</a:t>
            </a:r>
            <a:r>
              <a:rPr lang="tr-TR" dirty="0"/>
              <a:t> </a:t>
            </a:r>
            <a:r>
              <a:rPr lang="tr-TR" dirty="0" err="1"/>
              <a:t>diagram</a:t>
            </a:r>
            <a:r>
              <a:rPr lang="tr-TR" dirty="0"/>
              <a:t> </a:t>
            </a:r>
            <a:r>
              <a:rPr lang="tr-TR" dirty="0" err="1"/>
              <a:t>to</a:t>
            </a:r>
            <a:r>
              <a:rPr lang="tr-TR" dirty="0"/>
              <a:t> </a:t>
            </a:r>
            <a:r>
              <a:rPr lang="tr-TR" dirty="0" err="1"/>
              <a:t>change</a:t>
            </a:r>
            <a:r>
              <a:rPr lang="tr-TR" dirty="0"/>
              <a:t> </a:t>
            </a:r>
            <a:r>
              <a:rPr lang="tr-TR" dirty="0" err="1"/>
              <a:t>like</a:t>
            </a:r>
            <a:r>
              <a:rPr lang="tr-TR" dirty="0"/>
              <a:t> </a:t>
            </a:r>
            <a:r>
              <a:rPr lang="tr-TR" dirty="0" err="1"/>
              <a:t>you</a:t>
            </a:r>
            <a:r>
              <a:rPr lang="tr-TR" dirty="0"/>
              <a:t> </a:t>
            </a:r>
            <a:r>
              <a:rPr lang="tr-TR" dirty="0" err="1"/>
              <a:t>see</a:t>
            </a:r>
            <a:r>
              <a:rPr lang="tr-TR" dirty="0"/>
              <a:t> on </a:t>
            </a:r>
            <a:r>
              <a:rPr lang="tr-TR" dirty="0" err="1"/>
              <a:t>the</a:t>
            </a:r>
            <a:r>
              <a:rPr lang="tr-TR" dirty="0"/>
              <a:t> </a:t>
            </a:r>
            <a:r>
              <a:rPr lang="tr-TR" dirty="0" err="1"/>
              <a:t>right</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21</a:t>
            </a:fld>
            <a:endParaRPr lang="tr-TR"/>
          </a:p>
        </p:txBody>
      </p:sp>
    </p:spTree>
    <p:extLst>
      <p:ext uri="{BB962C8B-B14F-4D97-AF65-F5344CB8AC3E}">
        <p14:creationId xmlns:p14="http://schemas.microsoft.com/office/powerpoint/2010/main" val="19683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since </a:t>
            </a:r>
            <a:r>
              <a:rPr lang="tr-TR" dirty="0" err="1"/>
              <a:t>there</a:t>
            </a:r>
            <a:r>
              <a:rPr lang="tr-TR" dirty="0"/>
              <a:t> </a:t>
            </a:r>
            <a:r>
              <a:rPr lang="tr-TR" dirty="0" err="1"/>
              <a:t>are</a:t>
            </a:r>
            <a:r>
              <a:rPr lang="tr-TR" dirty="0"/>
              <a:t> </a:t>
            </a:r>
            <a:r>
              <a:rPr lang="tr-TR" dirty="0" err="1"/>
              <a:t>more</a:t>
            </a:r>
            <a:r>
              <a:rPr lang="tr-TR" dirty="0"/>
              <a:t> </a:t>
            </a:r>
            <a:r>
              <a:rPr lang="tr-TR" dirty="0" err="1"/>
              <a:t>states</a:t>
            </a:r>
            <a:r>
              <a:rPr lang="tr-TR" dirty="0"/>
              <a:t> </a:t>
            </a:r>
            <a:r>
              <a:rPr lang="tr-TR" dirty="0" err="1"/>
              <a:t>we</a:t>
            </a:r>
            <a:r>
              <a:rPr lang="tr-TR" dirty="0"/>
              <a:t> </a:t>
            </a:r>
            <a:r>
              <a:rPr lang="tr-TR" dirty="0" err="1"/>
              <a:t>also</a:t>
            </a:r>
            <a:r>
              <a:rPr lang="tr-TR" dirty="0"/>
              <a:t> </a:t>
            </a:r>
            <a:r>
              <a:rPr lang="tr-TR" dirty="0" err="1"/>
              <a:t>need</a:t>
            </a:r>
            <a:r>
              <a:rPr lang="tr-TR" dirty="0"/>
              <a:t> </a:t>
            </a:r>
            <a:r>
              <a:rPr lang="tr-TR" dirty="0" err="1"/>
              <a:t>to</a:t>
            </a:r>
            <a:r>
              <a:rPr lang="tr-TR" dirty="0"/>
              <a:t> </a:t>
            </a:r>
            <a:r>
              <a:rPr lang="tr-TR" dirty="0" err="1"/>
              <a:t>update</a:t>
            </a:r>
            <a:r>
              <a:rPr lang="tr-TR" dirty="0"/>
              <a:t> </a:t>
            </a:r>
            <a:r>
              <a:rPr lang="tr-TR" dirty="0" err="1"/>
              <a:t>the</a:t>
            </a:r>
            <a:r>
              <a:rPr lang="tr-TR" dirty="0"/>
              <a:t> </a:t>
            </a:r>
            <a:r>
              <a:rPr lang="tr-TR" dirty="0" err="1"/>
              <a:t>fly</a:t>
            </a:r>
            <a:r>
              <a:rPr lang="tr-TR" dirty="0"/>
              <a:t> </a:t>
            </a:r>
            <a:r>
              <a:rPr lang="tr-TR" dirty="0" err="1"/>
              <a:t>and</a:t>
            </a:r>
            <a:r>
              <a:rPr lang="tr-TR" dirty="0"/>
              <a:t> </a:t>
            </a:r>
            <a:r>
              <a:rPr lang="tr-TR" dirty="0" err="1"/>
              <a:t>swim</a:t>
            </a:r>
            <a:r>
              <a:rPr lang="tr-TR" dirty="0"/>
              <a:t> </a:t>
            </a:r>
            <a:r>
              <a:rPr lang="tr-TR" dirty="0" err="1"/>
              <a:t>methods</a:t>
            </a:r>
            <a:r>
              <a:rPr lang="tr-TR" dirty="0"/>
              <a:t> </a:t>
            </a:r>
            <a:r>
              <a:rPr lang="tr-TR" dirty="0" err="1"/>
              <a:t>to</a:t>
            </a:r>
            <a:r>
              <a:rPr lang="tr-TR" dirty="0"/>
              <a:t> </a:t>
            </a:r>
            <a:r>
              <a:rPr lang="tr-TR" dirty="0" err="1"/>
              <a:t>add</a:t>
            </a:r>
            <a:r>
              <a:rPr lang="tr-TR" dirty="0"/>
              <a:t> </a:t>
            </a:r>
            <a:r>
              <a:rPr lang="tr-TR" dirty="0" err="1"/>
              <a:t>these</a:t>
            </a:r>
            <a:r>
              <a:rPr lang="tr-TR" dirty="0"/>
              <a:t> </a:t>
            </a:r>
            <a:r>
              <a:rPr lang="tr-TR" dirty="0" err="1"/>
              <a:t>new</a:t>
            </a:r>
            <a:r>
              <a:rPr lang="tr-TR" dirty="0"/>
              <a:t> </a:t>
            </a:r>
            <a:r>
              <a:rPr lang="tr-TR" dirty="0" err="1"/>
              <a:t>if</a:t>
            </a:r>
            <a:r>
              <a:rPr lang="tr-TR" dirty="0"/>
              <a:t> </a:t>
            </a:r>
            <a:r>
              <a:rPr lang="tr-TR" dirty="0" err="1"/>
              <a:t>statements</a:t>
            </a:r>
            <a:endParaRPr lang="tr-TR" dirty="0"/>
          </a:p>
          <a:p>
            <a:endParaRPr lang="tr-TR" dirty="0"/>
          </a:p>
          <a:p>
            <a:r>
              <a:rPr lang="tr-TR" dirty="0"/>
              <a:t>As </a:t>
            </a:r>
            <a:r>
              <a:rPr lang="tr-TR" dirty="0" err="1"/>
              <a:t>you</a:t>
            </a:r>
            <a:r>
              <a:rPr lang="tr-TR" dirty="0"/>
              <a:t> </a:t>
            </a:r>
            <a:r>
              <a:rPr lang="tr-TR" dirty="0" err="1"/>
              <a:t>may</a:t>
            </a:r>
            <a:r>
              <a:rPr lang="tr-TR" dirty="0"/>
              <a:t> </a:t>
            </a:r>
            <a:r>
              <a:rPr lang="tr-TR" dirty="0" err="1"/>
              <a:t>notice</a:t>
            </a:r>
            <a:r>
              <a:rPr lang="tr-TR" dirty="0"/>
              <a:t> </a:t>
            </a:r>
            <a:r>
              <a:rPr lang="tr-TR" dirty="0" err="1"/>
              <a:t>we</a:t>
            </a:r>
            <a:r>
              <a:rPr lang="tr-TR" dirty="0"/>
              <a:t> </a:t>
            </a:r>
            <a:r>
              <a:rPr lang="tr-TR" dirty="0" err="1"/>
              <a:t>keep</a:t>
            </a:r>
            <a:r>
              <a:rPr lang="tr-TR" dirty="0"/>
              <a:t> </a:t>
            </a:r>
            <a:r>
              <a:rPr lang="tr-TR" dirty="0" err="1"/>
              <a:t>changing</a:t>
            </a:r>
            <a:r>
              <a:rPr lang="tr-TR" dirty="0"/>
              <a:t> </a:t>
            </a:r>
            <a:r>
              <a:rPr lang="tr-TR" dirty="0" err="1"/>
              <a:t>parts</a:t>
            </a:r>
            <a:r>
              <a:rPr lang="tr-TR" dirty="0"/>
              <a:t> of </a:t>
            </a:r>
            <a:r>
              <a:rPr lang="tr-TR" dirty="0" err="1"/>
              <a:t>the</a:t>
            </a:r>
            <a:r>
              <a:rPr lang="tr-TR" dirty="0"/>
              <a:t> </a:t>
            </a:r>
            <a:r>
              <a:rPr lang="tr-TR" dirty="0" err="1"/>
              <a:t>code</a:t>
            </a:r>
            <a:r>
              <a:rPr lang="tr-TR" dirty="0"/>
              <a:t> </a:t>
            </a:r>
            <a:r>
              <a:rPr lang="tr-TR" dirty="0" err="1"/>
              <a:t>and</a:t>
            </a:r>
            <a:r>
              <a:rPr lang="tr-TR" dirty="0"/>
              <a:t> </a:t>
            </a:r>
            <a:r>
              <a:rPr lang="tr-TR" dirty="0" err="1"/>
              <a:t>with</a:t>
            </a:r>
            <a:r>
              <a:rPr lang="tr-TR" dirty="0"/>
              <a:t> </a:t>
            </a:r>
            <a:r>
              <a:rPr lang="tr-TR" dirty="0" err="1"/>
              <a:t>more</a:t>
            </a:r>
            <a:r>
              <a:rPr lang="tr-TR" dirty="0"/>
              <a:t> </a:t>
            </a:r>
            <a:r>
              <a:rPr lang="tr-TR" dirty="0" err="1"/>
              <a:t>states</a:t>
            </a:r>
            <a:r>
              <a:rPr lang="tr-TR" dirty="0"/>
              <a:t> </a:t>
            </a:r>
            <a:r>
              <a:rPr lang="tr-TR" dirty="0" err="1"/>
              <a:t>and</a:t>
            </a:r>
            <a:r>
              <a:rPr lang="tr-TR" dirty="0"/>
              <a:t> </a:t>
            </a:r>
            <a:r>
              <a:rPr lang="tr-TR" dirty="0" err="1"/>
              <a:t>there</a:t>
            </a:r>
            <a:r>
              <a:rPr lang="tr-TR" dirty="0"/>
              <a:t> </a:t>
            </a:r>
            <a:r>
              <a:rPr lang="tr-TR" dirty="0" err="1"/>
              <a:t>are</a:t>
            </a:r>
            <a:r>
              <a:rPr lang="tr-TR" dirty="0"/>
              <a:t> </a:t>
            </a:r>
            <a:r>
              <a:rPr lang="tr-TR" dirty="0" err="1"/>
              <a:t>too</a:t>
            </a:r>
            <a:r>
              <a:rPr lang="tr-TR" dirty="0"/>
              <a:t> </a:t>
            </a:r>
            <a:r>
              <a:rPr lang="tr-TR" dirty="0" err="1"/>
              <a:t>many</a:t>
            </a:r>
            <a:r>
              <a:rPr lang="tr-TR" dirty="0"/>
              <a:t> </a:t>
            </a:r>
            <a:r>
              <a:rPr lang="tr-TR" dirty="0" err="1"/>
              <a:t>if</a:t>
            </a:r>
            <a:r>
              <a:rPr lang="tr-TR" dirty="0"/>
              <a:t> else </a:t>
            </a:r>
            <a:r>
              <a:rPr lang="tr-TR" dirty="0" err="1"/>
              <a:t>statements</a:t>
            </a:r>
            <a:r>
              <a:rPr lang="tr-TR" dirty="0"/>
              <a:t> </a:t>
            </a:r>
            <a:r>
              <a:rPr lang="tr-TR" dirty="0" err="1"/>
              <a:t>which</a:t>
            </a:r>
            <a:r>
              <a:rPr lang="tr-TR" dirty="0"/>
              <a:t> </a:t>
            </a:r>
            <a:r>
              <a:rPr lang="tr-TR" dirty="0" err="1"/>
              <a:t>make</a:t>
            </a:r>
            <a:r>
              <a:rPr lang="tr-TR" dirty="0"/>
              <a:t> </a:t>
            </a:r>
            <a:r>
              <a:rPr lang="tr-TR" dirty="0" err="1"/>
              <a:t>the</a:t>
            </a:r>
            <a:r>
              <a:rPr lang="tr-TR" dirty="0"/>
              <a:t> </a:t>
            </a:r>
            <a:r>
              <a:rPr lang="tr-TR" dirty="0" err="1"/>
              <a:t>code</a:t>
            </a:r>
            <a:r>
              <a:rPr lang="tr-TR" dirty="0"/>
              <a:t> </a:t>
            </a:r>
            <a:r>
              <a:rPr lang="tr-TR" dirty="0" err="1"/>
              <a:t>harder</a:t>
            </a:r>
            <a:r>
              <a:rPr lang="tr-TR" dirty="0"/>
              <a:t> </a:t>
            </a:r>
            <a:r>
              <a:rPr lang="tr-TR" dirty="0" err="1"/>
              <a:t>to</a:t>
            </a:r>
            <a:r>
              <a:rPr lang="tr-TR" dirty="0"/>
              <a:t> </a:t>
            </a:r>
            <a:r>
              <a:rPr lang="tr-TR" dirty="0" err="1"/>
              <a:t>read</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22</a:t>
            </a:fld>
            <a:endParaRPr lang="tr-TR"/>
          </a:p>
        </p:txBody>
      </p:sp>
    </p:spTree>
    <p:extLst>
      <p:ext uri="{BB962C8B-B14F-4D97-AF65-F5344CB8AC3E}">
        <p14:creationId xmlns:p14="http://schemas.microsoft.com/office/powerpoint/2010/main" val="148729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 problem </a:t>
            </a:r>
            <a:r>
              <a:rPr lang="tr-TR" dirty="0" err="1"/>
              <a:t>with</a:t>
            </a:r>
            <a:r>
              <a:rPr lang="tr-TR" dirty="0"/>
              <a:t> </a:t>
            </a:r>
            <a:r>
              <a:rPr lang="tr-TR" dirty="0" err="1"/>
              <a:t>the</a:t>
            </a:r>
            <a:r>
              <a:rPr lang="tr-TR" dirty="0"/>
              <a:t> </a:t>
            </a:r>
            <a:r>
              <a:rPr lang="tr-TR" dirty="0" err="1"/>
              <a:t>current</a:t>
            </a:r>
            <a:r>
              <a:rPr lang="tr-TR" dirty="0"/>
              <a:t> </a:t>
            </a:r>
            <a:r>
              <a:rPr lang="tr-TR" dirty="0" err="1"/>
              <a:t>implementation</a:t>
            </a:r>
            <a:r>
              <a:rPr lang="tr-TR" dirty="0"/>
              <a:t> is </a:t>
            </a:r>
            <a:r>
              <a:rPr lang="tr-TR" dirty="0" err="1"/>
              <a:t>that</a:t>
            </a:r>
            <a:r>
              <a:rPr lang="tr-TR" dirty="0"/>
              <a:t> </a:t>
            </a:r>
            <a:r>
              <a:rPr lang="tr-TR" dirty="0" err="1"/>
              <a:t>whenever</a:t>
            </a:r>
            <a:r>
              <a:rPr lang="tr-TR" dirty="0"/>
              <a:t> a </a:t>
            </a:r>
            <a:r>
              <a:rPr lang="tr-TR" dirty="0" err="1"/>
              <a:t>new</a:t>
            </a:r>
            <a:r>
              <a:rPr lang="tr-TR" dirty="0"/>
              <a:t> </a:t>
            </a:r>
            <a:r>
              <a:rPr lang="tr-TR" dirty="0" err="1"/>
              <a:t>state</a:t>
            </a:r>
            <a:r>
              <a:rPr lang="tr-TR" dirty="0"/>
              <a:t> is </a:t>
            </a:r>
            <a:r>
              <a:rPr lang="tr-TR" dirty="0" err="1"/>
              <a:t>added</a:t>
            </a:r>
            <a:r>
              <a:rPr lang="tr-TR" dirty="0"/>
              <a:t>, </a:t>
            </a:r>
            <a:r>
              <a:rPr lang="tr-TR" dirty="0" err="1"/>
              <a:t>code</a:t>
            </a:r>
            <a:r>
              <a:rPr lang="tr-TR" dirty="0"/>
              <a:t> has </a:t>
            </a:r>
            <a:r>
              <a:rPr lang="tr-TR" dirty="0" err="1"/>
              <a:t>to</a:t>
            </a:r>
            <a:r>
              <a:rPr lang="tr-TR" dirty="0"/>
              <a:t> be </a:t>
            </a:r>
            <a:r>
              <a:rPr lang="tr-TR" dirty="0" err="1"/>
              <a:t>modified</a:t>
            </a:r>
            <a:endParaRPr lang="tr-TR" dirty="0"/>
          </a:p>
          <a:p>
            <a:endParaRPr lang="tr-TR" dirty="0"/>
          </a:p>
          <a:p>
            <a:r>
              <a:rPr lang="tr-TR" dirty="0" err="1"/>
              <a:t>So</a:t>
            </a:r>
            <a:r>
              <a:rPr lang="tr-TR" dirty="0"/>
              <a:t> </a:t>
            </a:r>
            <a:r>
              <a:rPr lang="tr-TR" dirty="0" err="1"/>
              <a:t>we</a:t>
            </a:r>
            <a:r>
              <a:rPr lang="tr-TR" dirty="0"/>
              <a:t> </a:t>
            </a:r>
            <a:r>
              <a:rPr lang="tr-TR" dirty="0" err="1"/>
              <a:t>would</a:t>
            </a:r>
            <a:r>
              <a:rPr lang="tr-TR" dirty="0"/>
              <a:t> </a:t>
            </a:r>
            <a:r>
              <a:rPr lang="tr-TR" dirty="0" err="1"/>
              <a:t>like</a:t>
            </a:r>
            <a:r>
              <a:rPr lang="tr-TR" dirty="0"/>
              <a:t> </a:t>
            </a:r>
            <a:r>
              <a:rPr lang="tr-TR" dirty="0" err="1"/>
              <a:t>to</a:t>
            </a:r>
            <a:r>
              <a:rPr lang="tr-TR" dirty="0"/>
              <a:t> </a:t>
            </a:r>
            <a:r>
              <a:rPr lang="tr-TR" dirty="0" err="1"/>
              <a:t>encapsulate</a:t>
            </a:r>
            <a:r>
              <a:rPr lang="tr-TR" dirty="0"/>
              <a:t> </a:t>
            </a:r>
            <a:r>
              <a:rPr lang="tr-TR" dirty="0" err="1"/>
              <a:t>what</a:t>
            </a:r>
            <a:r>
              <a:rPr lang="tr-TR" dirty="0"/>
              <a:t> </a:t>
            </a:r>
            <a:r>
              <a:rPr lang="tr-TR" dirty="0" err="1"/>
              <a:t>varies</a:t>
            </a:r>
            <a:r>
              <a:rPr lang="tr-TR" dirty="0"/>
              <a:t> </a:t>
            </a:r>
            <a:r>
              <a:rPr lang="tr-TR" dirty="0" err="1"/>
              <a:t>and</a:t>
            </a:r>
            <a:r>
              <a:rPr lang="tr-TR" dirty="0"/>
              <a:t> </a:t>
            </a:r>
            <a:r>
              <a:rPr lang="tr-TR" dirty="0" err="1"/>
              <a:t>current</a:t>
            </a:r>
            <a:r>
              <a:rPr lang="tr-TR" dirty="0"/>
              <a:t> </a:t>
            </a:r>
            <a:r>
              <a:rPr lang="tr-TR" dirty="0" err="1"/>
              <a:t>implementation</a:t>
            </a:r>
            <a:r>
              <a:rPr lang="tr-TR" dirty="0"/>
              <a:t> </a:t>
            </a:r>
            <a:r>
              <a:rPr lang="tr-TR" dirty="0" err="1"/>
              <a:t>does</a:t>
            </a:r>
            <a:r>
              <a:rPr lang="tr-TR" dirty="0"/>
              <a:t> not do </a:t>
            </a:r>
            <a:r>
              <a:rPr lang="tr-TR" dirty="0" err="1"/>
              <a:t>that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23</a:t>
            </a:fld>
            <a:endParaRPr lang="tr-TR"/>
          </a:p>
        </p:txBody>
      </p:sp>
    </p:spTree>
    <p:extLst>
      <p:ext uri="{BB962C8B-B14F-4D97-AF65-F5344CB8AC3E}">
        <p14:creationId xmlns:p14="http://schemas.microsoft.com/office/powerpoint/2010/main" val="206525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also</a:t>
            </a:r>
            <a:r>
              <a:rPr lang="tr-TR" dirty="0"/>
              <a:t> </a:t>
            </a:r>
            <a:r>
              <a:rPr lang="tr-TR" dirty="0" err="1"/>
              <a:t>want</a:t>
            </a:r>
            <a:r>
              <a:rPr lang="tr-TR" dirty="0"/>
              <a:t> </a:t>
            </a:r>
            <a:r>
              <a:rPr lang="tr-TR" dirty="0" err="1"/>
              <a:t>context</a:t>
            </a:r>
            <a:r>
              <a:rPr lang="tr-TR" dirty="0"/>
              <a:t> </a:t>
            </a:r>
            <a:r>
              <a:rPr lang="tr-TR" dirty="0" err="1"/>
              <a:t>and</a:t>
            </a:r>
            <a:r>
              <a:rPr lang="tr-TR" dirty="0"/>
              <a:t> </a:t>
            </a:r>
            <a:r>
              <a:rPr lang="tr-TR" dirty="0" err="1"/>
              <a:t>states</a:t>
            </a:r>
            <a:r>
              <a:rPr lang="tr-TR" dirty="0"/>
              <a:t> </a:t>
            </a:r>
            <a:r>
              <a:rPr lang="tr-TR" dirty="0" err="1"/>
              <a:t>to</a:t>
            </a:r>
            <a:r>
              <a:rPr lang="tr-TR" dirty="0"/>
              <a:t> be </a:t>
            </a:r>
            <a:r>
              <a:rPr lang="tr-TR" dirty="0" err="1"/>
              <a:t>loosely</a:t>
            </a:r>
            <a:r>
              <a:rPr lang="tr-TR" dirty="0"/>
              <a:t> </a:t>
            </a:r>
            <a:r>
              <a:rPr lang="tr-TR" dirty="0" err="1"/>
              <a:t>coupled</a:t>
            </a:r>
            <a:r>
              <a:rPr lang="tr-TR" dirty="0"/>
              <a:t> </a:t>
            </a:r>
            <a:r>
              <a:rPr lang="tr-TR" dirty="0" err="1"/>
              <a:t>meaning</a:t>
            </a:r>
            <a:r>
              <a:rPr lang="tr-TR" dirty="0"/>
              <a:t> </a:t>
            </a:r>
            <a:r>
              <a:rPr lang="tr-TR" dirty="0" err="1"/>
              <a:t>that</a:t>
            </a:r>
            <a:r>
              <a:rPr lang="tr-TR" dirty="0"/>
              <a:t> </a:t>
            </a:r>
            <a:r>
              <a:rPr lang="tr-TR" dirty="0" err="1"/>
              <a:t>we</a:t>
            </a:r>
            <a:r>
              <a:rPr lang="tr-TR" dirty="0"/>
              <a:t> </a:t>
            </a:r>
            <a:r>
              <a:rPr lang="tr-TR" dirty="0" err="1"/>
              <a:t>want</a:t>
            </a:r>
            <a:r>
              <a:rPr lang="tr-TR" dirty="0"/>
              <a:t> </a:t>
            </a:r>
            <a:r>
              <a:rPr lang="tr-TR" dirty="0" err="1"/>
              <a:t>to</a:t>
            </a:r>
            <a:r>
              <a:rPr lang="tr-TR" dirty="0"/>
              <a:t> be </a:t>
            </a:r>
            <a:r>
              <a:rPr lang="tr-TR" dirty="0" err="1"/>
              <a:t>able</a:t>
            </a:r>
            <a:r>
              <a:rPr lang="tr-TR" dirty="0"/>
              <a:t> </a:t>
            </a:r>
            <a:r>
              <a:rPr lang="tr-TR" dirty="0" err="1"/>
              <a:t>to</a:t>
            </a:r>
            <a:r>
              <a:rPr lang="tr-TR" dirty="0"/>
              <a:t> </a:t>
            </a:r>
            <a:r>
              <a:rPr lang="tr-TR" dirty="0" err="1"/>
              <a:t>perform</a:t>
            </a:r>
            <a:r>
              <a:rPr lang="tr-TR" dirty="0"/>
              <a:t> </a:t>
            </a:r>
            <a:r>
              <a:rPr lang="tr-TR" dirty="0" err="1"/>
              <a:t>the</a:t>
            </a:r>
            <a:r>
              <a:rPr lang="tr-TR" dirty="0"/>
              <a:t> </a:t>
            </a:r>
            <a:r>
              <a:rPr lang="tr-TR" dirty="0" err="1"/>
              <a:t>actions</a:t>
            </a:r>
            <a:r>
              <a:rPr lang="tr-TR" dirty="0"/>
              <a:t> </a:t>
            </a:r>
            <a:r>
              <a:rPr lang="tr-TR" dirty="0" err="1"/>
              <a:t>withour</a:t>
            </a:r>
            <a:r>
              <a:rPr lang="tr-TR" dirty="0"/>
              <a:t> </a:t>
            </a:r>
            <a:r>
              <a:rPr lang="tr-TR" dirty="0" err="1"/>
              <a:t>caring</a:t>
            </a:r>
            <a:r>
              <a:rPr lang="tr-TR" dirty="0"/>
              <a:t> </a:t>
            </a:r>
            <a:r>
              <a:rPr lang="tr-TR" dirty="0" err="1"/>
              <a:t>for</a:t>
            </a:r>
            <a:r>
              <a:rPr lang="tr-TR" dirty="0"/>
              <a:t> </a:t>
            </a:r>
            <a:r>
              <a:rPr lang="tr-TR" dirty="0" err="1"/>
              <a:t>the</a:t>
            </a:r>
            <a:r>
              <a:rPr lang="tr-TR" dirty="0"/>
              <a:t> </a:t>
            </a:r>
            <a:r>
              <a:rPr lang="tr-TR" dirty="0" err="1"/>
              <a:t>current</a:t>
            </a:r>
            <a:r>
              <a:rPr lang="tr-TR" dirty="0"/>
              <a:t> </a:t>
            </a:r>
            <a:r>
              <a:rPr lang="tr-TR" dirty="0" err="1"/>
              <a:t>state</a:t>
            </a:r>
            <a:r>
              <a:rPr lang="tr-TR" dirty="0"/>
              <a:t> of </a:t>
            </a:r>
            <a:r>
              <a:rPr lang="tr-TR" dirty="0" err="1"/>
              <a:t>the</a:t>
            </a:r>
            <a:r>
              <a:rPr lang="tr-TR" dirty="0"/>
              <a:t> </a:t>
            </a:r>
            <a:r>
              <a:rPr lang="tr-TR" dirty="0" err="1"/>
              <a:t>context</a:t>
            </a:r>
            <a:endParaRPr lang="tr-TR" dirty="0"/>
          </a:p>
          <a:p>
            <a:endParaRPr lang="tr-TR" dirty="0"/>
          </a:p>
          <a:p>
            <a:r>
              <a:rPr lang="tr-TR" dirty="0" err="1"/>
              <a:t>And</a:t>
            </a:r>
            <a:r>
              <a:rPr lang="tr-TR" dirty="0"/>
              <a:t> </a:t>
            </a:r>
            <a:r>
              <a:rPr lang="tr-TR" dirty="0" err="1"/>
              <a:t>the</a:t>
            </a:r>
            <a:r>
              <a:rPr lang="tr-TR" dirty="0"/>
              <a:t> </a:t>
            </a:r>
            <a:r>
              <a:rPr lang="tr-TR" dirty="0" err="1"/>
              <a:t>need</a:t>
            </a:r>
            <a:r>
              <a:rPr lang="tr-TR" dirty="0"/>
              <a:t> </a:t>
            </a:r>
            <a:r>
              <a:rPr lang="tr-TR" dirty="0" err="1"/>
              <a:t>for</a:t>
            </a:r>
            <a:r>
              <a:rPr lang="tr-TR" dirty="0"/>
              <a:t> </a:t>
            </a:r>
            <a:r>
              <a:rPr lang="tr-TR" dirty="0" err="1"/>
              <a:t>loose</a:t>
            </a:r>
            <a:r>
              <a:rPr lang="tr-TR" dirty="0"/>
              <a:t> </a:t>
            </a:r>
            <a:r>
              <a:rPr lang="tr-TR" dirty="0" err="1"/>
              <a:t>coupling</a:t>
            </a:r>
            <a:r>
              <a:rPr lang="tr-TR" dirty="0"/>
              <a:t> </a:t>
            </a:r>
            <a:r>
              <a:rPr lang="tr-TR" dirty="0" err="1"/>
              <a:t>motivates</a:t>
            </a:r>
            <a:r>
              <a:rPr lang="tr-TR" dirty="0"/>
              <a:t> us </a:t>
            </a:r>
            <a:r>
              <a:rPr lang="tr-TR" dirty="0" err="1"/>
              <a:t>to</a:t>
            </a:r>
            <a:r>
              <a:rPr lang="tr-TR" dirty="0"/>
              <a:t> program </a:t>
            </a:r>
            <a:r>
              <a:rPr lang="tr-TR" dirty="0" err="1"/>
              <a:t>to</a:t>
            </a:r>
            <a:r>
              <a:rPr lang="tr-TR" dirty="0"/>
              <a:t> an </a:t>
            </a:r>
            <a:r>
              <a:rPr lang="tr-TR" dirty="0" err="1"/>
              <a:t>interface</a:t>
            </a:r>
            <a:r>
              <a:rPr lang="tr-TR" dirty="0"/>
              <a:t> not an </a:t>
            </a:r>
            <a:r>
              <a:rPr lang="tr-TR" dirty="0" err="1"/>
              <a:t>implementation</a:t>
            </a:r>
            <a:r>
              <a:rPr lang="tr-TR" dirty="0"/>
              <a:t>. </a:t>
            </a:r>
            <a:r>
              <a:rPr lang="tr-TR" dirty="0" err="1"/>
              <a:t>Our</a:t>
            </a:r>
            <a:r>
              <a:rPr lang="tr-TR" dirty="0"/>
              <a:t> </a:t>
            </a:r>
            <a:r>
              <a:rPr lang="tr-TR" dirty="0" err="1"/>
              <a:t>current</a:t>
            </a:r>
            <a:r>
              <a:rPr lang="tr-TR" dirty="0"/>
              <a:t> </a:t>
            </a:r>
            <a:r>
              <a:rPr lang="tr-TR" dirty="0" err="1"/>
              <a:t>implementation</a:t>
            </a:r>
            <a:r>
              <a:rPr lang="tr-TR" dirty="0"/>
              <a:t> </a:t>
            </a:r>
            <a:r>
              <a:rPr lang="tr-TR" dirty="0" err="1"/>
              <a:t>also</a:t>
            </a:r>
            <a:r>
              <a:rPr lang="tr-TR" dirty="0"/>
              <a:t> </a:t>
            </a:r>
            <a:r>
              <a:rPr lang="tr-TR" dirty="0" err="1"/>
              <a:t>fails</a:t>
            </a:r>
            <a:r>
              <a:rPr lang="tr-TR" dirty="0"/>
              <a:t> at </a:t>
            </a:r>
            <a:r>
              <a:rPr lang="tr-TR" dirty="0" err="1"/>
              <a:t>this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24</a:t>
            </a:fld>
            <a:endParaRPr lang="tr-TR"/>
          </a:p>
        </p:txBody>
      </p:sp>
    </p:spTree>
    <p:extLst>
      <p:ext uri="{BB962C8B-B14F-4D97-AF65-F5344CB8AC3E}">
        <p14:creationId xmlns:p14="http://schemas.microsoft.com/office/powerpoint/2010/main" val="4018108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now</a:t>
            </a:r>
            <a:r>
              <a:rPr lang="tr-TR" dirty="0"/>
              <a:t> </a:t>
            </a:r>
            <a:r>
              <a:rPr lang="tr-TR" dirty="0" err="1"/>
              <a:t>we</a:t>
            </a:r>
            <a:r>
              <a:rPr lang="tr-TR" dirty="0"/>
              <a:t> </a:t>
            </a:r>
            <a:r>
              <a:rPr lang="tr-TR" dirty="0" err="1"/>
              <a:t>will</a:t>
            </a:r>
            <a:r>
              <a:rPr lang="tr-TR" dirty="0"/>
              <a:t> </a:t>
            </a:r>
            <a:r>
              <a:rPr lang="tr-TR" dirty="0" err="1"/>
              <a:t>see</a:t>
            </a:r>
            <a:r>
              <a:rPr lang="tr-TR" dirty="0"/>
              <a:t> how </a:t>
            </a:r>
            <a:r>
              <a:rPr lang="tr-TR" dirty="0" err="1"/>
              <a:t>the</a:t>
            </a:r>
            <a:r>
              <a:rPr lang="tr-TR" dirty="0"/>
              <a:t> </a:t>
            </a:r>
            <a:r>
              <a:rPr lang="tr-TR" dirty="0" err="1"/>
              <a:t>state</a:t>
            </a:r>
            <a:r>
              <a:rPr lang="tr-TR" dirty="0"/>
              <a:t> </a:t>
            </a:r>
            <a:r>
              <a:rPr lang="tr-TR" dirty="0" err="1"/>
              <a:t>pattern</a:t>
            </a:r>
            <a:r>
              <a:rPr lang="tr-TR" dirty="0"/>
              <a:t> </a:t>
            </a:r>
            <a:r>
              <a:rPr lang="tr-TR" dirty="0" err="1"/>
              <a:t>solves</a:t>
            </a:r>
            <a:r>
              <a:rPr lang="tr-TR" dirty="0"/>
              <a:t> </a:t>
            </a:r>
            <a:r>
              <a:rPr lang="tr-TR" dirty="0" err="1"/>
              <a:t>these</a:t>
            </a:r>
            <a:r>
              <a:rPr lang="tr-TR" dirty="0"/>
              <a:t> </a:t>
            </a:r>
            <a:r>
              <a:rPr lang="tr-TR" dirty="0" err="1"/>
              <a:t>problems</a:t>
            </a:r>
            <a:r>
              <a:rPr lang="tr-TR" dirty="0"/>
              <a:t> </a:t>
            </a:r>
            <a:r>
              <a:rPr lang="tr-TR" dirty="0" err="1"/>
              <a:t>by</a:t>
            </a:r>
            <a:r>
              <a:rPr lang="tr-TR" dirty="0"/>
              <a:t> </a:t>
            </a:r>
            <a:r>
              <a:rPr lang="tr-TR" dirty="0" err="1"/>
              <a:t>constructing</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for</a:t>
            </a:r>
            <a:r>
              <a:rPr lang="tr-TR" dirty="0"/>
              <a:t> </a:t>
            </a:r>
            <a:r>
              <a:rPr lang="tr-TR" dirty="0" err="1"/>
              <a:t>this</a:t>
            </a:r>
            <a:r>
              <a:rPr lang="tr-TR" dirty="0"/>
              <a:t> </a:t>
            </a:r>
            <a:r>
              <a:rPr lang="tr-TR" dirty="0" err="1"/>
              <a:t>duck</a:t>
            </a:r>
            <a:r>
              <a:rPr lang="tr-TR" dirty="0"/>
              <a:t> </a:t>
            </a:r>
            <a:r>
              <a:rPr lang="tr-TR" dirty="0" err="1"/>
              <a:t>simulation</a:t>
            </a:r>
            <a:r>
              <a:rPr lang="tr-TR" dirty="0"/>
              <a:t> problem</a:t>
            </a:r>
          </a:p>
        </p:txBody>
      </p:sp>
      <p:sp>
        <p:nvSpPr>
          <p:cNvPr id="4" name="Slayt Numarası Yer Tutucusu 3"/>
          <p:cNvSpPr>
            <a:spLocks noGrp="1"/>
          </p:cNvSpPr>
          <p:nvPr>
            <p:ph type="sldNum" sz="quarter" idx="5"/>
          </p:nvPr>
        </p:nvSpPr>
        <p:spPr/>
        <p:txBody>
          <a:bodyPr/>
          <a:lstStyle/>
          <a:p>
            <a:fld id="{4156DDF0-1691-44CB-8AA9-FF35E42EE00F}" type="slidenum">
              <a:rPr lang="tr-TR" smtClean="0"/>
              <a:t>25</a:t>
            </a:fld>
            <a:endParaRPr lang="tr-TR"/>
          </a:p>
        </p:txBody>
      </p:sp>
    </p:spTree>
    <p:extLst>
      <p:ext uri="{BB962C8B-B14F-4D97-AF65-F5344CB8AC3E}">
        <p14:creationId xmlns:p14="http://schemas.microsoft.com/office/powerpoint/2010/main" val="419954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When</a:t>
            </a:r>
            <a:r>
              <a:rPr lang="tr-TR" dirty="0"/>
              <a:t> </a:t>
            </a:r>
            <a:r>
              <a:rPr lang="tr-TR" dirty="0" err="1"/>
              <a:t>implenting</a:t>
            </a:r>
            <a:r>
              <a:rPr lang="tr-TR" dirty="0"/>
              <a:t> a </a:t>
            </a:r>
            <a:r>
              <a:rPr lang="tr-TR" dirty="0" err="1"/>
              <a:t>state</a:t>
            </a:r>
            <a:r>
              <a:rPr lang="tr-TR" dirty="0"/>
              <a:t> </a:t>
            </a:r>
            <a:r>
              <a:rPr lang="tr-TR" dirty="0" err="1"/>
              <a:t>pattern</a:t>
            </a:r>
            <a:r>
              <a:rPr lang="tr-TR" dirty="0"/>
              <a:t> </a:t>
            </a:r>
            <a:r>
              <a:rPr lang="tr-TR" dirty="0" err="1"/>
              <a:t>first</a:t>
            </a:r>
            <a:r>
              <a:rPr lang="tr-TR" dirty="0"/>
              <a:t> </a:t>
            </a:r>
            <a:r>
              <a:rPr lang="tr-TR" dirty="0" err="1"/>
              <a:t>thing</a:t>
            </a:r>
            <a:r>
              <a:rPr lang="tr-TR" dirty="0"/>
              <a:t> </a:t>
            </a:r>
            <a:r>
              <a:rPr lang="tr-TR" dirty="0" err="1"/>
              <a:t>to</a:t>
            </a:r>
            <a:r>
              <a:rPr lang="tr-TR" dirty="0"/>
              <a:t> </a:t>
            </a:r>
            <a:r>
              <a:rPr lang="tr-TR" dirty="0" err="1"/>
              <a:t>consider</a:t>
            </a:r>
            <a:r>
              <a:rPr lang="tr-TR" dirty="0"/>
              <a:t> is </a:t>
            </a:r>
            <a:r>
              <a:rPr lang="tr-TR" dirty="0" err="1"/>
              <a:t>the</a:t>
            </a:r>
            <a:r>
              <a:rPr lang="tr-TR" dirty="0"/>
              <a:t> </a:t>
            </a:r>
            <a:r>
              <a:rPr lang="tr-TR" dirty="0" err="1"/>
              <a:t>context</a:t>
            </a:r>
            <a:r>
              <a:rPr lang="tr-TR" dirty="0"/>
              <a:t> </a:t>
            </a:r>
            <a:r>
              <a:rPr lang="tr-TR" dirty="0" err="1"/>
              <a:t>which</a:t>
            </a:r>
            <a:r>
              <a:rPr lang="tr-TR" dirty="0"/>
              <a:t> is </a:t>
            </a:r>
            <a:r>
              <a:rPr lang="tr-TR" dirty="0" err="1"/>
              <a:t>the</a:t>
            </a:r>
            <a:r>
              <a:rPr lang="tr-TR" dirty="0"/>
              <a:t> </a:t>
            </a:r>
            <a:r>
              <a:rPr lang="tr-TR" dirty="0" err="1"/>
              <a:t>thing</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managed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In</a:t>
            </a:r>
            <a:r>
              <a:rPr lang="tr-TR" dirty="0"/>
              <a:t> </a:t>
            </a:r>
            <a:r>
              <a:rPr lang="tr-TR" dirty="0" err="1"/>
              <a:t>our</a:t>
            </a:r>
            <a:r>
              <a:rPr lang="tr-TR" dirty="0"/>
              <a:t> </a:t>
            </a:r>
            <a:r>
              <a:rPr lang="tr-TR" dirty="0" err="1"/>
              <a:t>context</a:t>
            </a:r>
            <a:r>
              <a:rPr lang="tr-TR" dirty="0"/>
              <a:t> is </a:t>
            </a:r>
            <a:r>
              <a:rPr lang="tr-TR" dirty="0" err="1"/>
              <a:t>the</a:t>
            </a:r>
            <a:r>
              <a:rPr lang="tr-TR" dirty="0"/>
              <a:t> </a:t>
            </a:r>
            <a:r>
              <a:rPr lang="tr-TR" dirty="0" err="1"/>
              <a:t>duck</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26</a:t>
            </a:fld>
            <a:endParaRPr lang="tr-TR"/>
          </a:p>
        </p:txBody>
      </p:sp>
    </p:spTree>
    <p:extLst>
      <p:ext uri="{BB962C8B-B14F-4D97-AF65-F5344CB8AC3E}">
        <p14:creationId xmlns:p14="http://schemas.microsoft.com/office/powerpoint/2010/main" val="4187562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Later</a:t>
            </a:r>
            <a:r>
              <a:rPr lang="tr-TR" dirty="0"/>
              <a:t> </a:t>
            </a:r>
            <a:r>
              <a:rPr lang="tr-TR" dirty="0" err="1"/>
              <a:t>we</a:t>
            </a:r>
            <a:r>
              <a:rPr lang="tr-TR" dirty="0"/>
              <a:t> </a:t>
            </a:r>
            <a:r>
              <a:rPr lang="tr-TR" dirty="0" err="1"/>
              <a:t>need</a:t>
            </a:r>
            <a:r>
              <a:rPr lang="tr-TR" dirty="0"/>
              <a:t> </a:t>
            </a:r>
            <a:r>
              <a:rPr lang="tr-TR" dirty="0" err="1"/>
              <a:t>to</a:t>
            </a:r>
            <a:r>
              <a:rPr lang="tr-TR" dirty="0"/>
              <a:t> define </a:t>
            </a:r>
            <a:r>
              <a:rPr lang="tr-TR" dirty="0" err="1"/>
              <a:t>the</a:t>
            </a:r>
            <a:r>
              <a:rPr lang="tr-TR" dirty="0"/>
              <a:t> </a:t>
            </a:r>
            <a:r>
              <a:rPr lang="tr-TR" dirty="0" err="1"/>
              <a:t>possible</a:t>
            </a:r>
            <a:r>
              <a:rPr lang="tr-TR" dirty="0"/>
              <a:t> </a:t>
            </a:r>
            <a:r>
              <a:rPr lang="tr-TR" dirty="0" err="1"/>
              <a:t>states</a:t>
            </a:r>
            <a:r>
              <a:rPr lang="tr-TR" dirty="0"/>
              <a:t> </a:t>
            </a:r>
            <a:r>
              <a:rPr lang="tr-TR" dirty="0" err="1"/>
              <a:t>context</a:t>
            </a:r>
            <a:r>
              <a:rPr lang="tr-TR" dirty="0"/>
              <a:t> </a:t>
            </a:r>
            <a:r>
              <a:rPr lang="tr-TR" dirty="0" err="1"/>
              <a:t>may</a:t>
            </a:r>
            <a:r>
              <a:rPr lang="tr-TR" dirty="0"/>
              <a:t> be in. </a:t>
            </a:r>
            <a:r>
              <a:rPr lang="tr-TR" dirty="0" err="1"/>
              <a:t>In</a:t>
            </a:r>
            <a:r>
              <a:rPr lang="tr-TR" dirty="0"/>
              <a:t> </a:t>
            </a:r>
            <a:r>
              <a:rPr lang="tr-TR" dirty="0" err="1"/>
              <a:t>our</a:t>
            </a:r>
            <a:r>
              <a:rPr lang="tr-TR" dirty="0"/>
              <a:t> </a:t>
            </a:r>
            <a:r>
              <a:rPr lang="tr-TR" dirty="0" err="1"/>
              <a:t>case</a:t>
            </a:r>
            <a:r>
              <a:rPr lang="tr-TR" dirty="0"/>
              <a:t> </a:t>
            </a:r>
            <a:r>
              <a:rPr lang="tr-TR" dirty="0" err="1"/>
              <a:t>context</a:t>
            </a:r>
            <a:r>
              <a:rPr lang="tr-TR" dirty="0"/>
              <a:t> </a:t>
            </a:r>
            <a:r>
              <a:rPr lang="tr-TR" dirty="0" err="1"/>
              <a:t>or</a:t>
            </a:r>
            <a:r>
              <a:rPr lang="tr-TR" dirty="0"/>
              <a:t> </a:t>
            </a:r>
            <a:r>
              <a:rPr lang="tr-TR" dirty="0" err="1"/>
              <a:t>the</a:t>
            </a:r>
            <a:r>
              <a:rPr lang="tr-TR" dirty="0"/>
              <a:t> </a:t>
            </a:r>
            <a:r>
              <a:rPr lang="tr-TR" dirty="0" err="1"/>
              <a:t>duck</a:t>
            </a:r>
            <a:r>
              <a:rPr lang="tr-TR" dirty="0"/>
              <a:t> can be in </a:t>
            </a:r>
            <a:r>
              <a:rPr lang="tr-TR" dirty="0" err="1"/>
              <a:t>either</a:t>
            </a:r>
            <a:r>
              <a:rPr lang="tr-TR" dirty="0"/>
              <a:t> in </a:t>
            </a:r>
            <a:r>
              <a:rPr lang="tr-TR" dirty="0" err="1"/>
              <a:t>air</a:t>
            </a:r>
            <a:r>
              <a:rPr lang="tr-TR" dirty="0"/>
              <a:t>, in </a:t>
            </a:r>
            <a:r>
              <a:rPr lang="tr-TR" dirty="0" err="1"/>
              <a:t>water</a:t>
            </a:r>
            <a:r>
              <a:rPr lang="tr-TR" dirty="0"/>
              <a:t> </a:t>
            </a:r>
            <a:r>
              <a:rPr lang="tr-TR" dirty="0" err="1"/>
              <a:t>or</a:t>
            </a:r>
            <a:r>
              <a:rPr lang="tr-TR" dirty="0"/>
              <a:t> on </a:t>
            </a:r>
            <a:r>
              <a:rPr lang="tr-TR" dirty="0" err="1"/>
              <a:t>ground</a:t>
            </a:r>
            <a:r>
              <a:rPr lang="tr-TR" dirty="0"/>
              <a:t> </a:t>
            </a:r>
            <a:r>
              <a:rPr lang="tr-TR" dirty="0" err="1"/>
              <a:t>so</a:t>
            </a:r>
            <a:r>
              <a:rPr lang="tr-TR" dirty="0"/>
              <a:t> </a:t>
            </a:r>
            <a:r>
              <a:rPr lang="tr-TR" dirty="0" err="1"/>
              <a:t>these</a:t>
            </a:r>
            <a:r>
              <a:rPr lang="tr-TR" dirty="0"/>
              <a:t> </a:t>
            </a:r>
            <a:r>
              <a:rPr lang="tr-TR" dirty="0" err="1"/>
              <a:t>will</a:t>
            </a:r>
            <a:r>
              <a:rPr lang="tr-TR" dirty="0"/>
              <a:t> be </a:t>
            </a:r>
            <a:r>
              <a:rPr lang="tr-TR" dirty="0" err="1"/>
              <a:t>our</a:t>
            </a:r>
            <a:r>
              <a:rPr lang="tr-TR" dirty="0"/>
              <a:t> </a:t>
            </a:r>
            <a:r>
              <a:rPr lang="tr-TR" dirty="0" err="1"/>
              <a:t>states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27</a:t>
            </a:fld>
            <a:endParaRPr lang="tr-TR"/>
          </a:p>
        </p:txBody>
      </p:sp>
    </p:spTree>
    <p:extLst>
      <p:ext uri="{BB962C8B-B14F-4D97-AF65-F5344CB8AC3E}">
        <p14:creationId xmlns:p14="http://schemas.microsoft.com/office/powerpoint/2010/main" val="2401151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lastly</a:t>
            </a:r>
            <a:r>
              <a:rPr lang="tr-TR" dirty="0"/>
              <a:t> </a:t>
            </a:r>
            <a:r>
              <a:rPr lang="tr-TR" dirty="0" err="1"/>
              <a:t>we</a:t>
            </a:r>
            <a:r>
              <a:rPr lang="tr-TR" dirty="0"/>
              <a:t> </a:t>
            </a:r>
            <a:r>
              <a:rPr lang="tr-TR" dirty="0" err="1"/>
              <a:t>determince</a:t>
            </a:r>
            <a:r>
              <a:rPr lang="tr-TR" dirty="0"/>
              <a:t> </a:t>
            </a:r>
            <a:r>
              <a:rPr lang="tr-TR" dirty="0" err="1"/>
              <a:t>the</a:t>
            </a:r>
            <a:r>
              <a:rPr lang="tr-TR" dirty="0"/>
              <a:t> </a:t>
            </a:r>
            <a:r>
              <a:rPr lang="tr-TR" dirty="0" err="1"/>
              <a:t>possible</a:t>
            </a:r>
            <a:r>
              <a:rPr lang="tr-TR" dirty="0"/>
              <a:t> </a:t>
            </a:r>
            <a:r>
              <a:rPr lang="tr-TR" dirty="0" err="1"/>
              <a:t>actions</a:t>
            </a:r>
            <a:r>
              <a:rPr lang="tr-TR" dirty="0"/>
              <a:t> </a:t>
            </a:r>
            <a:r>
              <a:rPr lang="tr-TR" dirty="0" err="1"/>
              <a:t>context</a:t>
            </a:r>
            <a:r>
              <a:rPr lang="tr-TR" dirty="0"/>
              <a:t> </a:t>
            </a:r>
            <a:r>
              <a:rPr lang="tr-TR" dirty="0" err="1"/>
              <a:t>may</a:t>
            </a:r>
            <a:r>
              <a:rPr lang="tr-TR" dirty="0"/>
              <a:t> </a:t>
            </a:r>
            <a:r>
              <a:rPr lang="tr-TR" dirty="0" err="1"/>
              <a:t>execute</a:t>
            </a:r>
            <a:r>
              <a:rPr lang="tr-TR" dirty="0"/>
              <a:t> </a:t>
            </a:r>
            <a:r>
              <a:rPr lang="tr-TR" dirty="0" err="1"/>
              <a:t>which</a:t>
            </a:r>
            <a:r>
              <a:rPr lang="tr-TR" dirty="0"/>
              <a:t> </a:t>
            </a:r>
            <a:r>
              <a:rPr lang="tr-TR" dirty="0" err="1"/>
              <a:t>are</a:t>
            </a:r>
            <a:r>
              <a:rPr lang="tr-TR" dirty="0"/>
              <a:t> </a:t>
            </a:r>
            <a:r>
              <a:rPr lang="tr-TR" dirty="0" err="1"/>
              <a:t>fly</a:t>
            </a:r>
            <a:r>
              <a:rPr lang="tr-TR" dirty="0"/>
              <a:t> </a:t>
            </a:r>
            <a:r>
              <a:rPr lang="tr-TR" dirty="0" err="1"/>
              <a:t>swim</a:t>
            </a:r>
            <a:r>
              <a:rPr lang="tr-TR" dirty="0"/>
              <a:t> </a:t>
            </a:r>
            <a:r>
              <a:rPr lang="tr-TR" dirty="0" err="1"/>
              <a:t>and</a:t>
            </a:r>
            <a:r>
              <a:rPr lang="tr-TR" dirty="0"/>
              <a:t> </a:t>
            </a:r>
            <a:r>
              <a:rPr lang="tr-TR" dirty="0" err="1"/>
              <a:t>walk</a:t>
            </a:r>
            <a:r>
              <a:rPr lang="tr-TR" dirty="0"/>
              <a:t> in </a:t>
            </a:r>
            <a:r>
              <a:rPr lang="tr-TR" dirty="0" err="1"/>
              <a:t>our</a:t>
            </a:r>
            <a:r>
              <a:rPr lang="tr-TR" dirty="0"/>
              <a:t> </a:t>
            </a:r>
            <a:r>
              <a:rPr lang="tr-TR" dirty="0" err="1"/>
              <a:t>case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28</a:t>
            </a:fld>
            <a:endParaRPr lang="tr-TR"/>
          </a:p>
        </p:txBody>
      </p:sp>
    </p:spTree>
    <p:extLst>
      <p:ext uri="{BB962C8B-B14F-4D97-AF65-F5344CB8AC3E}">
        <p14:creationId xmlns:p14="http://schemas.microsoft.com/office/powerpoint/2010/main" val="3776586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As I </a:t>
            </a:r>
            <a:r>
              <a:rPr lang="tr-TR" dirty="0" err="1"/>
              <a:t>said</a:t>
            </a:r>
            <a:r>
              <a:rPr lang="tr-TR" dirty="0"/>
              <a:t> </a:t>
            </a:r>
            <a:r>
              <a:rPr lang="tr-TR" dirty="0" err="1"/>
              <a:t>earlier</a:t>
            </a:r>
            <a:r>
              <a:rPr lang="tr-TR" dirty="0"/>
              <a:t> </a:t>
            </a:r>
            <a:r>
              <a:rPr lang="tr-TR" dirty="0" err="1"/>
              <a:t>we</a:t>
            </a:r>
            <a:r>
              <a:rPr lang="tr-TR" dirty="0"/>
              <a:t> </a:t>
            </a:r>
            <a:r>
              <a:rPr lang="tr-TR" dirty="0" err="1"/>
              <a:t>want</a:t>
            </a:r>
            <a:r>
              <a:rPr lang="tr-TR" dirty="0"/>
              <a:t> </a:t>
            </a:r>
            <a:r>
              <a:rPr lang="tr-TR" dirty="0" err="1"/>
              <a:t>context</a:t>
            </a:r>
            <a:r>
              <a:rPr lang="tr-TR" dirty="0"/>
              <a:t> </a:t>
            </a:r>
            <a:r>
              <a:rPr lang="tr-TR" dirty="0" err="1"/>
              <a:t>and</a:t>
            </a:r>
            <a:r>
              <a:rPr lang="tr-TR" dirty="0"/>
              <a:t> </a:t>
            </a:r>
            <a:r>
              <a:rPr lang="tr-TR" dirty="0" err="1"/>
              <a:t>states</a:t>
            </a:r>
            <a:r>
              <a:rPr lang="tr-TR" dirty="0"/>
              <a:t> </a:t>
            </a:r>
            <a:r>
              <a:rPr lang="tr-TR" dirty="0" err="1"/>
              <a:t>to</a:t>
            </a:r>
            <a:r>
              <a:rPr lang="tr-TR" dirty="0"/>
              <a:t> be </a:t>
            </a:r>
            <a:r>
              <a:rPr lang="tr-TR" dirty="0" err="1"/>
              <a:t>loosely</a:t>
            </a:r>
            <a:r>
              <a:rPr lang="tr-TR" dirty="0"/>
              <a:t> </a:t>
            </a:r>
            <a:r>
              <a:rPr lang="tr-TR" dirty="0" err="1"/>
              <a:t>coupled</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29</a:t>
            </a:fld>
            <a:endParaRPr lang="tr-TR"/>
          </a:p>
        </p:txBody>
      </p:sp>
    </p:spTree>
    <p:extLst>
      <p:ext uri="{BB962C8B-B14F-4D97-AF65-F5344CB8AC3E}">
        <p14:creationId xmlns:p14="http://schemas.microsoft.com/office/powerpoint/2010/main" val="1426470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let</a:t>
            </a:r>
            <a:r>
              <a:rPr lang="tr-TR" dirty="0"/>
              <a:t> me start </a:t>
            </a:r>
            <a:r>
              <a:rPr lang="tr-TR" dirty="0" err="1"/>
              <a:t>with</a:t>
            </a:r>
            <a:r>
              <a:rPr lang="tr-TR" dirty="0"/>
              <a:t> </a:t>
            </a:r>
            <a:r>
              <a:rPr lang="tr-TR" dirty="0" err="1"/>
              <a:t>the</a:t>
            </a:r>
            <a:r>
              <a:rPr lang="tr-TR" dirty="0"/>
              <a:t> </a:t>
            </a:r>
            <a:r>
              <a:rPr lang="tr-TR" dirty="0" err="1"/>
              <a:t>state</a:t>
            </a:r>
            <a:r>
              <a:rPr lang="tr-TR" dirty="0"/>
              <a:t> </a:t>
            </a:r>
            <a:r>
              <a:rPr lang="tr-TR" dirty="0" err="1"/>
              <a:t>design</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a:t>
            </a:fld>
            <a:endParaRPr lang="tr-TR"/>
          </a:p>
        </p:txBody>
      </p:sp>
    </p:spTree>
    <p:extLst>
      <p:ext uri="{BB962C8B-B14F-4D97-AF65-F5344CB8AC3E}">
        <p14:creationId xmlns:p14="http://schemas.microsoft.com/office/powerpoint/2010/main" val="2532737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Meaning</a:t>
            </a:r>
            <a:r>
              <a:rPr lang="tr-TR" dirty="0"/>
              <a:t> </a:t>
            </a:r>
            <a:r>
              <a:rPr lang="tr-TR" dirty="0" err="1"/>
              <a:t>that</a:t>
            </a:r>
            <a:r>
              <a:rPr lang="tr-TR" dirty="0"/>
              <a:t> </a:t>
            </a:r>
            <a:r>
              <a:rPr lang="tr-TR" dirty="0" err="1"/>
              <a:t>context</a:t>
            </a:r>
            <a:r>
              <a:rPr lang="tr-TR" dirty="0"/>
              <a:t> </a:t>
            </a:r>
            <a:r>
              <a:rPr lang="tr-TR" dirty="0" err="1"/>
              <a:t>should</a:t>
            </a:r>
            <a:r>
              <a:rPr lang="tr-TR" dirty="0"/>
              <a:t> not </a:t>
            </a:r>
            <a:r>
              <a:rPr lang="tr-TR" dirty="0" err="1"/>
              <a:t>care</a:t>
            </a:r>
            <a:r>
              <a:rPr lang="tr-TR" dirty="0"/>
              <a:t> </a:t>
            </a:r>
            <a:r>
              <a:rPr lang="tr-TR" dirty="0" err="1"/>
              <a:t>about</a:t>
            </a:r>
            <a:r>
              <a:rPr lang="tr-TR" dirty="0"/>
              <a:t> </a:t>
            </a:r>
            <a:r>
              <a:rPr lang="tr-TR" dirty="0" err="1"/>
              <a:t>the</a:t>
            </a:r>
            <a:r>
              <a:rPr lang="tr-TR" dirty="0"/>
              <a:t> </a:t>
            </a:r>
            <a:r>
              <a:rPr lang="tr-TR" dirty="0" err="1"/>
              <a:t>current</a:t>
            </a:r>
            <a:r>
              <a:rPr lang="tr-TR" dirty="0"/>
              <a:t> </a:t>
            </a:r>
            <a:r>
              <a:rPr lang="tr-TR" dirty="0" err="1"/>
              <a:t>state</a:t>
            </a:r>
            <a:r>
              <a:rPr lang="tr-TR" dirty="0"/>
              <a:t> </a:t>
            </a:r>
            <a:r>
              <a:rPr lang="tr-TR" dirty="0" err="1"/>
              <a:t>to</a:t>
            </a:r>
            <a:r>
              <a:rPr lang="tr-TR" dirty="0"/>
              <a:t> </a:t>
            </a:r>
            <a:r>
              <a:rPr lang="tr-TR" dirty="0" err="1"/>
              <a:t>perform</a:t>
            </a:r>
            <a:r>
              <a:rPr lang="tr-TR" dirty="0"/>
              <a:t> an </a:t>
            </a:r>
            <a:r>
              <a:rPr lang="tr-TR" dirty="0" err="1"/>
              <a:t>action</a:t>
            </a:r>
            <a:endParaRPr lang="tr-TR" dirty="0"/>
          </a:p>
          <a:p>
            <a:endParaRPr lang="tr-TR" dirty="0"/>
          </a:p>
          <a:p>
            <a:r>
              <a:rPr lang="tr-TR" dirty="0" err="1"/>
              <a:t>So</a:t>
            </a:r>
            <a:r>
              <a:rPr lang="tr-TR" dirty="0"/>
              <a:t> </a:t>
            </a:r>
            <a:r>
              <a:rPr lang="tr-TR" dirty="0" err="1"/>
              <a:t>we</a:t>
            </a:r>
            <a:r>
              <a:rPr lang="tr-TR" dirty="0"/>
              <a:t> </a:t>
            </a:r>
            <a:r>
              <a:rPr lang="tr-TR" dirty="0" err="1"/>
              <a:t>create</a:t>
            </a:r>
            <a:r>
              <a:rPr lang="tr-TR" dirty="0"/>
              <a:t> a </a:t>
            </a:r>
            <a:r>
              <a:rPr lang="tr-TR" dirty="0" err="1"/>
              <a:t>common</a:t>
            </a:r>
            <a:r>
              <a:rPr lang="tr-TR" dirty="0"/>
              <a:t> </a:t>
            </a:r>
            <a:r>
              <a:rPr lang="tr-TR" dirty="0" err="1"/>
              <a:t>interface</a:t>
            </a:r>
            <a:r>
              <a:rPr lang="tr-TR" dirty="0"/>
              <a:t> </a:t>
            </a:r>
            <a:r>
              <a:rPr lang="tr-TR" dirty="0" err="1"/>
              <a:t>for</a:t>
            </a:r>
            <a:r>
              <a:rPr lang="tr-TR" dirty="0"/>
              <a:t> </a:t>
            </a:r>
            <a:r>
              <a:rPr lang="tr-TR" dirty="0" err="1"/>
              <a:t>all</a:t>
            </a:r>
            <a:r>
              <a:rPr lang="tr-TR" dirty="0"/>
              <a:t> </a:t>
            </a:r>
            <a:r>
              <a:rPr lang="tr-TR" dirty="0" err="1"/>
              <a:t>possible</a:t>
            </a:r>
            <a:r>
              <a:rPr lang="tr-TR" dirty="0"/>
              <a:t> </a:t>
            </a:r>
            <a:r>
              <a:rPr lang="tr-TR" dirty="0" err="1"/>
              <a:t>states</a:t>
            </a:r>
            <a:r>
              <a:rPr lang="tr-TR" dirty="0"/>
              <a:t> </a:t>
            </a:r>
            <a:r>
              <a:rPr lang="tr-TR" dirty="0" err="1"/>
              <a:t>to</a:t>
            </a:r>
            <a:r>
              <a:rPr lang="tr-TR" dirty="0"/>
              <a:t> </a:t>
            </a:r>
            <a:r>
              <a:rPr lang="tr-TR" dirty="0" err="1"/>
              <a:t>implement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30</a:t>
            </a:fld>
            <a:endParaRPr lang="tr-TR"/>
          </a:p>
        </p:txBody>
      </p:sp>
    </p:spTree>
    <p:extLst>
      <p:ext uri="{BB962C8B-B14F-4D97-AF65-F5344CB8AC3E}">
        <p14:creationId xmlns:p14="http://schemas.microsoft.com/office/powerpoint/2010/main" val="2712134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inside </a:t>
            </a:r>
            <a:r>
              <a:rPr lang="tr-TR" dirty="0" err="1"/>
              <a:t>this</a:t>
            </a:r>
            <a:r>
              <a:rPr lang="tr-TR" dirty="0"/>
              <a:t> </a:t>
            </a:r>
            <a:r>
              <a:rPr lang="tr-TR" dirty="0" err="1"/>
              <a:t>interface</a:t>
            </a:r>
            <a:r>
              <a:rPr lang="tr-TR" dirty="0"/>
              <a:t> </a:t>
            </a:r>
            <a:r>
              <a:rPr lang="tr-TR" dirty="0" err="1"/>
              <a:t>we</a:t>
            </a:r>
            <a:r>
              <a:rPr lang="tr-TR" dirty="0"/>
              <a:t> define </a:t>
            </a:r>
            <a:r>
              <a:rPr lang="tr-TR" dirty="0" err="1"/>
              <a:t>all</a:t>
            </a:r>
            <a:r>
              <a:rPr lang="tr-TR" dirty="0"/>
              <a:t> </a:t>
            </a:r>
            <a:r>
              <a:rPr lang="tr-TR" dirty="0" err="1"/>
              <a:t>possible</a:t>
            </a:r>
            <a:r>
              <a:rPr lang="tr-TR" dirty="0"/>
              <a:t> </a:t>
            </a:r>
            <a:r>
              <a:rPr lang="tr-TR" dirty="0" err="1"/>
              <a:t>actions</a:t>
            </a:r>
            <a:r>
              <a:rPr lang="tr-TR" dirty="0"/>
              <a:t> </a:t>
            </a:r>
            <a:r>
              <a:rPr lang="tr-TR" dirty="0" err="1"/>
              <a:t>that</a:t>
            </a:r>
            <a:r>
              <a:rPr lang="tr-TR" dirty="0"/>
              <a:t> can be </a:t>
            </a:r>
            <a:r>
              <a:rPr lang="tr-TR" dirty="0" err="1"/>
              <a:t>performed</a:t>
            </a:r>
            <a:r>
              <a:rPr lang="tr-TR" dirty="0"/>
              <a:t> </a:t>
            </a:r>
            <a:r>
              <a:rPr lang="tr-TR" dirty="0" err="1"/>
              <a:t>by</a:t>
            </a:r>
            <a:r>
              <a:rPr lang="tr-TR" dirty="0"/>
              <a:t> </a:t>
            </a:r>
            <a:r>
              <a:rPr lang="tr-TR" dirty="0" err="1"/>
              <a:t>the</a:t>
            </a:r>
            <a:r>
              <a:rPr lang="tr-TR" dirty="0"/>
              <a:t> </a:t>
            </a:r>
            <a:r>
              <a:rPr lang="tr-TR" dirty="0" err="1"/>
              <a:t>context</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31</a:t>
            </a:fld>
            <a:endParaRPr lang="tr-TR"/>
          </a:p>
        </p:txBody>
      </p:sp>
    </p:spTree>
    <p:extLst>
      <p:ext uri="{BB962C8B-B14F-4D97-AF65-F5344CB8AC3E}">
        <p14:creationId xmlns:p14="http://schemas.microsoft.com/office/powerpoint/2010/main" val="3339159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One</a:t>
            </a:r>
            <a:r>
              <a:rPr lang="tr-TR" dirty="0"/>
              <a:t> </a:t>
            </a:r>
            <a:r>
              <a:rPr lang="tr-TR" dirty="0" err="1"/>
              <a:t>important</a:t>
            </a:r>
            <a:r>
              <a:rPr lang="tr-TR" dirty="0"/>
              <a:t> </a:t>
            </a:r>
            <a:r>
              <a:rPr lang="tr-TR" dirty="0" err="1"/>
              <a:t>thing</a:t>
            </a:r>
            <a:r>
              <a:rPr lang="tr-TR" dirty="0"/>
              <a:t> </a:t>
            </a:r>
            <a:r>
              <a:rPr lang="tr-TR" dirty="0" err="1"/>
              <a:t>to</a:t>
            </a:r>
            <a:r>
              <a:rPr lang="tr-TR" dirty="0"/>
              <a:t> </a:t>
            </a:r>
            <a:r>
              <a:rPr lang="tr-TR" dirty="0" err="1"/>
              <a:t>consider</a:t>
            </a:r>
            <a:r>
              <a:rPr lang="tr-TR" dirty="0"/>
              <a:t> </a:t>
            </a:r>
            <a:r>
              <a:rPr lang="tr-TR" dirty="0" err="1"/>
              <a:t>for</a:t>
            </a:r>
            <a:r>
              <a:rPr lang="tr-TR" dirty="0"/>
              <a:t> </a:t>
            </a:r>
            <a:r>
              <a:rPr lang="tr-TR" dirty="0" err="1"/>
              <a:t>these</a:t>
            </a:r>
            <a:r>
              <a:rPr lang="tr-TR" dirty="0"/>
              <a:t> </a:t>
            </a:r>
            <a:r>
              <a:rPr lang="tr-TR" dirty="0" err="1"/>
              <a:t>concrete</a:t>
            </a:r>
            <a:r>
              <a:rPr lang="tr-TR" dirty="0"/>
              <a:t> </a:t>
            </a:r>
            <a:r>
              <a:rPr lang="tr-TR" dirty="0" err="1"/>
              <a:t>state</a:t>
            </a:r>
            <a:r>
              <a:rPr lang="tr-TR" dirty="0"/>
              <a:t> </a:t>
            </a:r>
            <a:r>
              <a:rPr lang="tr-TR" dirty="0" err="1"/>
              <a:t>calsses</a:t>
            </a:r>
            <a:r>
              <a:rPr lang="tr-TR" dirty="0"/>
              <a:t> is </a:t>
            </a:r>
            <a:r>
              <a:rPr lang="tr-TR" dirty="0" err="1"/>
              <a:t>that</a:t>
            </a:r>
            <a:r>
              <a:rPr lang="tr-TR" dirty="0"/>
              <a:t> </a:t>
            </a:r>
            <a:r>
              <a:rPr lang="tr-TR" dirty="0" err="1"/>
              <a:t>they</a:t>
            </a:r>
            <a:r>
              <a:rPr lang="tr-TR" dirty="0"/>
              <a:t> </a:t>
            </a:r>
            <a:r>
              <a:rPr lang="tr-TR" dirty="0" err="1"/>
              <a:t>will</a:t>
            </a:r>
            <a:r>
              <a:rPr lang="tr-TR" dirty="0"/>
              <a:t>  </a:t>
            </a:r>
            <a:r>
              <a:rPr lang="tr-TR" dirty="0" err="1"/>
              <a:t>manage</a:t>
            </a:r>
            <a:r>
              <a:rPr lang="tr-TR" dirty="0"/>
              <a:t> </a:t>
            </a:r>
            <a:r>
              <a:rPr lang="tr-TR" dirty="0" err="1"/>
              <a:t>the</a:t>
            </a:r>
            <a:r>
              <a:rPr lang="tr-TR" dirty="0"/>
              <a:t> </a:t>
            </a:r>
            <a:r>
              <a:rPr lang="tr-TR" dirty="0" err="1"/>
              <a:t>sstates</a:t>
            </a:r>
            <a:r>
              <a:rPr lang="tr-TR" dirty="0"/>
              <a:t> </a:t>
            </a:r>
            <a:r>
              <a:rPr lang="tr-TR" dirty="0" err="1"/>
              <a:t>for</a:t>
            </a:r>
            <a:r>
              <a:rPr lang="tr-TR" dirty="0"/>
              <a:t> </a:t>
            </a:r>
            <a:r>
              <a:rPr lang="tr-TR" dirty="0" err="1"/>
              <a:t>the</a:t>
            </a:r>
            <a:r>
              <a:rPr lang="tr-TR" dirty="0"/>
              <a:t> </a:t>
            </a:r>
            <a:r>
              <a:rPr lang="tr-TR" dirty="0" err="1"/>
              <a:t>context</a:t>
            </a:r>
            <a:r>
              <a:rPr lang="tr-TR" dirty="0"/>
              <a:t> </a:t>
            </a:r>
            <a:r>
              <a:rPr lang="tr-TR" dirty="0" err="1"/>
              <a:t>and</a:t>
            </a:r>
            <a:r>
              <a:rPr lang="tr-TR" dirty="0"/>
              <a:t> </a:t>
            </a:r>
            <a:r>
              <a:rPr lang="tr-TR" dirty="0" err="1"/>
              <a:t>therefore</a:t>
            </a:r>
            <a:r>
              <a:rPr lang="tr-TR" dirty="0"/>
              <a:t> </a:t>
            </a:r>
            <a:r>
              <a:rPr lang="tr-TR" dirty="0" err="1"/>
              <a:t>they</a:t>
            </a:r>
            <a:r>
              <a:rPr lang="tr-TR" dirty="0"/>
              <a:t> </a:t>
            </a:r>
            <a:r>
              <a:rPr lang="tr-TR" dirty="0" err="1"/>
              <a:t>will</a:t>
            </a:r>
            <a:r>
              <a:rPr lang="tr-TR" dirty="0"/>
              <a:t> </a:t>
            </a:r>
            <a:r>
              <a:rPr lang="tr-TR" dirty="0" err="1"/>
              <a:t>most</a:t>
            </a:r>
            <a:r>
              <a:rPr lang="tr-TR" dirty="0"/>
              <a:t> </a:t>
            </a:r>
            <a:r>
              <a:rPr lang="tr-TR" dirty="0" err="1"/>
              <a:t>likely</a:t>
            </a:r>
            <a:r>
              <a:rPr lang="tr-TR" dirty="0"/>
              <a:t> </a:t>
            </a:r>
            <a:r>
              <a:rPr lang="tr-TR" dirty="0" err="1"/>
              <a:t>need</a:t>
            </a:r>
            <a:r>
              <a:rPr lang="tr-TR" dirty="0"/>
              <a:t> a </a:t>
            </a:r>
            <a:r>
              <a:rPr lang="tr-TR" dirty="0" err="1"/>
              <a:t>reference</a:t>
            </a:r>
            <a:r>
              <a:rPr lang="tr-TR" dirty="0"/>
              <a:t> </a:t>
            </a:r>
            <a:r>
              <a:rPr lang="tr-TR" dirty="0" err="1"/>
              <a:t>to</a:t>
            </a:r>
            <a:r>
              <a:rPr lang="tr-TR" dirty="0"/>
              <a:t> it</a:t>
            </a:r>
          </a:p>
          <a:p>
            <a:endParaRPr lang="tr-TR" dirty="0"/>
          </a:p>
          <a:p>
            <a:r>
              <a:rPr lang="tr-TR" dirty="0" err="1"/>
              <a:t>We</a:t>
            </a:r>
            <a:r>
              <a:rPr lang="tr-TR" dirty="0"/>
              <a:t> </a:t>
            </a:r>
            <a:r>
              <a:rPr lang="tr-TR" dirty="0" err="1"/>
              <a:t>make</a:t>
            </a:r>
            <a:r>
              <a:rPr lang="tr-TR" dirty="0"/>
              <a:t> </a:t>
            </a:r>
            <a:r>
              <a:rPr lang="tr-TR" dirty="0" err="1"/>
              <a:t>constructor</a:t>
            </a:r>
            <a:r>
              <a:rPr lang="tr-TR" dirty="0"/>
              <a:t> </a:t>
            </a:r>
            <a:r>
              <a:rPr lang="tr-TR" dirty="0" err="1"/>
              <a:t>for</a:t>
            </a:r>
            <a:r>
              <a:rPr lang="tr-TR" dirty="0"/>
              <a:t> </a:t>
            </a:r>
            <a:r>
              <a:rPr lang="tr-TR" dirty="0" err="1"/>
              <a:t>each</a:t>
            </a:r>
            <a:r>
              <a:rPr lang="tr-TR" dirty="0"/>
              <a:t> of </a:t>
            </a:r>
            <a:r>
              <a:rPr lang="tr-TR" dirty="0" err="1"/>
              <a:t>the</a:t>
            </a:r>
            <a:r>
              <a:rPr lang="tr-TR" dirty="0"/>
              <a:t> </a:t>
            </a:r>
            <a:r>
              <a:rPr lang="tr-TR" dirty="0" err="1"/>
              <a:t>concrete</a:t>
            </a:r>
            <a:r>
              <a:rPr lang="tr-TR" dirty="0"/>
              <a:t> </a:t>
            </a:r>
            <a:r>
              <a:rPr lang="tr-TR" dirty="0" err="1"/>
              <a:t>states</a:t>
            </a:r>
            <a:r>
              <a:rPr lang="tr-TR" dirty="0"/>
              <a:t> </a:t>
            </a:r>
            <a:r>
              <a:rPr lang="tr-TR" dirty="0" err="1"/>
              <a:t>to</a:t>
            </a:r>
            <a:r>
              <a:rPr lang="tr-TR" dirty="0"/>
              <a:t> </a:t>
            </a:r>
            <a:r>
              <a:rPr lang="tr-TR" dirty="0" err="1"/>
              <a:t>take</a:t>
            </a:r>
            <a:r>
              <a:rPr lang="tr-TR" dirty="0"/>
              <a:t> in </a:t>
            </a:r>
            <a:r>
              <a:rPr lang="tr-TR" dirty="0" err="1"/>
              <a:t>the</a:t>
            </a:r>
            <a:r>
              <a:rPr lang="tr-TR" dirty="0"/>
              <a:t> </a:t>
            </a:r>
            <a:r>
              <a:rPr lang="tr-TR" dirty="0" err="1"/>
              <a:t>Duck</a:t>
            </a:r>
            <a:r>
              <a:rPr lang="tr-TR" dirty="0"/>
              <a:t> </a:t>
            </a:r>
            <a:r>
              <a:rPr lang="tr-TR" dirty="0" err="1"/>
              <a:t>object</a:t>
            </a:r>
            <a:r>
              <a:rPr lang="tr-TR" dirty="0"/>
              <a:t> as </a:t>
            </a:r>
            <a:r>
              <a:rPr lang="tr-TR" dirty="0" err="1"/>
              <a:t>parameter</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32</a:t>
            </a:fld>
            <a:endParaRPr lang="tr-TR"/>
          </a:p>
        </p:txBody>
      </p:sp>
    </p:spTree>
    <p:extLst>
      <p:ext uri="{BB962C8B-B14F-4D97-AF65-F5344CB8AC3E}">
        <p14:creationId xmlns:p14="http://schemas.microsoft.com/office/powerpoint/2010/main" val="2060794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as a </a:t>
            </a:r>
            <a:r>
              <a:rPr lang="tr-TR" dirty="0" err="1"/>
              <a:t>note</a:t>
            </a:r>
            <a:r>
              <a:rPr lang="tr-TR" dirty="0"/>
              <a:t> on </a:t>
            </a:r>
            <a:r>
              <a:rPr lang="tr-TR" dirty="0" err="1"/>
              <a:t>the</a:t>
            </a:r>
            <a:r>
              <a:rPr lang="tr-TR" dirty="0"/>
              <a:t> </a:t>
            </a:r>
            <a:r>
              <a:rPr lang="tr-TR" dirty="0" err="1"/>
              <a:t>context</a:t>
            </a:r>
            <a:r>
              <a:rPr lang="tr-TR" dirty="0"/>
              <a:t> </a:t>
            </a:r>
            <a:r>
              <a:rPr lang="tr-TR" dirty="0" err="1"/>
              <a:t>class</a:t>
            </a:r>
            <a:r>
              <a:rPr lang="tr-TR" dirty="0"/>
              <a:t>,</a:t>
            </a:r>
          </a:p>
          <a:p>
            <a:endParaRPr lang="tr-TR" dirty="0"/>
          </a:p>
          <a:p>
            <a:r>
              <a:rPr lang="tr-TR" dirty="0" err="1"/>
              <a:t>We</a:t>
            </a:r>
            <a:r>
              <a:rPr lang="tr-TR" dirty="0"/>
              <a:t> </a:t>
            </a:r>
            <a:r>
              <a:rPr lang="tr-TR" dirty="0" err="1"/>
              <a:t>usually</a:t>
            </a:r>
            <a:r>
              <a:rPr lang="tr-TR" dirty="0"/>
              <a:t> </a:t>
            </a:r>
            <a:r>
              <a:rPr lang="tr-TR" dirty="0" err="1"/>
              <a:t>want</a:t>
            </a:r>
            <a:r>
              <a:rPr lang="tr-TR" dirty="0"/>
              <a:t> </a:t>
            </a:r>
            <a:r>
              <a:rPr lang="tr-TR" dirty="0" err="1"/>
              <a:t>state</a:t>
            </a:r>
            <a:r>
              <a:rPr lang="tr-TR" dirty="0"/>
              <a:t> </a:t>
            </a:r>
            <a:r>
              <a:rPr lang="tr-TR" dirty="0" err="1"/>
              <a:t>information</a:t>
            </a:r>
            <a:r>
              <a:rPr lang="tr-TR" dirty="0"/>
              <a:t> </a:t>
            </a:r>
            <a:r>
              <a:rPr lang="tr-TR" dirty="0" err="1"/>
              <a:t>to</a:t>
            </a:r>
            <a:r>
              <a:rPr lang="tr-TR" dirty="0"/>
              <a:t> be </a:t>
            </a:r>
            <a:r>
              <a:rPr lang="tr-TR" dirty="0" err="1"/>
              <a:t>preserved</a:t>
            </a:r>
            <a:r>
              <a:rPr lang="tr-TR" dirty="0"/>
              <a:t> </a:t>
            </a:r>
            <a:r>
              <a:rPr lang="tr-TR" dirty="0" err="1"/>
              <a:t>so</a:t>
            </a:r>
            <a:r>
              <a:rPr lang="tr-TR" dirty="0"/>
              <a:t> </a:t>
            </a:r>
            <a:r>
              <a:rPr lang="tr-TR" dirty="0" err="1"/>
              <a:t>we</a:t>
            </a:r>
            <a:r>
              <a:rPr lang="tr-TR" dirty="0"/>
              <a:t> </a:t>
            </a:r>
            <a:r>
              <a:rPr lang="tr-TR" dirty="0" err="1"/>
              <a:t>create</a:t>
            </a:r>
            <a:r>
              <a:rPr lang="tr-TR" dirty="0"/>
              <a:t> </a:t>
            </a:r>
            <a:r>
              <a:rPr lang="tr-TR" dirty="0" err="1"/>
              <a:t>the</a:t>
            </a:r>
            <a:r>
              <a:rPr lang="tr-TR" dirty="0"/>
              <a:t> </a:t>
            </a:r>
            <a:r>
              <a:rPr lang="tr-TR" dirty="0" err="1"/>
              <a:t>states</a:t>
            </a:r>
            <a:r>
              <a:rPr lang="tr-TR" dirty="0"/>
              <a:t> </a:t>
            </a:r>
            <a:r>
              <a:rPr lang="tr-TR" dirty="0" err="1"/>
              <a:t>once</a:t>
            </a:r>
            <a:endParaRPr lang="tr-TR" dirty="0"/>
          </a:p>
          <a:p>
            <a:endParaRPr lang="tr-TR" dirty="0"/>
          </a:p>
          <a:p>
            <a:r>
              <a:rPr lang="tr-TR" dirty="0" err="1"/>
              <a:t>This</a:t>
            </a:r>
            <a:r>
              <a:rPr lang="tr-TR" dirty="0"/>
              <a:t> is a </a:t>
            </a:r>
            <a:r>
              <a:rPr lang="tr-TR" dirty="0" err="1"/>
              <a:t>difference</a:t>
            </a:r>
            <a:r>
              <a:rPr lang="tr-TR" dirty="0"/>
              <a:t> </a:t>
            </a:r>
            <a:r>
              <a:rPr lang="tr-TR" dirty="0" err="1"/>
              <a:t>from</a:t>
            </a:r>
            <a:r>
              <a:rPr lang="tr-TR" dirty="0"/>
              <a:t> </a:t>
            </a:r>
            <a:r>
              <a:rPr lang="tr-TR" dirty="0" err="1"/>
              <a:t>the</a:t>
            </a:r>
            <a:r>
              <a:rPr lang="tr-TR" dirty="0"/>
              <a:t> </a:t>
            </a:r>
            <a:r>
              <a:rPr lang="tr-TR" dirty="0" err="1"/>
              <a:t>strategy</a:t>
            </a:r>
            <a:r>
              <a:rPr lang="tr-TR" dirty="0"/>
              <a:t> </a:t>
            </a:r>
            <a:r>
              <a:rPr lang="tr-TR" dirty="0" err="1"/>
              <a:t>pattern</a:t>
            </a:r>
            <a:r>
              <a:rPr lang="tr-TR" dirty="0"/>
              <a:t> </a:t>
            </a:r>
            <a:r>
              <a:rPr lang="tr-TR" dirty="0" err="1"/>
              <a:t>where</a:t>
            </a:r>
            <a:r>
              <a:rPr lang="tr-TR" dirty="0"/>
              <a:t> </a:t>
            </a:r>
            <a:r>
              <a:rPr lang="tr-TR" dirty="0" err="1"/>
              <a:t>we</a:t>
            </a:r>
            <a:r>
              <a:rPr lang="tr-TR" dirty="0"/>
              <a:t> </a:t>
            </a:r>
            <a:r>
              <a:rPr lang="tr-TR" dirty="0" err="1"/>
              <a:t>instantiate</a:t>
            </a:r>
            <a:r>
              <a:rPr lang="tr-TR" dirty="0"/>
              <a:t> </a:t>
            </a:r>
            <a:r>
              <a:rPr lang="tr-TR" dirty="0" err="1"/>
              <a:t>the</a:t>
            </a:r>
            <a:r>
              <a:rPr lang="tr-TR" dirty="0"/>
              <a:t> </a:t>
            </a:r>
            <a:r>
              <a:rPr lang="tr-TR" dirty="0" err="1"/>
              <a:t>concrete</a:t>
            </a:r>
            <a:r>
              <a:rPr lang="tr-TR" dirty="0"/>
              <a:t> </a:t>
            </a:r>
            <a:r>
              <a:rPr lang="tr-TR" dirty="0" err="1"/>
              <a:t>strategies</a:t>
            </a:r>
            <a:r>
              <a:rPr lang="tr-TR" dirty="0"/>
              <a:t> on </a:t>
            </a:r>
            <a:r>
              <a:rPr lang="tr-TR" dirty="0" err="1"/>
              <a:t>demand</a:t>
            </a:r>
            <a:endParaRPr lang="tr-TR" dirty="0"/>
          </a:p>
          <a:p>
            <a:endParaRPr lang="tr-TR" dirty="0"/>
          </a:p>
          <a:p>
            <a:r>
              <a:rPr lang="tr-TR" dirty="0" err="1"/>
              <a:t>And</a:t>
            </a:r>
            <a:r>
              <a:rPr lang="tr-TR" dirty="0"/>
              <a:t> of </a:t>
            </a:r>
            <a:r>
              <a:rPr lang="tr-TR" dirty="0" err="1"/>
              <a:t>course</a:t>
            </a:r>
            <a:r>
              <a:rPr lang="tr-TR" dirty="0"/>
              <a:t> </a:t>
            </a:r>
            <a:r>
              <a:rPr lang="tr-TR" dirty="0" err="1"/>
              <a:t>we</a:t>
            </a:r>
            <a:r>
              <a:rPr lang="tr-TR" dirty="0"/>
              <a:t> </a:t>
            </a:r>
            <a:r>
              <a:rPr lang="tr-TR" dirty="0" err="1"/>
              <a:t>also</a:t>
            </a:r>
            <a:r>
              <a:rPr lang="tr-TR" dirty="0"/>
              <a:t> </a:t>
            </a:r>
            <a:r>
              <a:rPr lang="tr-TR" dirty="0" err="1"/>
              <a:t>need</a:t>
            </a:r>
            <a:r>
              <a:rPr lang="tr-TR" dirty="0"/>
              <a:t> a </a:t>
            </a:r>
            <a:r>
              <a:rPr lang="tr-TR" dirty="0" err="1"/>
              <a:t>refernce</a:t>
            </a:r>
            <a:r>
              <a:rPr lang="tr-TR" dirty="0"/>
              <a:t> </a:t>
            </a:r>
            <a:r>
              <a:rPr lang="tr-TR" dirty="0" err="1"/>
              <a:t>to</a:t>
            </a:r>
            <a:r>
              <a:rPr lang="tr-TR" dirty="0"/>
              <a:t> </a:t>
            </a:r>
            <a:r>
              <a:rPr lang="tr-TR" dirty="0" err="1"/>
              <a:t>keep</a:t>
            </a:r>
            <a:r>
              <a:rPr lang="tr-TR" dirty="0"/>
              <a:t> </a:t>
            </a:r>
            <a:r>
              <a:rPr lang="tr-TR" dirty="0" err="1"/>
              <a:t>the</a:t>
            </a:r>
            <a:r>
              <a:rPr lang="tr-TR" dirty="0"/>
              <a:t> </a:t>
            </a:r>
            <a:r>
              <a:rPr lang="tr-TR" dirty="0" err="1"/>
              <a:t>current</a:t>
            </a:r>
            <a:r>
              <a:rPr lang="tr-TR" dirty="0"/>
              <a:t> </a:t>
            </a:r>
            <a:r>
              <a:rPr lang="tr-TR" dirty="0" err="1"/>
              <a:t>state</a:t>
            </a:r>
            <a:r>
              <a:rPr lang="tr-TR" dirty="0"/>
              <a:t> </a:t>
            </a:r>
            <a:r>
              <a:rPr lang="tr-TR" dirty="0" err="1"/>
              <a:t>which</a:t>
            </a:r>
            <a:r>
              <a:rPr lang="tr-TR" dirty="0"/>
              <a:t> </a:t>
            </a:r>
            <a:r>
              <a:rPr lang="tr-TR" dirty="0" err="1"/>
              <a:t>might</a:t>
            </a:r>
            <a:r>
              <a:rPr lang="tr-TR" dirty="0"/>
              <a:t> be </a:t>
            </a:r>
            <a:r>
              <a:rPr lang="tr-TR" dirty="0" err="1"/>
              <a:t>any</a:t>
            </a:r>
            <a:r>
              <a:rPr lang="tr-TR" dirty="0"/>
              <a:t> </a:t>
            </a:r>
            <a:r>
              <a:rPr lang="tr-TR" dirty="0" err="1"/>
              <a:t>one</a:t>
            </a:r>
            <a:r>
              <a:rPr lang="tr-TR" dirty="0"/>
              <a:t> of </a:t>
            </a:r>
            <a:r>
              <a:rPr lang="tr-TR" dirty="0" err="1"/>
              <a:t>the</a:t>
            </a:r>
            <a:r>
              <a:rPr lang="tr-TR" dirty="0"/>
              <a:t> 3 </a:t>
            </a:r>
            <a:r>
              <a:rPr lang="tr-TR" dirty="0" err="1"/>
              <a:t>states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33</a:t>
            </a:fld>
            <a:endParaRPr lang="tr-TR"/>
          </a:p>
        </p:txBody>
      </p:sp>
    </p:spTree>
    <p:extLst>
      <p:ext uri="{BB962C8B-B14F-4D97-AF65-F5344CB8AC3E}">
        <p14:creationId xmlns:p14="http://schemas.microsoft.com/office/powerpoint/2010/main" val="2955310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define </a:t>
            </a:r>
            <a:r>
              <a:rPr lang="tr-TR" dirty="0" err="1"/>
              <a:t>the</a:t>
            </a:r>
            <a:r>
              <a:rPr lang="tr-TR" dirty="0"/>
              <a:t> </a:t>
            </a:r>
            <a:r>
              <a:rPr lang="tr-TR" dirty="0" err="1"/>
              <a:t>necessary</a:t>
            </a:r>
            <a:r>
              <a:rPr lang="tr-TR" dirty="0"/>
              <a:t> </a:t>
            </a:r>
            <a:r>
              <a:rPr lang="tr-TR" dirty="0" err="1"/>
              <a:t>actions</a:t>
            </a:r>
            <a:r>
              <a:rPr lang="tr-TR" dirty="0"/>
              <a:t> in </a:t>
            </a:r>
            <a:r>
              <a:rPr lang="tr-TR" dirty="0" err="1"/>
              <a:t>the</a:t>
            </a:r>
            <a:r>
              <a:rPr lang="tr-TR" dirty="0"/>
              <a:t> </a:t>
            </a:r>
            <a:r>
              <a:rPr lang="tr-TR" dirty="0" err="1"/>
              <a:t>context</a:t>
            </a:r>
            <a:r>
              <a:rPr lang="tr-TR" dirty="0"/>
              <a:t> </a:t>
            </a:r>
            <a:r>
              <a:rPr lang="tr-TR" dirty="0" err="1"/>
              <a:t>for</a:t>
            </a:r>
            <a:r>
              <a:rPr lang="tr-TR" dirty="0"/>
              <a:t> </a:t>
            </a:r>
            <a:r>
              <a:rPr lang="tr-TR" dirty="0" err="1"/>
              <a:t>clients</a:t>
            </a:r>
            <a:r>
              <a:rPr lang="tr-TR" dirty="0"/>
              <a:t> </a:t>
            </a:r>
            <a:r>
              <a:rPr lang="tr-TR" dirty="0" err="1"/>
              <a:t>to</a:t>
            </a:r>
            <a:r>
              <a:rPr lang="tr-TR" dirty="0"/>
              <a:t> </a:t>
            </a:r>
            <a:r>
              <a:rPr lang="tr-TR" dirty="0" err="1"/>
              <a:t>use</a:t>
            </a:r>
            <a:r>
              <a:rPr lang="tr-TR" dirty="0"/>
              <a:t> </a:t>
            </a:r>
            <a:r>
              <a:rPr lang="tr-TR" dirty="0" err="1"/>
              <a:t>and</a:t>
            </a:r>
            <a:r>
              <a:rPr lang="tr-TR" dirty="0"/>
              <a:t> </a:t>
            </a:r>
            <a:r>
              <a:rPr lang="tr-TR" dirty="0" err="1"/>
              <a:t>delegate</a:t>
            </a:r>
            <a:r>
              <a:rPr lang="tr-TR" dirty="0"/>
              <a:t> </a:t>
            </a:r>
            <a:r>
              <a:rPr lang="tr-TR" dirty="0" err="1"/>
              <a:t>the</a:t>
            </a:r>
            <a:r>
              <a:rPr lang="tr-TR" dirty="0"/>
              <a:t> </a:t>
            </a:r>
            <a:r>
              <a:rPr lang="tr-TR" dirty="0" err="1"/>
              <a:t>implementations</a:t>
            </a:r>
            <a:r>
              <a:rPr lang="tr-TR" dirty="0"/>
              <a:t> </a:t>
            </a:r>
            <a:r>
              <a:rPr lang="tr-TR" dirty="0" err="1"/>
              <a:t>to</a:t>
            </a:r>
            <a:r>
              <a:rPr lang="tr-TR" dirty="0"/>
              <a:t> </a:t>
            </a:r>
            <a:r>
              <a:rPr lang="tr-TR" dirty="0" err="1"/>
              <a:t>the</a:t>
            </a:r>
            <a:r>
              <a:rPr lang="tr-TR" dirty="0"/>
              <a:t> </a:t>
            </a:r>
            <a:r>
              <a:rPr lang="tr-TR" dirty="0" err="1"/>
              <a:t>state</a:t>
            </a:r>
            <a:r>
              <a:rPr lang="tr-TR" dirty="0"/>
              <a:t> </a:t>
            </a:r>
            <a:r>
              <a:rPr lang="tr-TR" dirty="0" err="1"/>
              <a:t>pattern</a:t>
            </a:r>
            <a:endParaRPr lang="tr-TR" dirty="0"/>
          </a:p>
          <a:p>
            <a:endParaRPr lang="tr-TR" dirty="0"/>
          </a:p>
          <a:p>
            <a:r>
              <a:rPr lang="tr-TR" dirty="0" err="1"/>
              <a:t>Usually</a:t>
            </a:r>
            <a:r>
              <a:rPr lang="tr-TR" dirty="0"/>
              <a:t> in </a:t>
            </a:r>
            <a:r>
              <a:rPr lang="tr-TR" dirty="0" err="1"/>
              <a:t>the</a:t>
            </a:r>
            <a:r>
              <a:rPr lang="tr-TR" dirty="0"/>
              <a:t> </a:t>
            </a:r>
            <a:r>
              <a:rPr lang="tr-TR" dirty="0" err="1"/>
              <a:t>state</a:t>
            </a:r>
            <a:r>
              <a:rPr lang="tr-TR" dirty="0"/>
              <a:t> </a:t>
            </a:r>
            <a:r>
              <a:rPr lang="tr-TR" dirty="0" err="1"/>
              <a:t>pattern</a:t>
            </a:r>
            <a:r>
              <a:rPr lang="tr-TR" dirty="0"/>
              <a:t> </a:t>
            </a:r>
            <a:r>
              <a:rPr lang="tr-TR" dirty="0" err="1"/>
              <a:t>there</a:t>
            </a:r>
            <a:r>
              <a:rPr lang="tr-TR" dirty="0"/>
              <a:t> is a </a:t>
            </a:r>
            <a:r>
              <a:rPr lang="tr-TR" dirty="0" err="1"/>
              <a:t>seperate</a:t>
            </a:r>
            <a:r>
              <a:rPr lang="tr-TR" dirty="0"/>
              <a:t> </a:t>
            </a:r>
            <a:r>
              <a:rPr lang="tr-TR" dirty="0" err="1"/>
              <a:t>class</a:t>
            </a:r>
            <a:r>
              <a:rPr lang="tr-TR" dirty="0"/>
              <a:t> </a:t>
            </a:r>
            <a:r>
              <a:rPr lang="tr-TR" dirty="0" err="1"/>
              <a:t>called</a:t>
            </a:r>
            <a:r>
              <a:rPr lang="tr-TR" dirty="0"/>
              <a:t> </a:t>
            </a:r>
            <a:r>
              <a:rPr lang="tr-TR" dirty="0" err="1"/>
              <a:t>client</a:t>
            </a:r>
            <a:r>
              <a:rPr lang="tr-TR" dirty="0"/>
              <a:t> </a:t>
            </a:r>
            <a:r>
              <a:rPr lang="tr-TR" dirty="0" err="1"/>
              <a:t>which</a:t>
            </a:r>
            <a:r>
              <a:rPr lang="tr-TR" dirty="0"/>
              <a:t> </a:t>
            </a:r>
            <a:r>
              <a:rPr lang="tr-TR" dirty="0" err="1"/>
              <a:t>makes</a:t>
            </a:r>
            <a:r>
              <a:rPr lang="tr-TR" dirty="0"/>
              <a:t> </a:t>
            </a:r>
            <a:r>
              <a:rPr lang="tr-TR" dirty="0" err="1"/>
              <a:t>use</a:t>
            </a:r>
            <a:r>
              <a:rPr lang="tr-TR" dirty="0"/>
              <a:t> of </a:t>
            </a:r>
            <a:r>
              <a:rPr lang="tr-TR" dirty="0" err="1"/>
              <a:t>the</a:t>
            </a:r>
            <a:r>
              <a:rPr lang="tr-TR" dirty="0"/>
              <a:t> </a:t>
            </a:r>
            <a:r>
              <a:rPr lang="tr-TR" dirty="0" err="1"/>
              <a:t>context</a:t>
            </a:r>
            <a:r>
              <a:rPr lang="tr-TR" dirty="0"/>
              <a:t>. </a:t>
            </a:r>
            <a:r>
              <a:rPr lang="tr-TR" dirty="0" err="1"/>
              <a:t>So</a:t>
            </a:r>
            <a:r>
              <a:rPr lang="tr-TR" dirty="0"/>
              <a:t> </a:t>
            </a:r>
            <a:r>
              <a:rPr lang="tr-TR" dirty="0" err="1"/>
              <a:t>we</a:t>
            </a:r>
            <a:r>
              <a:rPr lang="tr-TR" dirty="0"/>
              <a:t> define </a:t>
            </a:r>
            <a:r>
              <a:rPr lang="tr-TR" dirty="0" err="1"/>
              <a:t>this</a:t>
            </a:r>
            <a:r>
              <a:rPr lang="tr-TR" dirty="0"/>
              <a:t> </a:t>
            </a:r>
            <a:r>
              <a:rPr lang="tr-TR" dirty="0" err="1"/>
              <a:t>actions</a:t>
            </a:r>
            <a:r>
              <a:rPr lang="tr-TR" dirty="0"/>
              <a:t> </a:t>
            </a:r>
            <a:r>
              <a:rPr lang="tr-TR" dirty="0" err="1"/>
              <a:t>and</a:t>
            </a:r>
            <a:r>
              <a:rPr lang="tr-TR" dirty="0"/>
              <a:t> </a:t>
            </a:r>
            <a:r>
              <a:rPr lang="tr-TR" dirty="0" err="1"/>
              <a:t>delegate</a:t>
            </a:r>
            <a:r>
              <a:rPr lang="tr-TR" dirty="0"/>
              <a:t> </a:t>
            </a:r>
            <a:r>
              <a:rPr lang="tr-TR" dirty="0" err="1"/>
              <a:t>the</a:t>
            </a:r>
            <a:r>
              <a:rPr lang="tr-TR" dirty="0"/>
              <a:t> </a:t>
            </a:r>
            <a:r>
              <a:rPr lang="tr-TR" dirty="0" err="1"/>
              <a:t>implementation</a:t>
            </a:r>
            <a:r>
              <a:rPr lang="tr-TR" dirty="0"/>
              <a:t> </a:t>
            </a:r>
            <a:r>
              <a:rPr lang="tr-TR" dirty="0" err="1"/>
              <a:t>to</a:t>
            </a:r>
            <a:r>
              <a:rPr lang="tr-TR" dirty="0"/>
              <a:t> </a:t>
            </a:r>
            <a:r>
              <a:rPr lang="tr-TR" dirty="0" err="1"/>
              <a:t>the</a:t>
            </a:r>
            <a:r>
              <a:rPr lang="tr-TR" dirty="0"/>
              <a:t> </a:t>
            </a:r>
            <a:r>
              <a:rPr lang="tr-TR" dirty="0" err="1"/>
              <a:t>state</a:t>
            </a:r>
            <a:r>
              <a:rPr lang="tr-TR" dirty="0"/>
              <a:t> </a:t>
            </a:r>
            <a:r>
              <a:rPr lang="tr-TR" dirty="0" err="1"/>
              <a:t>pattern</a:t>
            </a:r>
            <a:endParaRPr lang="tr-TR" dirty="0"/>
          </a:p>
          <a:p>
            <a:endParaRPr lang="tr-TR" dirty="0"/>
          </a:p>
          <a:p>
            <a:r>
              <a:rPr lang="tr-TR" dirty="0" err="1"/>
              <a:t>However</a:t>
            </a:r>
            <a:r>
              <a:rPr lang="tr-TR" dirty="0"/>
              <a:t> </a:t>
            </a:r>
            <a:r>
              <a:rPr lang="tr-TR" dirty="0" err="1"/>
              <a:t>if</a:t>
            </a:r>
            <a:r>
              <a:rPr lang="tr-TR" dirty="0"/>
              <a:t> </a:t>
            </a:r>
            <a:r>
              <a:rPr lang="tr-TR" dirty="0" err="1"/>
              <a:t>the</a:t>
            </a:r>
            <a:r>
              <a:rPr lang="tr-TR" dirty="0"/>
              <a:t> </a:t>
            </a:r>
            <a:r>
              <a:rPr lang="tr-TR" dirty="0" err="1"/>
              <a:t>context</a:t>
            </a:r>
            <a:r>
              <a:rPr lang="tr-TR" dirty="0"/>
              <a:t> </a:t>
            </a:r>
            <a:r>
              <a:rPr lang="tr-TR" dirty="0" err="1"/>
              <a:t>and</a:t>
            </a:r>
            <a:r>
              <a:rPr lang="tr-TR" dirty="0"/>
              <a:t> </a:t>
            </a:r>
            <a:r>
              <a:rPr lang="tr-TR" dirty="0" err="1"/>
              <a:t>client</a:t>
            </a:r>
            <a:r>
              <a:rPr lang="tr-TR" dirty="0"/>
              <a:t> </a:t>
            </a:r>
            <a:r>
              <a:rPr lang="tr-TR" dirty="0" err="1"/>
              <a:t>are</a:t>
            </a:r>
            <a:r>
              <a:rPr lang="tr-TR" dirty="0"/>
              <a:t> </a:t>
            </a:r>
            <a:r>
              <a:rPr lang="tr-TR" dirty="0" err="1"/>
              <a:t>the</a:t>
            </a:r>
            <a:r>
              <a:rPr lang="tr-TR" dirty="0"/>
              <a:t> </a:t>
            </a:r>
            <a:r>
              <a:rPr lang="tr-TR" dirty="0" err="1"/>
              <a:t>same</a:t>
            </a:r>
            <a:r>
              <a:rPr lang="tr-TR" dirty="0"/>
              <a:t> </a:t>
            </a:r>
            <a:r>
              <a:rPr lang="tr-TR" dirty="0" err="1"/>
              <a:t>class</a:t>
            </a:r>
            <a:r>
              <a:rPr lang="tr-TR" dirty="0"/>
              <a:t> </a:t>
            </a:r>
            <a:r>
              <a:rPr lang="tr-TR" dirty="0" err="1"/>
              <a:t>then</a:t>
            </a:r>
            <a:r>
              <a:rPr lang="tr-TR" dirty="0"/>
              <a:t> </a:t>
            </a:r>
            <a:r>
              <a:rPr lang="tr-TR" dirty="0" err="1"/>
              <a:t>these</a:t>
            </a:r>
            <a:r>
              <a:rPr lang="tr-TR" dirty="0"/>
              <a:t> </a:t>
            </a:r>
            <a:r>
              <a:rPr lang="tr-TR" dirty="0" err="1"/>
              <a:t>function</a:t>
            </a:r>
            <a:r>
              <a:rPr lang="tr-TR" dirty="0"/>
              <a:t> </a:t>
            </a:r>
            <a:r>
              <a:rPr lang="tr-TR" dirty="0" err="1"/>
              <a:t>definitions</a:t>
            </a:r>
            <a:r>
              <a:rPr lang="tr-TR" dirty="0"/>
              <a:t> </a:t>
            </a:r>
            <a:r>
              <a:rPr lang="tr-TR" dirty="0" err="1"/>
              <a:t>may</a:t>
            </a:r>
            <a:r>
              <a:rPr lang="tr-TR" dirty="0"/>
              <a:t> be </a:t>
            </a:r>
            <a:r>
              <a:rPr lang="tr-TR" dirty="0" err="1"/>
              <a:t>unnecessary</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34</a:t>
            </a:fld>
            <a:endParaRPr lang="tr-TR"/>
          </a:p>
        </p:txBody>
      </p:sp>
    </p:spTree>
    <p:extLst>
      <p:ext uri="{BB962C8B-B14F-4D97-AF65-F5344CB8AC3E}">
        <p14:creationId xmlns:p14="http://schemas.microsoft.com/office/powerpoint/2010/main" val="1917427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after</a:t>
            </a:r>
            <a:r>
              <a:rPr lang="tr-TR" dirty="0"/>
              <a:t> </a:t>
            </a:r>
            <a:r>
              <a:rPr lang="tr-TR" dirty="0" err="1"/>
              <a:t>all</a:t>
            </a:r>
            <a:r>
              <a:rPr lang="tr-TR" dirty="0"/>
              <a:t> </a:t>
            </a:r>
            <a:r>
              <a:rPr lang="tr-TR" dirty="0" err="1"/>
              <a:t>the</a:t>
            </a:r>
            <a:r>
              <a:rPr lang="tr-TR" dirty="0"/>
              <a:t> </a:t>
            </a:r>
            <a:r>
              <a:rPr lang="tr-TR" dirty="0" err="1"/>
              <a:t>steps</a:t>
            </a:r>
            <a:r>
              <a:rPr lang="tr-TR" dirty="0"/>
              <a:t> </a:t>
            </a:r>
            <a:r>
              <a:rPr lang="tr-TR" dirty="0" err="1"/>
              <a:t>we</a:t>
            </a:r>
            <a:r>
              <a:rPr lang="tr-TR" dirty="0"/>
              <a:t> </a:t>
            </a:r>
            <a:r>
              <a:rPr lang="tr-TR" dirty="0" err="1"/>
              <a:t>described</a:t>
            </a:r>
            <a:r>
              <a:rPr lang="tr-TR" dirty="0"/>
              <a:t> </a:t>
            </a:r>
            <a:r>
              <a:rPr lang="tr-TR" dirty="0" err="1"/>
              <a:t>we</a:t>
            </a:r>
            <a:r>
              <a:rPr lang="tr-TR" dirty="0"/>
              <a:t> </a:t>
            </a:r>
            <a:r>
              <a:rPr lang="tr-TR" dirty="0" err="1"/>
              <a:t>have</a:t>
            </a:r>
            <a:r>
              <a:rPr lang="tr-TR" dirty="0"/>
              <a:t> </a:t>
            </a:r>
            <a:r>
              <a:rPr lang="tr-TR" dirty="0" err="1"/>
              <a:t>finally</a:t>
            </a:r>
            <a:r>
              <a:rPr lang="tr-TR" dirty="0"/>
              <a:t> set </a:t>
            </a:r>
            <a:r>
              <a:rPr lang="tr-TR" dirty="0" err="1"/>
              <a:t>up</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and</a:t>
            </a:r>
            <a:r>
              <a:rPr lang="tr-TR" dirty="0"/>
              <a:t> </a:t>
            </a:r>
            <a:r>
              <a:rPr lang="tr-TR" dirty="0" err="1"/>
              <a:t>only</a:t>
            </a:r>
            <a:r>
              <a:rPr lang="tr-TR" dirty="0"/>
              <a:t> </a:t>
            </a:r>
            <a:r>
              <a:rPr lang="tr-TR" dirty="0" err="1"/>
              <a:t>thing</a:t>
            </a:r>
            <a:r>
              <a:rPr lang="tr-TR" dirty="0"/>
              <a:t> </a:t>
            </a:r>
            <a:r>
              <a:rPr lang="tr-TR" dirty="0" err="1"/>
              <a:t>left</a:t>
            </a:r>
            <a:r>
              <a:rPr lang="tr-TR" dirty="0"/>
              <a:t> is </a:t>
            </a:r>
            <a:r>
              <a:rPr lang="tr-TR" dirty="0" err="1"/>
              <a:t>to</a:t>
            </a:r>
            <a:r>
              <a:rPr lang="tr-TR" dirty="0"/>
              <a:t> </a:t>
            </a:r>
            <a:r>
              <a:rPr lang="tr-TR" dirty="0" err="1"/>
              <a:t>actually</a:t>
            </a:r>
            <a:r>
              <a:rPr lang="tr-TR" dirty="0"/>
              <a:t> </a:t>
            </a:r>
            <a:r>
              <a:rPr lang="tr-TR" dirty="0" err="1"/>
              <a:t>implement</a:t>
            </a:r>
            <a:r>
              <a:rPr lang="tr-TR" dirty="0"/>
              <a:t> </a:t>
            </a:r>
            <a:r>
              <a:rPr lang="tr-TR" dirty="0" err="1"/>
              <a:t>the</a:t>
            </a:r>
            <a:r>
              <a:rPr lang="tr-TR" dirty="0"/>
              <a:t> </a:t>
            </a:r>
            <a:r>
              <a:rPr lang="tr-TR" dirty="0" err="1"/>
              <a:t>concrete</a:t>
            </a:r>
            <a:r>
              <a:rPr lang="tr-TR" dirty="0"/>
              <a:t> </a:t>
            </a:r>
            <a:r>
              <a:rPr lang="tr-TR" dirty="0" err="1"/>
              <a:t>states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35</a:t>
            </a:fld>
            <a:endParaRPr lang="tr-TR"/>
          </a:p>
        </p:txBody>
      </p:sp>
    </p:spTree>
    <p:extLst>
      <p:ext uri="{BB962C8B-B14F-4D97-AF65-F5344CB8AC3E}">
        <p14:creationId xmlns:p14="http://schemas.microsoft.com/office/powerpoint/2010/main" val="1776701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doing</a:t>
            </a:r>
            <a:r>
              <a:rPr lang="tr-TR" dirty="0"/>
              <a:t> </a:t>
            </a:r>
            <a:r>
              <a:rPr lang="tr-TR" dirty="0" err="1"/>
              <a:t>so</a:t>
            </a:r>
            <a:r>
              <a:rPr lang="tr-TR" dirty="0"/>
              <a:t> </a:t>
            </a:r>
            <a:r>
              <a:rPr lang="tr-TR" dirty="0" err="1"/>
              <a:t>becomes</a:t>
            </a:r>
            <a:r>
              <a:rPr lang="tr-TR" dirty="0"/>
              <a:t> </a:t>
            </a:r>
            <a:r>
              <a:rPr lang="tr-TR" dirty="0" err="1"/>
              <a:t>very</a:t>
            </a:r>
            <a:r>
              <a:rPr lang="tr-TR" dirty="0"/>
              <a:t> </a:t>
            </a:r>
            <a:r>
              <a:rPr lang="tr-TR" dirty="0" err="1"/>
              <a:t>easy</a:t>
            </a:r>
            <a:r>
              <a:rPr lang="tr-TR" dirty="0"/>
              <a:t> </a:t>
            </a:r>
            <a:r>
              <a:rPr lang="tr-TR" dirty="0" err="1"/>
              <a:t>and</a:t>
            </a:r>
            <a:r>
              <a:rPr lang="tr-TR" dirty="0"/>
              <a:t> </a:t>
            </a:r>
            <a:r>
              <a:rPr lang="tr-TR" dirty="0" err="1"/>
              <a:t>intuitive</a:t>
            </a:r>
            <a:r>
              <a:rPr lang="tr-TR" dirty="0"/>
              <a:t> </a:t>
            </a:r>
            <a:r>
              <a:rPr lang="tr-TR" dirty="0" err="1"/>
              <a:t>with</a:t>
            </a:r>
            <a:r>
              <a:rPr lang="tr-TR" dirty="0"/>
              <a:t> </a:t>
            </a:r>
            <a:r>
              <a:rPr lang="tr-TR" dirty="0" err="1"/>
              <a:t>the</a:t>
            </a:r>
            <a:r>
              <a:rPr lang="tr-TR" dirty="0"/>
              <a:t> </a:t>
            </a:r>
            <a:r>
              <a:rPr lang="tr-TR" dirty="0" err="1"/>
              <a:t>help</a:t>
            </a:r>
            <a:r>
              <a:rPr lang="tr-TR" dirty="0"/>
              <a:t> of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36</a:t>
            </a:fld>
            <a:endParaRPr lang="tr-TR"/>
          </a:p>
        </p:txBody>
      </p:sp>
    </p:spTree>
    <p:extLst>
      <p:ext uri="{BB962C8B-B14F-4D97-AF65-F5344CB8AC3E}">
        <p14:creationId xmlns:p14="http://schemas.microsoft.com/office/powerpoint/2010/main" val="3304362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a:t>
            </a:r>
            <a:r>
              <a:rPr lang="tr-TR" dirty="0"/>
              <a:t> </a:t>
            </a:r>
            <a:r>
              <a:rPr lang="tr-TR" dirty="0" err="1"/>
              <a:t>overall</a:t>
            </a:r>
            <a:r>
              <a:rPr lang="tr-TR" dirty="0"/>
              <a:t> </a:t>
            </a:r>
            <a:r>
              <a:rPr lang="tr-TR" dirty="0" err="1"/>
              <a:t>diagram</a:t>
            </a:r>
            <a:r>
              <a:rPr lang="tr-TR" dirty="0"/>
              <a:t> </a:t>
            </a:r>
            <a:r>
              <a:rPr lang="tr-TR" dirty="0" err="1"/>
              <a:t>for</a:t>
            </a:r>
            <a:r>
              <a:rPr lang="tr-TR" dirty="0"/>
              <a:t> </a:t>
            </a:r>
            <a:r>
              <a:rPr lang="tr-TR" dirty="0" err="1"/>
              <a:t>the</a:t>
            </a:r>
            <a:r>
              <a:rPr lang="tr-TR" dirty="0"/>
              <a:t> </a:t>
            </a:r>
            <a:r>
              <a:rPr lang="tr-TR" dirty="0" err="1"/>
              <a:t>state</a:t>
            </a:r>
            <a:r>
              <a:rPr lang="tr-TR" dirty="0"/>
              <a:t> </a:t>
            </a:r>
            <a:r>
              <a:rPr lang="tr-TR" dirty="0" err="1"/>
              <a:t>pattern</a:t>
            </a:r>
            <a:r>
              <a:rPr lang="tr-TR" dirty="0"/>
              <a:t> is </a:t>
            </a:r>
            <a:r>
              <a:rPr lang="tr-TR" dirty="0" err="1"/>
              <a:t>like</a:t>
            </a:r>
            <a:r>
              <a:rPr lang="tr-TR" dirty="0"/>
              <a:t> </a:t>
            </a:r>
            <a:r>
              <a:rPr lang="tr-TR" dirty="0" err="1"/>
              <a:t>this</a:t>
            </a:r>
            <a:r>
              <a:rPr lang="tr-TR" dirty="0"/>
              <a:t>.</a:t>
            </a:r>
          </a:p>
          <a:p>
            <a:endParaRPr lang="tr-TR" dirty="0"/>
          </a:p>
          <a:p>
            <a:r>
              <a:rPr lang="tr-TR" dirty="0"/>
              <a:t>As </a:t>
            </a:r>
            <a:r>
              <a:rPr lang="tr-TR" dirty="0" err="1"/>
              <a:t>you</a:t>
            </a:r>
            <a:r>
              <a:rPr lang="tr-TR" dirty="0"/>
              <a:t> </a:t>
            </a:r>
            <a:r>
              <a:rPr lang="tr-TR" dirty="0" err="1"/>
              <a:t>may</a:t>
            </a:r>
            <a:r>
              <a:rPr lang="tr-TR" dirty="0"/>
              <a:t> </a:t>
            </a:r>
            <a:r>
              <a:rPr lang="tr-TR" dirty="0" err="1"/>
              <a:t>realize</a:t>
            </a:r>
            <a:r>
              <a:rPr lang="tr-TR" dirty="0"/>
              <a:t> it is </a:t>
            </a:r>
            <a:r>
              <a:rPr lang="tr-TR" dirty="0" err="1"/>
              <a:t>very</a:t>
            </a:r>
            <a:r>
              <a:rPr lang="tr-TR" dirty="0"/>
              <a:t> </a:t>
            </a:r>
            <a:r>
              <a:rPr lang="tr-TR" dirty="0" err="1"/>
              <a:t>similar</a:t>
            </a:r>
            <a:r>
              <a:rPr lang="tr-TR" dirty="0"/>
              <a:t> </a:t>
            </a:r>
            <a:r>
              <a:rPr lang="tr-TR" dirty="0" err="1"/>
              <a:t>to</a:t>
            </a:r>
            <a:r>
              <a:rPr lang="tr-TR" dirty="0"/>
              <a:t> </a:t>
            </a:r>
            <a:r>
              <a:rPr lang="tr-TR" dirty="0" err="1"/>
              <a:t>the</a:t>
            </a:r>
            <a:r>
              <a:rPr lang="tr-TR" dirty="0"/>
              <a:t> </a:t>
            </a:r>
            <a:r>
              <a:rPr lang="tr-TR" dirty="0" err="1"/>
              <a:t>strategy</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37</a:t>
            </a:fld>
            <a:endParaRPr lang="tr-TR"/>
          </a:p>
        </p:txBody>
      </p:sp>
    </p:spTree>
    <p:extLst>
      <p:ext uri="{BB962C8B-B14F-4D97-AF65-F5344CB8AC3E}">
        <p14:creationId xmlns:p14="http://schemas.microsoft.com/office/powerpoint/2010/main" val="3423989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But </a:t>
            </a:r>
            <a:r>
              <a:rPr lang="tr-TR" dirty="0" err="1"/>
              <a:t>one</a:t>
            </a:r>
            <a:r>
              <a:rPr lang="tr-TR" dirty="0"/>
              <a:t> main </a:t>
            </a:r>
            <a:r>
              <a:rPr lang="tr-TR" dirty="0" err="1"/>
              <a:t>difference</a:t>
            </a:r>
            <a:r>
              <a:rPr lang="tr-TR" dirty="0"/>
              <a:t> is </a:t>
            </a:r>
            <a:r>
              <a:rPr lang="tr-TR" dirty="0" err="1"/>
              <a:t>that</a:t>
            </a:r>
            <a:r>
              <a:rPr lang="tr-TR" dirty="0"/>
              <a:t> </a:t>
            </a:r>
            <a:r>
              <a:rPr lang="tr-TR" dirty="0" err="1"/>
              <a:t>states</a:t>
            </a:r>
            <a:r>
              <a:rPr lang="tr-TR" dirty="0"/>
              <a:t> </a:t>
            </a:r>
            <a:r>
              <a:rPr lang="tr-TR" dirty="0" err="1"/>
              <a:t>are</a:t>
            </a:r>
            <a:r>
              <a:rPr lang="tr-TR" dirty="0"/>
              <a:t> </a:t>
            </a:r>
            <a:r>
              <a:rPr lang="tr-TR" dirty="0" err="1"/>
              <a:t>aware</a:t>
            </a:r>
            <a:r>
              <a:rPr lang="tr-TR" dirty="0"/>
              <a:t> of </a:t>
            </a:r>
            <a:r>
              <a:rPr lang="tr-TR" dirty="0" err="1"/>
              <a:t>each</a:t>
            </a:r>
            <a:r>
              <a:rPr lang="tr-TR" dirty="0"/>
              <a:t> </a:t>
            </a:r>
            <a:r>
              <a:rPr lang="tr-TR" dirty="0" err="1"/>
              <a:t>other</a:t>
            </a:r>
            <a:r>
              <a:rPr lang="tr-TR" dirty="0"/>
              <a:t> </a:t>
            </a:r>
            <a:r>
              <a:rPr lang="tr-TR" dirty="0" err="1"/>
              <a:t>and</a:t>
            </a:r>
            <a:r>
              <a:rPr lang="tr-TR" dirty="0"/>
              <a:t> </a:t>
            </a:r>
            <a:r>
              <a:rPr lang="tr-TR" dirty="0" err="1"/>
              <a:t>may</a:t>
            </a:r>
            <a:r>
              <a:rPr lang="tr-TR" dirty="0"/>
              <a:t> </a:t>
            </a:r>
            <a:r>
              <a:rPr lang="tr-TR" dirty="0" err="1"/>
              <a:t>make</a:t>
            </a:r>
            <a:r>
              <a:rPr lang="tr-TR" dirty="0"/>
              <a:t> </a:t>
            </a:r>
            <a:r>
              <a:rPr lang="tr-TR" dirty="0" err="1"/>
              <a:t>the</a:t>
            </a:r>
            <a:r>
              <a:rPr lang="tr-TR" dirty="0"/>
              <a:t> </a:t>
            </a:r>
            <a:r>
              <a:rPr lang="tr-TR" dirty="0" err="1"/>
              <a:t>context</a:t>
            </a:r>
            <a:r>
              <a:rPr lang="tr-TR" dirty="0"/>
              <a:t> </a:t>
            </a:r>
            <a:r>
              <a:rPr lang="tr-TR" dirty="0" err="1"/>
              <a:t>switch</a:t>
            </a:r>
            <a:r>
              <a:rPr lang="tr-TR" dirty="0"/>
              <a:t> </a:t>
            </a:r>
            <a:r>
              <a:rPr lang="tr-TR" dirty="0" err="1"/>
              <a:t>from</a:t>
            </a:r>
            <a:r>
              <a:rPr lang="tr-TR" dirty="0"/>
              <a:t> </a:t>
            </a:r>
            <a:r>
              <a:rPr lang="tr-TR" dirty="0" err="1"/>
              <a:t>one</a:t>
            </a:r>
            <a:r>
              <a:rPr lang="tr-TR" dirty="0"/>
              <a:t> </a:t>
            </a:r>
            <a:r>
              <a:rPr lang="tr-TR" dirty="0" err="1"/>
              <a:t>state</a:t>
            </a:r>
            <a:r>
              <a:rPr lang="tr-TR" dirty="0"/>
              <a:t> </a:t>
            </a:r>
            <a:r>
              <a:rPr lang="tr-TR" dirty="0" err="1"/>
              <a:t>to</a:t>
            </a:r>
            <a:r>
              <a:rPr lang="tr-TR" dirty="0"/>
              <a:t> </a:t>
            </a:r>
            <a:r>
              <a:rPr lang="tr-TR" dirty="0" err="1"/>
              <a:t>another</a:t>
            </a:r>
            <a:r>
              <a:rPr lang="tr-TR" dirty="0"/>
              <a:t> as </a:t>
            </a:r>
            <a:r>
              <a:rPr lang="tr-TR" dirty="0" err="1"/>
              <a:t>we’ve</a:t>
            </a:r>
            <a:r>
              <a:rPr lang="tr-TR" dirty="0"/>
              <a:t> </a:t>
            </a:r>
            <a:r>
              <a:rPr lang="tr-TR" dirty="0" err="1"/>
              <a:t>seen</a:t>
            </a:r>
            <a:r>
              <a:rPr lang="tr-TR" dirty="0"/>
              <a:t> in </a:t>
            </a:r>
            <a:r>
              <a:rPr lang="tr-TR" dirty="0" err="1"/>
              <a:t>the</a:t>
            </a:r>
            <a:r>
              <a:rPr lang="tr-TR" dirty="0"/>
              <a:t> </a:t>
            </a:r>
            <a:r>
              <a:rPr lang="tr-TR" dirty="0" err="1"/>
              <a:t>previous</a:t>
            </a:r>
            <a:r>
              <a:rPr lang="tr-TR" dirty="0"/>
              <a:t> </a:t>
            </a:r>
            <a:r>
              <a:rPr lang="tr-TR" dirty="0" err="1"/>
              <a:t>example</a:t>
            </a:r>
            <a:endParaRPr lang="tr-TR" dirty="0"/>
          </a:p>
          <a:p>
            <a:endParaRPr lang="tr-TR" dirty="0"/>
          </a:p>
          <a:p>
            <a:r>
              <a:rPr lang="tr-TR" dirty="0" err="1"/>
              <a:t>For</a:t>
            </a:r>
            <a:r>
              <a:rPr lang="tr-TR" dirty="0"/>
              <a:t> </a:t>
            </a:r>
            <a:r>
              <a:rPr lang="tr-TR" dirty="0" err="1"/>
              <a:t>example</a:t>
            </a:r>
            <a:r>
              <a:rPr lang="tr-TR" dirty="0"/>
              <a:t> </a:t>
            </a:r>
            <a:r>
              <a:rPr lang="tr-TR" dirty="0" err="1"/>
              <a:t>if</a:t>
            </a:r>
            <a:r>
              <a:rPr lang="tr-TR" dirty="0"/>
              <a:t> </a:t>
            </a:r>
            <a:r>
              <a:rPr lang="tr-TR" dirty="0" err="1"/>
              <a:t>we</a:t>
            </a:r>
            <a:r>
              <a:rPr lang="tr-TR" dirty="0"/>
              <a:t> </a:t>
            </a:r>
            <a:r>
              <a:rPr lang="tr-TR" dirty="0" err="1"/>
              <a:t>consider</a:t>
            </a:r>
            <a:r>
              <a:rPr lang="tr-TR" dirty="0"/>
              <a:t> a </a:t>
            </a:r>
            <a:r>
              <a:rPr lang="tr-TR" dirty="0" err="1"/>
              <a:t>sorting</a:t>
            </a:r>
            <a:r>
              <a:rPr lang="tr-TR" dirty="0"/>
              <a:t> </a:t>
            </a:r>
            <a:r>
              <a:rPr lang="tr-TR" dirty="0" err="1"/>
              <a:t>strategy</a:t>
            </a:r>
            <a:r>
              <a:rPr lang="tr-TR" dirty="0"/>
              <a:t> </a:t>
            </a:r>
            <a:r>
              <a:rPr lang="tr-TR" dirty="0" err="1"/>
              <a:t>interface</a:t>
            </a:r>
            <a:r>
              <a:rPr lang="tr-TR" dirty="0"/>
              <a:t> </a:t>
            </a:r>
            <a:r>
              <a:rPr lang="tr-TR" dirty="0" err="1"/>
              <a:t>and</a:t>
            </a:r>
            <a:r>
              <a:rPr lang="tr-TR" dirty="0"/>
              <a:t> </a:t>
            </a:r>
            <a:r>
              <a:rPr lang="tr-TR" dirty="0" err="1"/>
              <a:t>the</a:t>
            </a:r>
            <a:r>
              <a:rPr lang="tr-TR" dirty="0"/>
              <a:t> </a:t>
            </a:r>
            <a:r>
              <a:rPr lang="tr-TR" dirty="0" err="1"/>
              <a:t>concrete</a:t>
            </a:r>
            <a:r>
              <a:rPr lang="tr-TR" dirty="0"/>
              <a:t> </a:t>
            </a:r>
            <a:r>
              <a:rPr lang="tr-TR" dirty="0" err="1"/>
              <a:t>sorting</a:t>
            </a:r>
            <a:r>
              <a:rPr lang="tr-TR" dirty="0"/>
              <a:t> </a:t>
            </a:r>
            <a:r>
              <a:rPr lang="tr-TR" dirty="0" err="1"/>
              <a:t>implementations</a:t>
            </a:r>
            <a:r>
              <a:rPr lang="tr-TR" dirty="0"/>
              <a:t>, say, </a:t>
            </a:r>
            <a:r>
              <a:rPr lang="tr-TR" dirty="0" err="1"/>
              <a:t>bubble</a:t>
            </a:r>
            <a:r>
              <a:rPr lang="tr-TR" dirty="0"/>
              <a:t> </a:t>
            </a:r>
            <a:r>
              <a:rPr lang="tr-TR" dirty="0" err="1"/>
              <a:t>sort</a:t>
            </a:r>
            <a:r>
              <a:rPr lang="tr-TR" dirty="0"/>
              <a:t> </a:t>
            </a:r>
            <a:r>
              <a:rPr lang="tr-TR" dirty="0" err="1"/>
              <a:t>and</a:t>
            </a:r>
            <a:r>
              <a:rPr lang="tr-TR" dirty="0"/>
              <a:t> </a:t>
            </a:r>
            <a:r>
              <a:rPr lang="tr-TR" dirty="0" err="1"/>
              <a:t>quick</a:t>
            </a:r>
            <a:r>
              <a:rPr lang="tr-TR" dirty="0"/>
              <a:t> </a:t>
            </a:r>
            <a:r>
              <a:rPr lang="tr-TR" dirty="0" err="1"/>
              <a:t>sort</a:t>
            </a:r>
            <a:r>
              <a:rPr lang="tr-TR" dirty="0"/>
              <a:t>. </a:t>
            </a:r>
            <a:r>
              <a:rPr lang="tr-TR" dirty="0" err="1"/>
              <a:t>These</a:t>
            </a:r>
            <a:r>
              <a:rPr lang="tr-TR" dirty="0"/>
              <a:t> </a:t>
            </a:r>
            <a:r>
              <a:rPr lang="tr-TR" dirty="0" err="1"/>
              <a:t>strategies</a:t>
            </a:r>
            <a:r>
              <a:rPr lang="tr-TR" dirty="0"/>
              <a:t> </a:t>
            </a:r>
            <a:r>
              <a:rPr lang="tr-TR" dirty="0" err="1"/>
              <a:t>would</a:t>
            </a:r>
            <a:r>
              <a:rPr lang="tr-TR" dirty="0"/>
              <a:t> not be </a:t>
            </a:r>
            <a:r>
              <a:rPr lang="tr-TR" dirty="0" err="1"/>
              <a:t>aware</a:t>
            </a:r>
            <a:r>
              <a:rPr lang="tr-TR" dirty="0"/>
              <a:t> of </a:t>
            </a:r>
            <a:r>
              <a:rPr lang="tr-TR" dirty="0" err="1"/>
              <a:t>each</a:t>
            </a:r>
            <a:r>
              <a:rPr lang="tr-TR" dirty="0"/>
              <a:t> </a:t>
            </a:r>
            <a:r>
              <a:rPr lang="tr-TR" dirty="0" err="1"/>
              <a:t>other</a:t>
            </a:r>
            <a:endParaRPr lang="tr-TR" dirty="0"/>
          </a:p>
          <a:p>
            <a:endParaRPr lang="tr-TR" dirty="0"/>
          </a:p>
          <a:p>
            <a:r>
              <a:rPr lang="tr-TR" dirty="0" err="1"/>
              <a:t>Other</a:t>
            </a:r>
            <a:r>
              <a:rPr lang="tr-TR" dirty="0"/>
              <a:t> </a:t>
            </a:r>
            <a:r>
              <a:rPr lang="tr-TR" dirty="0" err="1"/>
              <a:t>difference</a:t>
            </a:r>
            <a:r>
              <a:rPr lang="tr-TR" dirty="0"/>
              <a:t> is </a:t>
            </a:r>
            <a:r>
              <a:rPr lang="tr-TR" dirty="0" err="1"/>
              <a:t>that</a:t>
            </a:r>
            <a:r>
              <a:rPr lang="tr-TR" dirty="0"/>
              <a:t> </a:t>
            </a:r>
            <a:r>
              <a:rPr lang="tr-TR" dirty="0" err="1"/>
              <a:t>strategy</a:t>
            </a:r>
            <a:r>
              <a:rPr lang="tr-TR" dirty="0"/>
              <a:t> </a:t>
            </a:r>
            <a:r>
              <a:rPr lang="tr-TR" dirty="0" err="1"/>
              <a:t>pattern</a:t>
            </a:r>
            <a:r>
              <a:rPr lang="tr-TR" dirty="0"/>
              <a:t> is </a:t>
            </a:r>
            <a:r>
              <a:rPr lang="tr-TR" dirty="0" err="1"/>
              <a:t>defined</a:t>
            </a:r>
            <a:r>
              <a:rPr lang="tr-TR" dirty="0"/>
              <a:t> </a:t>
            </a:r>
            <a:r>
              <a:rPr lang="tr-TR" dirty="0" err="1"/>
              <a:t>for</a:t>
            </a:r>
            <a:r>
              <a:rPr lang="tr-TR" dirty="0"/>
              <a:t> </a:t>
            </a:r>
            <a:r>
              <a:rPr lang="tr-TR" dirty="0" err="1"/>
              <a:t>single</a:t>
            </a:r>
            <a:r>
              <a:rPr lang="tr-TR" dirty="0"/>
              <a:t> </a:t>
            </a:r>
            <a:r>
              <a:rPr lang="tr-TR" dirty="0" err="1"/>
              <a:t>action</a:t>
            </a:r>
            <a:r>
              <a:rPr lang="tr-TR" dirty="0"/>
              <a:t> </a:t>
            </a:r>
            <a:r>
              <a:rPr lang="tr-TR" dirty="0" err="1"/>
              <a:t>like</a:t>
            </a:r>
            <a:r>
              <a:rPr lang="tr-TR" dirty="0"/>
              <a:t> </a:t>
            </a:r>
            <a:r>
              <a:rPr lang="tr-TR" dirty="0" err="1"/>
              <a:t>fly</a:t>
            </a:r>
            <a:r>
              <a:rPr lang="tr-TR" dirty="0"/>
              <a:t> </a:t>
            </a:r>
            <a:r>
              <a:rPr lang="tr-TR" dirty="0" err="1"/>
              <a:t>or</a:t>
            </a:r>
            <a:r>
              <a:rPr lang="tr-TR" dirty="0"/>
              <a:t> </a:t>
            </a:r>
            <a:r>
              <a:rPr lang="tr-TR" dirty="0" err="1"/>
              <a:t>quack</a:t>
            </a:r>
            <a:r>
              <a:rPr lang="tr-TR" dirty="0"/>
              <a:t> </a:t>
            </a:r>
            <a:r>
              <a:rPr lang="tr-TR" dirty="0" err="1"/>
              <a:t>and</a:t>
            </a:r>
            <a:r>
              <a:rPr lang="tr-TR" dirty="0"/>
              <a:t> </a:t>
            </a:r>
            <a:r>
              <a:rPr lang="tr-TR" dirty="0" err="1"/>
              <a:t>state</a:t>
            </a:r>
            <a:r>
              <a:rPr lang="tr-TR" dirty="0"/>
              <a:t> </a:t>
            </a:r>
            <a:r>
              <a:rPr lang="tr-TR" dirty="0" err="1"/>
              <a:t>pattern</a:t>
            </a:r>
            <a:r>
              <a:rPr lang="tr-TR" dirty="0"/>
              <a:t> </a:t>
            </a:r>
            <a:r>
              <a:rPr lang="tr-TR" dirty="0" err="1"/>
              <a:t>defines</a:t>
            </a:r>
            <a:r>
              <a:rPr lang="tr-TR" dirty="0"/>
              <a:t> </a:t>
            </a:r>
            <a:r>
              <a:rPr lang="tr-TR" dirty="0" err="1"/>
              <a:t>several</a:t>
            </a:r>
            <a:r>
              <a:rPr lang="tr-TR" dirty="0"/>
              <a:t> </a:t>
            </a:r>
            <a:r>
              <a:rPr lang="tr-TR" dirty="0" err="1"/>
              <a:t>actions</a:t>
            </a:r>
            <a:r>
              <a:rPr lang="tr-TR" dirty="0"/>
              <a:t> </a:t>
            </a:r>
            <a:r>
              <a:rPr lang="tr-TR" dirty="0" err="1"/>
              <a:t>like</a:t>
            </a:r>
            <a:r>
              <a:rPr lang="tr-TR" dirty="0"/>
              <a:t> </a:t>
            </a:r>
            <a:r>
              <a:rPr lang="tr-TR" dirty="0" err="1"/>
              <a:t>fly</a:t>
            </a:r>
            <a:r>
              <a:rPr lang="tr-TR" dirty="0"/>
              <a:t> </a:t>
            </a:r>
            <a:r>
              <a:rPr lang="tr-TR" dirty="0" err="1"/>
              <a:t>swim</a:t>
            </a:r>
            <a:r>
              <a:rPr lang="tr-TR" dirty="0"/>
              <a:t> </a:t>
            </a:r>
            <a:r>
              <a:rPr lang="tr-TR" dirty="0" err="1"/>
              <a:t>and</a:t>
            </a:r>
            <a:r>
              <a:rPr lang="tr-TR" dirty="0"/>
              <a:t> </a:t>
            </a:r>
            <a:r>
              <a:rPr lang="tr-TR" dirty="0" err="1"/>
              <a:t>walk</a:t>
            </a:r>
            <a:r>
              <a:rPr lang="tr-TR" dirty="0"/>
              <a:t>. </a:t>
            </a:r>
            <a:r>
              <a:rPr lang="tr-TR" dirty="0" err="1"/>
              <a:t>This</a:t>
            </a:r>
            <a:r>
              <a:rPr lang="tr-TR" dirty="0"/>
              <a:t> </a:t>
            </a:r>
            <a:r>
              <a:rPr lang="tr-TR" dirty="0" err="1"/>
              <a:t>actually</a:t>
            </a:r>
            <a:r>
              <a:rPr lang="tr-TR" dirty="0"/>
              <a:t> </a:t>
            </a:r>
            <a:r>
              <a:rPr lang="tr-TR" dirty="0" err="1"/>
              <a:t>causes</a:t>
            </a:r>
            <a:r>
              <a:rPr lang="tr-TR" dirty="0"/>
              <a:t> </a:t>
            </a:r>
            <a:r>
              <a:rPr lang="tr-TR" dirty="0" err="1"/>
              <a:t>some</a:t>
            </a:r>
            <a:r>
              <a:rPr lang="tr-TR" dirty="0"/>
              <a:t> </a:t>
            </a:r>
            <a:r>
              <a:rPr lang="tr-TR" dirty="0" err="1"/>
              <a:t>problems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38</a:t>
            </a:fld>
            <a:endParaRPr lang="tr-TR"/>
          </a:p>
        </p:txBody>
      </p:sp>
    </p:spTree>
    <p:extLst>
      <p:ext uri="{BB962C8B-B14F-4D97-AF65-F5344CB8AC3E}">
        <p14:creationId xmlns:p14="http://schemas.microsoft.com/office/powerpoint/2010/main" val="1367206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Problems</a:t>
            </a:r>
            <a:r>
              <a:rPr lang="tr-TR" dirty="0"/>
              <a:t> </a:t>
            </a:r>
            <a:r>
              <a:rPr lang="tr-TR" dirty="0" err="1"/>
              <a:t>such</a:t>
            </a:r>
            <a:r>
              <a:rPr lang="tr-TR" dirty="0"/>
              <a:t> as </a:t>
            </a:r>
            <a:r>
              <a:rPr lang="tr-TR" dirty="0" err="1"/>
              <a:t>being</a:t>
            </a:r>
            <a:r>
              <a:rPr lang="tr-TR" dirty="0"/>
              <a:t> </a:t>
            </a:r>
            <a:r>
              <a:rPr lang="tr-TR" dirty="0" err="1"/>
              <a:t>forced</a:t>
            </a:r>
            <a:r>
              <a:rPr lang="tr-TR" dirty="0"/>
              <a:t> </a:t>
            </a:r>
            <a:r>
              <a:rPr lang="tr-TR" dirty="0" err="1"/>
              <a:t>to</a:t>
            </a:r>
            <a:r>
              <a:rPr lang="tr-TR" dirty="0"/>
              <a:t> </a:t>
            </a:r>
            <a:r>
              <a:rPr lang="tr-TR" dirty="0" err="1"/>
              <a:t>implement</a:t>
            </a:r>
            <a:r>
              <a:rPr lang="tr-TR" dirty="0"/>
              <a:t> </a:t>
            </a:r>
            <a:r>
              <a:rPr lang="tr-TR" dirty="0" err="1"/>
              <a:t>functionality</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39</a:t>
            </a:fld>
            <a:endParaRPr lang="tr-TR"/>
          </a:p>
        </p:txBody>
      </p:sp>
    </p:spTree>
    <p:extLst>
      <p:ext uri="{BB962C8B-B14F-4D97-AF65-F5344CB8AC3E}">
        <p14:creationId xmlns:p14="http://schemas.microsoft.com/office/powerpoint/2010/main" val="172792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To</a:t>
            </a:r>
            <a:r>
              <a:rPr lang="tr-TR" dirty="0"/>
              <a:t> </a:t>
            </a:r>
            <a:r>
              <a:rPr lang="tr-TR" dirty="0" err="1"/>
              <a:t>motivate</a:t>
            </a:r>
            <a:r>
              <a:rPr lang="tr-TR" dirty="0"/>
              <a:t> </a:t>
            </a:r>
            <a:r>
              <a:rPr lang="tr-TR" dirty="0" err="1"/>
              <a:t>the</a:t>
            </a:r>
            <a:r>
              <a:rPr lang="tr-TR" dirty="0"/>
              <a:t> </a:t>
            </a:r>
            <a:r>
              <a:rPr lang="tr-TR" dirty="0" err="1"/>
              <a:t>structure</a:t>
            </a:r>
            <a:r>
              <a:rPr lang="tr-TR" dirty="0"/>
              <a:t> of </a:t>
            </a:r>
            <a:r>
              <a:rPr lang="tr-TR" dirty="0" err="1"/>
              <a:t>the</a:t>
            </a:r>
            <a:r>
              <a:rPr lang="tr-TR" dirty="0"/>
              <a:t> </a:t>
            </a:r>
            <a:r>
              <a:rPr lang="tr-TR" dirty="0" err="1"/>
              <a:t>state</a:t>
            </a:r>
            <a:r>
              <a:rPr lang="tr-TR" dirty="0"/>
              <a:t> </a:t>
            </a:r>
            <a:r>
              <a:rPr lang="tr-TR" dirty="0" err="1"/>
              <a:t>design</a:t>
            </a:r>
            <a:r>
              <a:rPr lang="tr-TR" dirty="0"/>
              <a:t> </a:t>
            </a:r>
            <a:r>
              <a:rPr lang="tr-TR" dirty="0" err="1"/>
              <a:t>pattern</a:t>
            </a:r>
            <a:r>
              <a:rPr lang="tr-TR" dirty="0"/>
              <a:t> </a:t>
            </a:r>
            <a:r>
              <a:rPr lang="tr-TR" dirty="0" err="1"/>
              <a:t>we</a:t>
            </a:r>
            <a:r>
              <a:rPr lang="tr-TR" dirty="0"/>
              <a:t> </a:t>
            </a:r>
            <a:r>
              <a:rPr lang="tr-TR" dirty="0" err="1"/>
              <a:t>will</a:t>
            </a:r>
            <a:r>
              <a:rPr lang="tr-TR" dirty="0"/>
              <a:t> start </a:t>
            </a:r>
            <a:r>
              <a:rPr lang="tr-TR" dirty="0" err="1"/>
              <a:t>with</a:t>
            </a:r>
            <a:r>
              <a:rPr lang="tr-TR" dirty="0"/>
              <a:t> </a:t>
            </a:r>
            <a:r>
              <a:rPr lang="tr-TR" dirty="0" err="1"/>
              <a:t>reviewing</a:t>
            </a:r>
            <a:r>
              <a:rPr lang="tr-TR" dirty="0"/>
              <a:t> </a:t>
            </a:r>
            <a:r>
              <a:rPr lang="tr-TR" dirty="0" err="1"/>
              <a:t>the</a:t>
            </a:r>
            <a:r>
              <a:rPr lang="tr-TR" dirty="0"/>
              <a:t> </a:t>
            </a:r>
            <a:r>
              <a:rPr lang="tr-TR" dirty="0" err="1"/>
              <a:t>strategy</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a:t>
            </a:fld>
            <a:endParaRPr lang="tr-TR"/>
          </a:p>
        </p:txBody>
      </p:sp>
    </p:spTree>
    <p:extLst>
      <p:ext uri="{BB962C8B-B14F-4D97-AF65-F5344CB8AC3E}">
        <p14:creationId xmlns:p14="http://schemas.microsoft.com/office/powerpoint/2010/main" val="2674551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a:t>
            </a:r>
            <a:r>
              <a:rPr lang="tr-TR" dirty="0"/>
              <a:t> </a:t>
            </a:r>
            <a:r>
              <a:rPr lang="tr-TR" dirty="0" err="1"/>
              <a:t>previously</a:t>
            </a:r>
            <a:r>
              <a:rPr lang="tr-TR" dirty="0"/>
              <a:t> </a:t>
            </a:r>
            <a:r>
              <a:rPr lang="tr-TR" dirty="0" err="1"/>
              <a:t>shown</a:t>
            </a:r>
            <a:r>
              <a:rPr lang="tr-TR" dirty="0"/>
              <a:t> </a:t>
            </a:r>
            <a:r>
              <a:rPr lang="tr-TR" dirty="0" err="1"/>
              <a:t>implementation</a:t>
            </a:r>
            <a:r>
              <a:rPr lang="tr-TR" dirty="0"/>
              <a:t> </a:t>
            </a:r>
            <a:r>
              <a:rPr lang="tr-TR" dirty="0" err="1"/>
              <a:t>defines</a:t>
            </a:r>
            <a:r>
              <a:rPr lang="tr-TR" dirty="0"/>
              <a:t> a </a:t>
            </a:r>
            <a:r>
              <a:rPr lang="tr-TR" dirty="0" err="1"/>
              <a:t>fully</a:t>
            </a:r>
            <a:r>
              <a:rPr lang="tr-TR" dirty="0"/>
              <a:t> </a:t>
            </a:r>
            <a:r>
              <a:rPr lang="tr-TR" dirty="0" err="1"/>
              <a:t>connected</a:t>
            </a:r>
            <a:r>
              <a:rPr lang="tr-TR" dirty="0"/>
              <a:t> </a:t>
            </a:r>
            <a:r>
              <a:rPr lang="tr-TR" dirty="0" err="1"/>
              <a:t>state</a:t>
            </a:r>
            <a:r>
              <a:rPr lang="tr-TR" dirty="0"/>
              <a:t> </a:t>
            </a:r>
            <a:r>
              <a:rPr lang="tr-TR" dirty="0" err="1"/>
              <a:t>diagram</a:t>
            </a:r>
            <a:r>
              <a:rPr lang="tr-TR" dirty="0"/>
              <a:t> </a:t>
            </a:r>
            <a:r>
              <a:rPr lang="tr-TR" dirty="0" err="1"/>
              <a:t>like</a:t>
            </a:r>
            <a:r>
              <a:rPr lang="tr-TR" dirty="0"/>
              <a:t> </a:t>
            </a:r>
            <a:r>
              <a:rPr lang="tr-TR" dirty="0" err="1"/>
              <a:t>shown</a:t>
            </a:r>
            <a:r>
              <a:rPr lang="tr-TR" dirty="0"/>
              <a:t> on </a:t>
            </a:r>
            <a:r>
              <a:rPr lang="tr-TR" dirty="0" err="1"/>
              <a:t>this</a:t>
            </a:r>
            <a:r>
              <a:rPr lang="tr-TR" dirty="0"/>
              <a:t> </a:t>
            </a:r>
            <a:r>
              <a:rPr lang="tr-TR" dirty="0" err="1"/>
              <a:t>figure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40</a:t>
            </a:fld>
            <a:endParaRPr lang="tr-TR"/>
          </a:p>
        </p:txBody>
      </p:sp>
    </p:spTree>
    <p:extLst>
      <p:ext uri="{BB962C8B-B14F-4D97-AF65-F5344CB8AC3E}">
        <p14:creationId xmlns:p14="http://schemas.microsoft.com/office/powerpoint/2010/main" val="658945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for</a:t>
            </a:r>
            <a:r>
              <a:rPr lang="tr-TR" dirty="0"/>
              <a:t> </a:t>
            </a:r>
            <a:r>
              <a:rPr lang="tr-TR" dirty="0" err="1"/>
              <a:t>the</a:t>
            </a:r>
            <a:r>
              <a:rPr lang="tr-TR" dirty="0"/>
              <a:t> </a:t>
            </a:r>
            <a:r>
              <a:rPr lang="tr-TR" dirty="0" err="1"/>
              <a:t>duck</a:t>
            </a:r>
            <a:r>
              <a:rPr lang="tr-TR" dirty="0"/>
              <a:t> </a:t>
            </a:r>
            <a:r>
              <a:rPr lang="tr-TR" dirty="0" err="1"/>
              <a:t>simulation</a:t>
            </a:r>
            <a:r>
              <a:rPr lang="tr-TR" dirty="0"/>
              <a:t> </a:t>
            </a:r>
            <a:r>
              <a:rPr lang="tr-TR" dirty="0" err="1"/>
              <a:t>game</a:t>
            </a:r>
            <a:r>
              <a:rPr lang="tr-TR" dirty="0"/>
              <a:t> </a:t>
            </a:r>
            <a:r>
              <a:rPr lang="tr-TR" dirty="0" err="1"/>
              <a:t>this</a:t>
            </a:r>
            <a:r>
              <a:rPr lang="tr-TR" dirty="0"/>
              <a:t> </a:t>
            </a:r>
            <a:r>
              <a:rPr lang="tr-TR" dirty="0" err="1"/>
              <a:t>was</a:t>
            </a:r>
            <a:r>
              <a:rPr lang="tr-TR" dirty="0"/>
              <a:t> </a:t>
            </a:r>
            <a:r>
              <a:rPr lang="tr-TR" dirty="0" err="1"/>
              <a:t>what</a:t>
            </a:r>
            <a:r>
              <a:rPr lang="tr-TR" dirty="0"/>
              <a:t> </a:t>
            </a:r>
            <a:r>
              <a:rPr lang="tr-TR" dirty="0" err="1"/>
              <a:t>we</a:t>
            </a:r>
            <a:r>
              <a:rPr lang="tr-TR" dirty="0"/>
              <a:t> </a:t>
            </a:r>
            <a:r>
              <a:rPr lang="tr-TR" dirty="0" err="1"/>
              <a:t>wanted</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41</a:t>
            </a:fld>
            <a:endParaRPr lang="tr-TR"/>
          </a:p>
        </p:txBody>
      </p:sp>
    </p:spTree>
    <p:extLst>
      <p:ext uri="{BB962C8B-B14F-4D97-AF65-F5344CB8AC3E}">
        <p14:creationId xmlns:p14="http://schemas.microsoft.com/office/powerpoint/2010/main" val="1921536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But </a:t>
            </a:r>
            <a:r>
              <a:rPr lang="tr-TR" dirty="0" err="1"/>
              <a:t>requirements</a:t>
            </a:r>
            <a:r>
              <a:rPr lang="tr-TR" dirty="0"/>
              <a:t> </a:t>
            </a:r>
            <a:r>
              <a:rPr lang="tr-TR" dirty="0" err="1"/>
              <a:t>may</a:t>
            </a:r>
            <a:r>
              <a:rPr lang="tr-TR" dirty="0"/>
              <a:t> </a:t>
            </a:r>
            <a:r>
              <a:rPr lang="tr-TR" dirty="0" err="1"/>
              <a:t>change</a:t>
            </a:r>
            <a:r>
              <a:rPr lang="tr-TR" dirty="0"/>
              <a:t>. </a:t>
            </a:r>
            <a:r>
              <a:rPr lang="tr-TR" dirty="0" err="1"/>
              <a:t>For</a:t>
            </a:r>
            <a:r>
              <a:rPr lang="tr-TR" dirty="0"/>
              <a:t> </a:t>
            </a:r>
            <a:r>
              <a:rPr lang="tr-TR" dirty="0" err="1"/>
              <a:t>example</a:t>
            </a:r>
            <a:r>
              <a:rPr lang="tr-TR" dirty="0"/>
              <a:t> </a:t>
            </a:r>
            <a:r>
              <a:rPr lang="tr-TR" dirty="0" err="1"/>
              <a:t>consider</a:t>
            </a:r>
            <a:r>
              <a:rPr lang="tr-TR" dirty="0"/>
              <a:t> </a:t>
            </a:r>
            <a:r>
              <a:rPr lang="tr-TR" dirty="0" err="1"/>
              <a:t>we</a:t>
            </a:r>
            <a:r>
              <a:rPr lang="tr-TR" dirty="0"/>
              <a:t> </a:t>
            </a:r>
            <a:r>
              <a:rPr lang="tr-TR" dirty="0" err="1"/>
              <a:t>don’t</a:t>
            </a:r>
            <a:r>
              <a:rPr lang="tr-TR" dirty="0"/>
              <a:t> </a:t>
            </a:r>
            <a:r>
              <a:rPr lang="tr-TR" dirty="0" err="1"/>
              <a:t>ducks</a:t>
            </a:r>
            <a:r>
              <a:rPr lang="tr-TR" dirty="0"/>
              <a:t> </a:t>
            </a:r>
            <a:r>
              <a:rPr lang="tr-TR" dirty="0" err="1"/>
              <a:t>to</a:t>
            </a:r>
            <a:r>
              <a:rPr lang="tr-TR" dirty="0"/>
              <a:t> be </a:t>
            </a:r>
            <a:r>
              <a:rPr lang="tr-TR" dirty="0" err="1"/>
              <a:t>able</a:t>
            </a:r>
            <a:r>
              <a:rPr lang="tr-TR" dirty="0"/>
              <a:t> </a:t>
            </a:r>
            <a:r>
              <a:rPr lang="tr-TR" dirty="0" err="1"/>
              <a:t>to</a:t>
            </a:r>
            <a:r>
              <a:rPr lang="tr-TR" dirty="0"/>
              <a:t> </a:t>
            </a:r>
            <a:r>
              <a:rPr lang="tr-TR" dirty="0" err="1"/>
              <a:t>go</a:t>
            </a:r>
            <a:r>
              <a:rPr lang="tr-TR" dirty="0"/>
              <a:t> </a:t>
            </a:r>
            <a:r>
              <a:rPr lang="tr-TR" dirty="0" err="1"/>
              <a:t>from</a:t>
            </a:r>
            <a:r>
              <a:rPr lang="tr-TR" dirty="0"/>
              <a:t> </a:t>
            </a:r>
            <a:r>
              <a:rPr lang="tr-TR" dirty="0" err="1"/>
              <a:t>directly</a:t>
            </a:r>
            <a:r>
              <a:rPr lang="tr-TR" dirty="0"/>
              <a:t> </a:t>
            </a:r>
            <a:r>
              <a:rPr lang="tr-TR" dirty="0" err="1"/>
              <a:t>from</a:t>
            </a:r>
            <a:r>
              <a:rPr lang="tr-TR" dirty="0"/>
              <a:t> </a:t>
            </a:r>
            <a:r>
              <a:rPr lang="tr-TR" dirty="0" err="1"/>
              <a:t>water</a:t>
            </a:r>
            <a:r>
              <a:rPr lang="tr-TR" dirty="0"/>
              <a:t> </a:t>
            </a:r>
            <a:r>
              <a:rPr lang="tr-TR" dirty="0" err="1"/>
              <a:t>to</a:t>
            </a:r>
            <a:r>
              <a:rPr lang="tr-TR" dirty="0"/>
              <a:t> </a:t>
            </a:r>
            <a:r>
              <a:rPr lang="tr-TR" dirty="0" err="1"/>
              <a:t>air</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42</a:t>
            </a:fld>
            <a:endParaRPr lang="tr-TR"/>
          </a:p>
        </p:txBody>
      </p:sp>
    </p:spTree>
    <p:extLst>
      <p:ext uri="{BB962C8B-B14F-4D97-AF65-F5344CB8AC3E}">
        <p14:creationId xmlns:p14="http://schemas.microsoft.com/office/powerpoint/2010/main" val="2247128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But as I </a:t>
            </a:r>
            <a:r>
              <a:rPr lang="tr-TR" dirty="0" err="1"/>
              <a:t>said</a:t>
            </a:r>
            <a:r>
              <a:rPr lang="tr-TR" dirty="0"/>
              <a:t> </a:t>
            </a:r>
            <a:r>
              <a:rPr lang="tr-TR" dirty="0" err="1"/>
              <a:t>earlier</a:t>
            </a:r>
            <a:r>
              <a:rPr lang="tr-TR" dirty="0"/>
              <a:t> </a:t>
            </a:r>
            <a:r>
              <a:rPr lang="tr-TR" dirty="0" err="1"/>
              <a:t>state</a:t>
            </a:r>
            <a:r>
              <a:rPr lang="tr-TR" dirty="0"/>
              <a:t> </a:t>
            </a:r>
            <a:r>
              <a:rPr lang="tr-TR" dirty="0" err="1"/>
              <a:t>design</a:t>
            </a:r>
            <a:r>
              <a:rPr lang="tr-TR" dirty="0"/>
              <a:t> </a:t>
            </a:r>
            <a:r>
              <a:rPr lang="tr-TR" dirty="0" err="1"/>
              <a:t>pattern</a:t>
            </a:r>
            <a:r>
              <a:rPr lang="tr-TR" dirty="0"/>
              <a:t> </a:t>
            </a:r>
            <a:r>
              <a:rPr lang="tr-TR" dirty="0" err="1"/>
              <a:t>forces</a:t>
            </a:r>
            <a:r>
              <a:rPr lang="tr-TR" dirty="0"/>
              <a:t> us </a:t>
            </a:r>
            <a:r>
              <a:rPr lang="tr-TR" dirty="0" err="1"/>
              <a:t>to</a:t>
            </a:r>
            <a:r>
              <a:rPr lang="tr-TR" dirty="0"/>
              <a:t> </a:t>
            </a:r>
            <a:r>
              <a:rPr lang="tr-TR" dirty="0" err="1"/>
              <a:t>implement</a:t>
            </a:r>
            <a:r>
              <a:rPr lang="tr-TR" dirty="0"/>
              <a:t> </a:t>
            </a:r>
            <a:r>
              <a:rPr lang="tr-TR" dirty="0" err="1"/>
              <a:t>this</a:t>
            </a:r>
            <a:r>
              <a:rPr lang="tr-TR" dirty="0"/>
              <a:t> </a:t>
            </a:r>
            <a:r>
              <a:rPr lang="tr-TR" dirty="0" err="1"/>
              <a:t>function</a:t>
            </a:r>
            <a:r>
              <a:rPr lang="tr-TR" dirty="0"/>
              <a:t>. </a:t>
            </a:r>
          </a:p>
        </p:txBody>
      </p:sp>
      <p:sp>
        <p:nvSpPr>
          <p:cNvPr id="4" name="Slayt Numarası Yer Tutucusu 3"/>
          <p:cNvSpPr>
            <a:spLocks noGrp="1"/>
          </p:cNvSpPr>
          <p:nvPr>
            <p:ph type="sldNum" sz="quarter" idx="5"/>
          </p:nvPr>
        </p:nvSpPr>
        <p:spPr/>
        <p:txBody>
          <a:bodyPr/>
          <a:lstStyle/>
          <a:p>
            <a:fld id="{4156DDF0-1691-44CB-8AA9-FF35E42EE00F}" type="slidenum">
              <a:rPr lang="tr-TR" smtClean="0"/>
              <a:t>43</a:t>
            </a:fld>
            <a:endParaRPr lang="tr-TR"/>
          </a:p>
        </p:txBody>
      </p:sp>
    </p:spTree>
    <p:extLst>
      <p:ext uri="{BB962C8B-B14F-4D97-AF65-F5344CB8AC3E}">
        <p14:creationId xmlns:p14="http://schemas.microsoft.com/office/powerpoint/2010/main" val="21519051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what</a:t>
            </a:r>
            <a:r>
              <a:rPr lang="tr-TR" dirty="0"/>
              <a:t> can </a:t>
            </a:r>
            <a:r>
              <a:rPr lang="tr-TR" dirty="0" err="1"/>
              <a:t>we</a:t>
            </a:r>
            <a:r>
              <a:rPr lang="tr-TR" dirty="0"/>
              <a:t> do </a:t>
            </a:r>
            <a:r>
              <a:rPr lang="tr-TR" dirty="0" err="1"/>
              <a:t>about</a:t>
            </a:r>
            <a:r>
              <a:rPr lang="tr-TR" dirty="0"/>
              <a:t> </a:t>
            </a:r>
            <a:r>
              <a:rPr lang="tr-TR" dirty="0" err="1"/>
              <a:t>these</a:t>
            </a:r>
            <a:r>
              <a:rPr lang="tr-TR" dirty="0"/>
              <a:t> </a:t>
            </a:r>
            <a:r>
              <a:rPr lang="tr-TR" dirty="0" err="1"/>
              <a:t>forced</a:t>
            </a:r>
            <a:r>
              <a:rPr lang="tr-TR" dirty="0"/>
              <a:t> </a:t>
            </a:r>
            <a:r>
              <a:rPr lang="tr-TR" dirty="0" err="1"/>
              <a:t>function</a:t>
            </a:r>
            <a:r>
              <a:rPr lang="tr-TR" dirty="0"/>
              <a:t> </a:t>
            </a:r>
            <a:r>
              <a:rPr lang="tr-TR" dirty="0" err="1"/>
              <a:t>implementations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44</a:t>
            </a:fld>
            <a:endParaRPr lang="tr-TR"/>
          </a:p>
        </p:txBody>
      </p:sp>
    </p:spTree>
    <p:extLst>
      <p:ext uri="{BB962C8B-B14F-4D97-AF65-F5344CB8AC3E}">
        <p14:creationId xmlns:p14="http://schemas.microsoft.com/office/powerpoint/2010/main" val="774999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Depending</a:t>
            </a:r>
            <a:r>
              <a:rPr lang="tr-TR" dirty="0"/>
              <a:t> on </a:t>
            </a:r>
            <a:r>
              <a:rPr lang="tr-TR" dirty="0" err="1"/>
              <a:t>the</a:t>
            </a:r>
            <a:r>
              <a:rPr lang="tr-TR" dirty="0"/>
              <a:t> </a:t>
            </a:r>
            <a:r>
              <a:rPr lang="tr-TR" dirty="0" err="1"/>
              <a:t>application</a:t>
            </a:r>
            <a:r>
              <a:rPr lang="tr-TR" dirty="0"/>
              <a:t> </a:t>
            </a:r>
            <a:r>
              <a:rPr lang="tr-TR" dirty="0" err="1"/>
              <a:t>we</a:t>
            </a:r>
            <a:r>
              <a:rPr lang="tr-TR" dirty="0"/>
              <a:t> </a:t>
            </a:r>
            <a:r>
              <a:rPr lang="tr-TR" dirty="0" err="1"/>
              <a:t>might</a:t>
            </a:r>
            <a:r>
              <a:rPr lang="tr-TR" dirty="0"/>
              <a:t> </a:t>
            </a:r>
            <a:r>
              <a:rPr lang="tr-TR" dirty="0" err="1"/>
              <a:t>either</a:t>
            </a:r>
            <a:r>
              <a:rPr lang="tr-TR" dirty="0"/>
              <a:t> </a:t>
            </a:r>
            <a:r>
              <a:rPr lang="tr-TR" dirty="0" err="1"/>
              <a:t>want</a:t>
            </a:r>
            <a:r>
              <a:rPr lang="tr-TR" dirty="0"/>
              <a:t> </a:t>
            </a:r>
            <a:r>
              <a:rPr lang="tr-TR" dirty="0" err="1"/>
              <a:t>to</a:t>
            </a:r>
            <a:r>
              <a:rPr lang="tr-TR" dirty="0"/>
              <a:t> </a:t>
            </a:r>
            <a:r>
              <a:rPr lang="tr-TR" dirty="0" err="1"/>
              <a:t>warn</a:t>
            </a:r>
            <a:r>
              <a:rPr lang="tr-TR" dirty="0"/>
              <a:t> </a:t>
            </a:r>
            <a:r>
              <a:rPr lang="tr-TR" dirty="0" err="1"/>
              <a:t>the</a:t>
            </a:r>
            <a:r>
              <a:rPr lang="tr-TR" dirty="0"/>
              <a:t> </a:t>
            </a:r>
            <a:r>
              <a:rPr lang="tr-TR" dirty="0" err="1"/>
              <a:t>users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45</a:t>
            </a:fld>
            <a:endParaRPr lang="tr-TR"/>
          </a:p>
        </p:txBody>
      </p:sp>
    </p:spTree>
    <p:extLst>
      <p:ext uri="{BB962C8B-B14F-4D97-AF65-F5344CB8AC3E}">
        <p14:creationId xmlns:p14="http://schemas.microsoft.com/office/powerpoint/2010/main" val="1297904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Or</a:t>
            </a:r>
            <a:r>
              <a:rPr lang="tr-TR" dirty="0"/>
              <a:t> </a:t>
            </a:r>
            <a:r>
              <a:rPr lang="tr-TR" dirty="0" err="1"/>
              <a:t>maybe</a:t>
            </a:r>
            <a:r>
              <a:rPr lang="tr-TR" dirty="0"/>
              <a:t> </a:t>
            </a:r>
            <a:r>
              <a:rPr lang="tr-TR" dirty="0" err="1"/>
              <a:t>throw</a:t>
            </a:r>
            <a:r>
              <a:rPr lang="tr-TR" dirty="0"/>
              <a:t> an </a:t>
            </a:r>
            <a:r>
              <a:rPr lang="tr-TR" dirty="0" err="1"/>
              <a:t>exception</a:t>
            </a:r>
            <a:r>
              <a:rPr lang="tr-TR" dirty="0"/>
              <a:t> </a:t>
            </a:r>
            <a:r>
              <a:rPr lang="tr-TR" dirty="0" err="1"/>
              <a:t>to</a:t>
            </a:r>
            <a:r>
              <a:rPr lang="tr-TR" dirty="0"/>
              <a:t> </a:t>
            </a:r>
            <a:r>
              <a:rPr lang="tr-TR" dirty="0" err="1"/>
              <a:t>let</a:t>
            </a:r>
            <a:r>
              <a:rPr lang="tr-TR" dirty="0"/>
              <a:t> </a:t>
            </a:r>
            <a:r>
              <a:rPr lang="tr-TR" dirty="0" err="1"/>
              <a:t>another</a:t>
            </a:r>
            <a:r>
              <a:rPr lang="tr-TR" dirty="0"/>
              <a:t> </a:t>
            </a:r>
            <a:r>
              <a:rPr lang="tr-TR" dirty="0" err="1"/>
              <a:t>programmer</a:t>
            </a:r>
            <a:r>
              <a:rPr lang="tr-TR" dirty="0"/>
              <a:t> </a:t>
            </a:r>
            <a:r>
              <a:rPr lang="tr-TR" dirty="0" err="1"/>
              <a:t>know</a:t>
            </a:r>
            <a:r>
              <a:rPr lang="tr-TR" dirty="0"/>
              <a:t> </a:t>
            </a:r>
            <a:r>
              <a:rPr lang="tr-TR" dirty="0" err="1"/>
              <a:t>that</a:t>
            </a:r>
            <a:r>
              <a:rPr lang="tr-TR" dirty="0"/>
              <a:t> </a:t>
            </a:r>
            <a:r>
              <a:rPr lang="tr-TR" dirty="0" err="1"/>
              <a:t>this</a:t>
            </a:r>
            <a:r>
              <a:rPr lang="tr-TR" dirty="0"/>
              <a:t> </a:t>
            </a:r>
            <a:r>
              <a:rPr lang="tr-TR" dirty="0" err="1"/>
              <a:t>action</a:t>
            </a:r>
            <a:r>
              <a:rPr lang="tr-TR" dirty="0"/>
              <a:t> is not </a:t>
            </a:r>
            <a:r>
              <a:rPr lang="tr-TR" dirty="0" err="1"/>
              <a:t>doable</a:t>
            </a:r>
            <a:r>
              <a:rPr lang="tr-TR" dirty="0"/>
              <a:t> </a:t>
            </a:r>
            <a:r>
              <a:rPr lang="tr-TR" dirty="0" err="1"/>
              <a:t>for</a:t>
            </a:r>
            <a:r>
              <a:rPr lang="tr-TR" dirty="0"/>
              <a:t> </a:t>
            </a:r>
            <a:r>
              <a:rPr lang="tr-TR" dirty="0" err="1"/>
              <a:t>the</a:t>
            </a:r>
            <a:r>
              <a:rPr lang="tr-TR" dirty="0"/>
              <a:t> </a:t>
            </a:r>
            <a:r>
              <a:rPr lang="tr-TR" dirty="0" err="1"/>
              <a:t>current</a:t>
            </a:r>
            <a:r>
              <a:rPr lang="tr-TR" dirty="0"/>
              <a:t> </a:t>
            </a:r>
            <a:r>
              <a:rPr lang="tr-TR" dirty="0" err="1"/>
              <a:t>state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46</a:t>
            </a:fld>
            <a:endParaRPr lang="tr-TR"/>
          </a:p>
        </p:txBody>
      </p:sp>
    </p:spTree>
    <p:extLst>
      <p:ext uri="{BB962C8B-B14F-4D97-AF65-F5344CB8AC3E}">
        <p14:creationId xmlns:p14="http://schemas.microsoft.com/office/powerpoint/2010/main" val="2099023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Now</a:t>
            </a:r>
            <a:r>
              <a:rPr lang="tr-TR" dirty="0"/>
              <a:t> </a:t>
            </a:r>
            <a:r>
              <a:rPr lang="tr-TR" dirty="0" err="1"/>
              <a:t>the</a:t>
            </a:r>
            <a:r>
              <a:rPr lang="tr-TR" dirty="0"/>
              <a:t> </a:t>
            </a:r>
            <a:r>
              <a:rPr lang="tr-TR" dirty="0" err="1"/>
              <a:t>ensar</a:t>
            </a:r>
            <a:r>
              <a:rPr lang="tr-TR" dirty="0"/>
              <a:t> </a:t>
            </a:r>
            <a:r>
              <a:rPr lang="tr-TR" dirty="0" err="1"/>
              <a:t>will</a:t>
            </a:r>
            <a:r>
              <a:rPr lang="tr-TR" dirty="0"/>
              <a:t> </a:t>
            </a:r>
            <a:r>
              <a:rPr lang="tr-TR" dirty="0" err="1"/>
              <a:t>continue</a:t>
            </a:r>
            <a:r>
              <a:rPr lang="tr-TR" dirty="0"/>
              <a:t> </a:t>
            </a:r>
            <a:r>
              <a:rPr lang="tr-TR" dirty="0" err="1"/>
              <a:t>with</a:t>
            </a:r>
            <a:r>
              <a:rPr lang="tr-TR" dirty="0"/>
              <a:t> </a:t>
            </a:r>
            <a:r>
              <a:rPr lang="tr-TR" dirty="0" err="1"/>
              <a:t>solid</a:t>
            </a:r>
            <a:r>
              <a:rPr lang="tr-TR" dirty="0"/>
              <a:t> </a:t>
            </a:r>
            <a:r>
              <a:rPr lang="tr-TR" dirty="0" err="1"/>
              <a:t>analysis</a:t>
            </a:r>
            <a:r>
              <a:rPr lang="tr-TR" dirty="0"/>
              <a:t> </a:t>
            </a:r>
            <a:r>
              <a:rPr lang="tr-TR" dirty="0" err="1"/>
              <a:t>for</a:t>
            </a:r>
            <a:r>
              <a:rPr lang="tr-TR" dirty="0"/>
              <a:t> </a:t>
            </a:r>
            <a:r>
              <a:rPr lang="tr-TR" dirty="0" err="1"/>
              <a:t>the</a:t>
            </a:r>
            <a:r>
              <a:rPr lang="tr-TR" dirty="0"/>
              <a:t> </a:t>
            </a:r>
            <a:r>
              <a:rPr lang="tr-TR" dirty="0" err="1"/>
              <a:t>state</a:t>
            </a:r>
            <a:r>
              <a:rPr lang="tr-TR" dirty="0"/>
              <a:t> </a:t>
            </a:r>
            <a:r>
              <a:rPr lang="tr-TR" dirty="0" err="1"/>
              <a:t>pattern</a:t>
            </a:r>
            <a:endParaRPr lang="tr-TR"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47</a:t>
            </a:fld>
            <a:endParaRPr lang="tr-TR"/>
          </a:p>
        </p:txBody>
      </p:sp>
    </p:spTree>
    <p:extLst>
      <p:ext uri="{BB962C8B-B14F-4D97-AF65-F5344CB8AC3E}">
        <p14:creationId xmlns:p14="http://schemas.microsoft.com/office/powerpoint/2010/main" val="2828611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Hello</a:t>
            </a:r>
            <a:r>
              <a:rPr lang="tr-TR" dirty="0"/>
              <a:t> </a:t>
            </a:r>
            <a:r>
              <a:rPr lang="tr-TR" dirty="0" err="1"/>
              <a:t>everyone</a:t>
            </a:r>
            <a:r>
              <a:rPr lang="tr-TR" dirty="0"/>
              <a:t> in </a:t>
            </a:r>
            <a:r>
              <a:rPr lang="tr-TR" dirty="0" err="1"/>
              <a:t>this</a:t>
            </a:r>
            <a:r>
              <a:rPr lang="tr-TR" dirty="0"/>
              <a:t> </a:t>
            </a:r>
            <a:r>
              <a:rPr lang="tr-TR" dirty="0" err="1"/>
              <a:t>section</a:t>
            </a:r>
            <a:r>
              <a:rPr lang="tr-TR" dirty="0"/>
              <a:t> </a:t>
            </a:r>
            <a:r>
              <a:rPr lang="tr-TR" dirty="0" err="1"/>
              <a:t>we</a:t>
            </a:r>
            <a:r>
              <a:rPr lang="tr-TR" dirty="0"/>
              <a:t> </a:t>
            </a:r>
            <a:r>
              <a:rPr lang="tr-TR" dirty="0" err="1"/>
              <a:t>will</a:t>
            </a:r>
            <a:r>
              <a:rPr lang="tr-TR" dirty="0"/>
              <a:t> </a:t>
            </a:r>
            <a:r>
              <a:rPr lang="tr-TR" dirty="0" err="1"/>
              <a:t>look</a:t>
            </a:r>
            <a:r>
              <a:rPr lang="tr-TR" dirty="0"/>
              <a:t> at </a:t>
            </a:r>
            <a:r>
              <a:rPr lang="tr-TR" dirty="0" err="1"/>
              <a:t>which</a:t>
            </a:r>
            <a:r>
              <a:rPr lang="tr-TR" dirty="0"/>
              <a:t> </a:t>
            </a:r>
            <a:r>
              <a:rPr lang="tr-TR" dirty="0" err="1"/>
              <a:t>solid</a:t>
            </a:r>
            <a:r>
              <a:rPr lang="tr-TR" dirty="0"/>
              <a:t> </a:t>
            </a:r>
            <a:r>
              <a:rPr lang="tr-TR" dirty="0" err="1"/>
              <a:t>design</a:t>
            </a:r>
            <a:r>
              <a:rPr lang="tr-TR" dirty="0"/>
              <a:t> </a:t>
            </a:r>
            <a:r>
              <a:rPr lang="tr-TR" dirty="0" err="1"/>
              <a:t>principles</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follows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48</a:t>
            </a:fld>
            <a:endParaRPr lang="tr-TR"/>
          </a:p>
        </p:txBody>
      </p:sp>
    </p:spTree>
    <p:extLst>
      <p:ext uri="{BB962C8B-B14F-4D97-AF65-F5344CB8AC3E}">
        <p14:creationId xmlns:p14="http://schemas.microsoft.com/office/powerpoint/2010/main" val="45258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will</a:t>
            </a:r>
            <a:r>
              <a:rPr lang="tr-TR" dirty="0"/>
              <a:t> </a:t>
            </a:r>
            <a:r>
              <a:rPr lang="tr-TR" dirty="0" err="1"/>
              <a:t>first</a:t>
            </a:r>
            <a:r>
              <a:rPr lang="tr-TR" dirty="0"/>
              <a:t> </a:t>
            </a:r>
            <a:r>
              <a:rPr lang="tr-TR" dirty="0" err="1"/>
              <a:t>look</a:t>
            </a:r>
            <a:r>
              <a:rPr lang="tr-TR" dirty="0"/>
              <a:t> at </a:t>
            </a:r>
            <a:r>
              <a:rPr lang="tr-TR" dirty="0" err="1"/>
              <a:t>the</a:t>
            </a:r>
            <a:r>
              <a:rPr lang="tr-TR" dirty="0"/>
              <a:t> </a:t>
            </a:r>
            <a:r>
              <a:rPr lang="tr-TR" dirty="0" err="1"/>
              <a:t>single</a:t>
            </a:r>
            <a:r>
              <a:rPr lang="tr-TR" dirty="0"/>
              <a:t> </a:t>
            </a:r>
            <a:r>
              <a:rPr lang="tr-TR" dirty="0" err="1"/>
              <a:t>responsibility</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49</a:t>
            </a:fld>
            <a:endParaRPr lang="tr-TR"/>
          </a:p>
        </p:txBody>
      </p:sp>
    </p:spTree>
    <p:extLst>
      <p:ext uri="{BB962C8B-B14F-4D97-AF65-F5344CB8AC3E}">
        <p14:creationId xmlns:p14="http://schemas.microsoft.com/office/powerpoint/2010/main" val="1980827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lets</a:t>
            </a:r>
            <a:r>
              <a:rPr lang="tr-TR" dirty="0"/>
              <a:t> </a:t>
            </a:r>
            <a:r>
              <a:rPr lang="tr-TR" dirty="0" err="1"/>
              <a:t>think</a:t>
            </a:r>
            <a:r>
              <a:rPr lang="tr-TR" dirty="0"/>
              <a:t> </a:t>
            </a:r>
            <a:r>
              <a:rPr lang="tr-TR" dirty="0" err="1"/>
              <a:t>back</a:t>
            </a:r>
            <a:r>
              <a:rPr lang="tr-TR" dirty="0"/>
              <a:t> </a:t>
            </a:r>
            <a:r>
              <a:rPr lang="tr-TR" dirty="0" err="1"/>
              <a:t>to</a:t>
            </a:r>
            <a:r>
              <a:rPr lang="tr-TR" dirty="0"/>
              <a:t> </a:t>
            </a:r>
            <a:r>
              <a:rPr lang="tr-TR" dirty="0" err="1"/>
              <a:t>the</a:t>
            </a:r>
            <a:r>
              <a:rPr lang="tr-TR" dirty="0"/>
              <a:t> </a:t>
            </a:r>
            <a:r>
              <a:rPr lang="tr-TR" dirty="0" err="1"/>
              <a:t>strategy</a:t>
            </a:r>
            <a:r>
              <a:rPr lang="tr-TR" dirty="0"/>
              <a:t> </a:t>
            </a:r>
            <a:r>
              <a:rPr lang="tr-TR" dirty="0" err="1"/>
              <a:t>pattern</a:t>
            </a:r>
            <a:r>
              <a:rPr lang="tr-TR" dirty="0"/>
              <a:t> </a:t>
            </a:r>
            <a:r>
              <a:rPr lang="tr-TR" dirty="0" err="1"/>
              <a:t>class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5</a:t>
            </a:fld>
            <a:endParaRPr lang="tr-TR"/>
          </a:p>
        </p:txBody>
      </p:sp>
    </p:spTree>
    <p:extLst>
      <p:ext uri="{BB962C8B-B14F-4D97-AF65-F5344CB8AC3E}">
        <p14:creationId xmlns:p14="http://schemas.microsoft.com/office/powerpoint/2010/main" val="724609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err="1"/>
              <a:t>Single</a:t>
            </a:r>
            <a:r>
              <a:rPr lang="tr-TR" sz="1200" dirty="0"/>
              <a:t> </a:t>
            </a:r>
            <a:r>
              <a:rPr lang="tr-TR" sz="1200" dirty="0" err="1"/>
              <a:t>Responsibility</a:t>
            </a:r>
            <a:r>
              <a:rPr lang="tr-TR" sz="1200" dirty="0"/>
              <a:t> </a:t>
            </a:r>
            <a:r>
              <a:rPr lang="tr-TR" sz="1200" dirty="0" err="1"/>
              <a:t>Principle</a:t>
            </a:r>
            <a:r>
              <a:rPr lang="tr-TR" sz="1200" dirty="0"/>
              <a:t> </a:t>
            </a:r>
            <a:r>
              <a:rPr lang="tr-TR" sz="1200" dirty="0" err="1"/>
              <a:t>suggests</a:t>
            </a:r>
            <a:r>
              <a:rPr lang="tr-TR" sz="1200" dirty="0"/>
              <a:t> </a:t>
            </a:r>
            <a:r>
              <a:rPr lang="tr-TR" sz="1200" dirty="0" err="1"/>
              <a:t>that</a:t>
            </a:r>
            <a:r>
              <a:rPr lang="tr-TR" sz="1200" dirty="0"/>
              <a:t> </a:t>
            </a:r>
            <a:r>
              <a:rPr lang="tr-TR" sz="1200" dirty="0" err="1"/>
              <a:t>each</a:t>
            </a:r>
            <a:r>
              <a:rPr lang="tr-TR" sz="1200" dirty="0"/>
              <a:t> </a:t>
            </a:r>
            <a:r>
              <a:rPr lang="tr-TR" sz="1200" dirty="0" err="1"/>
              <a:t>class</a:t>
            </a:r>
            <a:r>
              <a:rPr lang="tr-TR" sz="1200" dirty="0"/>
              <a:t> </a:t>
            </a:r>
            <a:r>
              <a:rPr lang="tr-TR" sz="1200" dirty="0" err="1"/>
              <a:t>should</a:t>
            </a:r>
            <a:r>
              <a:rPr lang="tr-TR" sz="1200" dirty="0"/>
              <a:t> be </a:t>
            </a:r>
            <a:r>
              <a:rPr lang="tr-TR" sz="1200" dirty="0" err="1"/>
              <a:t>responsible</a:t>
            </a:r>
            <a:r>
              <a:rPr lang="tr-TR" sz="1200" dirty="0"/>
              <a:t> </a:t>
            </a:r>
            <a:r>
              <a:rPr lang="tr-TR" sz="1200" dirty="0" err="1"/>
              <a:t>from</a:t>
            </a:r>
            <a:r>
              <a:rPr lang="tr-TR" sz="1200" dirty="0"/>
              <a:t> </a:t>
            </a:r>
            <a:r>
              <a:rPr lang="tr-TR" sz="1200" dirty="0" err="1"/>
              <a:t>single</a:t>
            </a:r>
            <a:r>
              <a:rPr lang="tr-TR" sz="1200" dirty="0"/>
              <a:t> </a:t>
            </a:r>
            <a:r>
              <a:rPr lang="tr-TR" sz="1200" dirty="0" err="1"/>
              <a:t>functionality</a:t>
            </a:r>
            <a:r>
              <a:rPr lang="tr-TR" sz="1200"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50</a:t>
            </a:fld>
            <a:endParaRPr lang="tr-TR"/>
          </a:p>
        </p:txBody>
      </p:sp>
    </p:spTree>
    <p:extLst>
      <p:ext uri="{BB962C8B-B14F-4D97-AF65-F5344CB8AC3E}">
        <p14:creationId xmlns:p14="http://schemas.microsoft.com/office/powerpoint/2010/main" val="4127016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in </a:t>
            </a:r>
            <a:r>
              <a:rPr lang="tr-TR" dirty="0" err="1"/>
              <a:t>our</a:t>
            </a:r>
            <a:r>
              <a:rPr lang="tr-TR" dirty="0"/>
              <a:t> </a:t>
            </a:r>
            <a:r>
              <a:rPr lang="tr-TR" dirty="0" err="1"/>
              <a:t>first</a:t>
            </a:r>
            <a:r>
              <a:rPr lang="tr-TR" dirty="0"/>
              <a:t> </a:t>
            </a:r>
            <a:r>
              <a:rPr lang="tr-TR" dirty="0" err="1"/>
              <a:t>implementation</a:t>
            </a:r>
            <a:r>
              <a:rPr lang="tr-TR" dirty="0"/>
              <a:t> </a:t>
            </a:r>
            <a:r>
              <a:rPr lang="tr-TR" dirty="0" err="1"/>
              <a:t>the</a:t>
            </a:r>
            <a:r>
              <a:rPr lang="tr-TR" dirty="0"/>
              <a:t> </a:t>
            </a:r>
            <a:r>
              <a:rPr lang="tr-TR" dirty="0" err="1"/>
              <a:t>duck</a:t>
            </a:r>
            <a:r>
              <a:rPr lang="tr-TR" dirty="0"/>
              <a:t> </a:t>
            </a:r>
            <a:r>
              <a:rPr lang="tr-TR" dirty="0" err="1"/>
              <a:t>class</a:t>
            </a:r>
            <a:r>
              <a:rPr lang="tr-TR" dirty="0"/>
              <a:t> </a:t>
            </a:r>
            <a:r>
              <a:rPr lang="tr-TR" dirty="0" err="1"/>
              <a:t>contained</a:t>
            </a:r>
            <a:r>
              <a:rPr lang="tr-TR" dirty="0"/>
              <a:t> </a:t>
            </a:r>
            <a:r>
              <a:rPr lang="tr-TR" dirty="0" err="1"/>
              <a:t>both</a:t>
            </a:r>
            <a:r>
              <a:rPr lang="tr-TR" dirty="0"/>
              <a:t> </a:t>
            </a:r>
            <a:r>
              <a:rPr lang="tr-TR" dirty="0" err="1"/>
              <a:t>low</a:t>
            </a:r>
            <a:r>
              <a:rPr lang="tr-TR" dirty="0"/>
              <a:t> </a:t>
            </a:r>
            <a:r>
              <a:rPr lang="tr-TR" dirty="0" err="1"/>
              <a:t>level</a:t>
            </a:r>
            <a:r>
              <a:rPr lang="tr-TR" dirty="0"/>
              <a:t> </a:t>
            </a:r>
            <a:r>
              <a:rPr lang="tr-TR" dirty="0" err="1"/>
              <a:t>functions</a:t>
            </a:r>
            <a:r>
              <a:rPr lang="tr-TR" dirty="0"/>
              <a:t> </a:t>
            </a:r>
            <a:r>
              <a:rPr lang="tr-TR" dirty="0" err="1"/>
              <a:t>such</a:t>
            </a:r>
            <a:r>
              <a:rPr lang="tr-TR" dirty="0"/>
              <a:t> as ‘’</a:t>
            </a:r>
            <a:r>
              <a:rPr lang="tr-TR" dirty="0" err="1"/>
              <a:t>gain</a:t>
            </a:r>
            <a:r>
              <a:rPr lang="tr-TR" dirty="0"/>
              <a:t> </a:t>
            </a:r>
            <a:r>
              <a:rPr lang="tr-TR" dirty="0" err="1"/>
              <a:t>altitude</a:t>
            </a:r>
            <a:r>
              <a:rPr lang="tr-TR" dirty="0"/>
              <a:t>’’, ‘’</a:t>
            </a:r>
            <a:r>
              <a:rPr lang="tr-TR" dirty="0" err="1"/>
              <a:t>lose</a:t>
            </a:r>
            <a:r>
              <a:rPr lang="tr-TR" dirty="0"/>
              <a:t> </a:t>
            </a:r>
            <a:r>
              <a:rPr lang="tr-TR" dirty="0" err="1"/>
              <a:t>altitude</a:t>
            </a:r>
            <a:r>
              <a:rPr lang="tr-TR" dirty="0"/>
              <a:t>’’ </a:t>
            </a:r>
            <a:r>
              <a:rPr lang="tr-TR" dirty="0" err="1"/>
              <a:t>and</a:t>
            </a:r>
            <a:r>
              <a:rPr lang="tr-TR" dirty="0"/>
              <a:t> </a:t>
            </a:r>
            <a:r>
              <a:rPr lang="tr-TR" dirty="0" err="1"/>
              <a:t>so</a:t>
            </a:r>
            <a:r>
              <a:rPr lang="tr-TR" dirty="0"/>
              <a:t> on.</a:t>
            </a:r>
          </a:p>
          <a:p>
            <a:endParaRPr lang="tr-TR" dirty="0"/>
          </a:p>
          <a:p>
            <a:r>
              <a:rPr lang="tr-TR" dirty="0"/>
              <a:t>But it </a:t>
            </a:r>
            <a:r>
              <a:rPr lang="tr-TR" dirty="0" err="1"/>
              <a:t>also</a:t>
            </a:r>
            <a:r>
              <a:rPr lang="tr-TR" dirty="0"/>
              <a:t> </a:t>
            </a:r>
            <a:r>
              <a:rPr lang="tr-TR" dirty="0" err="1"/>
              <a:t>contained</a:t>
            </a:r>
            <a:r>
              <a:rPr lang="tr-TR" dirty="0"/>
              <a:t> </a:t>
            </a:r>
            <a:r>
              <a:rPr lang="tr-TR" dirty="0" err="1"/>
              <a:t>high</a:t>
            </a:r>
            <a:r>
              <a:rPr lang="tr-TR" dirty="0"/>
              <a:t> </a:t>
            </a:r>
            <a:r>
              <a:rPr lang="tr-TR" dirty="0" err="1"/>
              <a:t>level</a:t>
            </a:r>
            <a:r>
              <a:rPr lang="tr-TR" dirty="0"/>
              <a:t> </a:t>
            </a:r>
            <a:r>
              <a:rPr lang="tr-TR" dirty="0" err="1"/>
              <a:t>functions</a:t>
            </a:r>
            <a:r>
              <a:rPr lang="tr-TR" dirty="0"/>
              <a:t> </a:t>
            </a:r>
            <a:r>
              <a:rPr lang="tr-TR" dirty="0" err="1"/>
              <a:t>such</a:t>
            </a:r>
            <a:r>
              <a:rPr lang="tr-TR" dirty="0"/>
              <a:t> as </a:t>
            </a:r>
            <a:r>
              <a:rPr lang="tr-TR" dirty="0" err="1"/>
              <a:t>fly</a:t>
            </a:r>
            <a:r>
              <a:rPr lang="tr-TR" dirty="0"/>
              <a:t> </a:t>
            </a:r>
            <a:r>
              <a:rPr lang="tr-TR" dirty="0" err="1"/>
              <a:t>and</a:t>
            </a:r>
            <a:r>
              <a:rPr lang="tr-TR" dirty="0"/>
              <a:t> </a:t>
            </a:r>
            <a:r>
              <a:rPr lang="tr-TR" dirty="0" err="1"/>
              <a:t>swim</a:t>
            </a:r>
            <a:r>
              <a:rPr lang="tr-TR" dirty="0"/>
              <a:t> </a:t>
            </a:r>
            <a:r>
              <a:rPr lang="tr-TR" dirty="0" err="1"/>
              <a:t>which</a:t>
            </a:r>
            <a:r>
              <a:rPr lang="tr-TR" dirty="0"/>
              <a:t> </a:t>
            </a:r>
            <a:r>
              <a:rPr lang="tr-TR" dirty="0" err="1"/>
              <a:t>manage</a:t>
            </a:r>
            <a:r>
              <a:rPr lang="tr-TR" dirty="0"/>
              <a:t> </a:t>
            </a:r>
            <a:r>
              <a:rPr lang="tr-TR" dirty="0" err="1"/>
              <a:t>the</a:t>
            </a:r>
            <a:r>
              <a:rPr lang="tr-TR" dirty="0"/>
              <a:t> </a:t>
            </a:r>
            <a:r>
              <a:rPr lang="tr-TR" dirty="0" err="1"/>
              <a:t>states</a:t>
            </a:r>
            <a:r>
              <a:rPr lang="tr-TR" dirty="0"/>
              <a:t> </a:t>
            </a:r>
            <a:r>
              <a:rPr lang="tr-TR" dirty="0" err="1"/>
              <a:t>for</a:t>
            </a:r>
            <a:r>
              <a:rPr lang="tr-TR" dirty="0"/>
              <a:t> </a:t>
            </a:r>
            <a:r>
              <a:rPr lang="tr-TR" dirty="0" err="1"/>
              <a:t>the</a:t>
            </a:r>
            <a:r>
              <a:rPr lang="tr-TR" dirty="0"/>
              <a:t> </a:t>
            </a:r>
            <a:r>
              <a:rPr lang="tr-TR" dirty="0" err="1"/>
              <a:t>duck</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51</a:t>
            </a:fld>
            <a:endParaRPr lang="tr-TR"/>
          </a:p>
        </p:txBody>
      </p:sp>
    </p:spTree>
    <p:extLst>
      <p:ext uri="{BB962C8B-B14F-4D97-AF65-F5344CB8AC3E}">
        <p14:creationId xmlns:p14="http://schemas.microsoft.com/office/powerpoint/2010/main" val="21983002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This</a:t>
            </a:r>
            <a:r>
              <a:rPr lang="tr-TR" dirty="0"/>
              <a:t> is </a:t>
            </a:r>
            <a:r>
              <a:rPr lang="tr-TR" dirty="0" err="1"/>
              <a:t>against</a:t>
            </a:r>
            <a:r>
              <a:rPr lang="tr-TR" dirty="0"/>
              <a:t> </a:t>
            </a:r>
            <a:r>
              <a:rPr lang="tr-TR" dirty="0" err="1"/>
              <a:t>the</a:t>
            </a:r>
            <a:r>
              <a:rPr lang="tr-TR" dirty="0"/>
              <a:t> </a:t>
            </a:r>
            <a:r>
              <a:rPr lang="tr-TR" dirty="0" err="1"/>
              <a:t>single</a:t>
            </a:r>
            <a:r>
              <a:rPr lang="tr-TR" dirty="0"/>
              <a:t> </a:t>
            </a:r>
            <a:r>
              <a:rPr lang="tr-TR" dirty="0" err="1"/>
              <a:t>responsibility</a:t>
            </a:r>
            <a:r>
              <a:rPr lang="tr-TR" dirty="0"/>
              <a:t> </a:t>
            </a:r>
            <a:r>
              <a:rPr lang="tr-TR" dirty="0" err="1"/>
              <a:t>principle</a:t>
            </a:r>
            <a:r>
              <a:rPr lang="tr-TR" dirty="0"/>
              <a:t> but </a:t>
            </a:r>
            <a:r>
              <a:rPr lang="tr-TR" dirty="0" err="1"/>
              <a:t>state</a:t>
            </a:r>
            <a:r>
              <a:rPr lang="tr-TR" dirty="0"/>
              <a:t> </a:t>
            </a:r>
            <a:r>
              <a:rPr lang="tr-TR" dirty="0" err="1"/>
              <a:t>pattern</a:t>
            </a:r>
            <a:r>
              <a:rPr lang="tr-TR" dirty="0"/>
              <a:t> </a:t>
            </a:r>
            <a:r>
              <a:rPr lang="tr-TR" dirty="0" err="1"/>
              <a:t>fixes</a:t>
            </a:r>
            <a:r>
              <a:rPr lang="tr-TR" dirty="0"/>
              <a:t> </a:t>
            </a:r>
            <a:r>
              <a:rPr lang="tr-TR" dirty="0" err="1"/>
              <a:t>this</a:t>
            </a:r>
            <a:r>
              <a:rPr lang="tr-TR" dirty="0"/>
              <a:t> </a:t>
            </a:r>
            <a:r>
              <a:rPr lang="tr-TR" dirty="0" err="1"/>
              <a:t>by</a:t>
            </a:r>
            <a:r>
              <a:rPr lang="tr-TR" dirty="0"/>
              <a:t> </a:t>
            </a:r>
            <a:r>
              <a:rPr lang="tr-TR" dirty="0" err="1"/>
              <a:t>encapsulating</a:t>
            </a:r>
            <a:r>
              <a:rPr lang="tr-TR" dirty="0"/>
              <a:t> </a:t>
            </a:r>
            <a:r>
              <a:rPr lang="tr-TR" dirty="0" err="1"/>
              <a:t>the</a:t>
            </a:r>
            <a:r>
              <a:rPr lang="tr-TR" dirty="0"/>
              <a:t> </a:t>
            </a:r>
            <a:r>
              <a:rPr lang="tr-TR" dirty="0" err="1"/>
              <a:t>different</a:t>
            </a:r>
            <a:r>
              <a:rPr lang="tr-TR" dirty="0"/>
              <a:t> </a:t>
            </a:r>
            <a:r>
              <a:rPr lang="tr-TR" dirty="0" err="1"/>
              <a:t>states</a:t>
            </a:r>
            <a:r>
              <a:rPr lang="tr-TR" dirty="0"/>
              <a:t> in </a:t>
            </a:r>
            <a:r>
              <a:rPr lang="tr-TR" dirty="0" err="1"/>
              <a:t>their</a:t>
            </a:r>
            <a:r>
              <a:rPr lang="tr-TR" dirty="0"/>
              <a:t> </a:t>
            </a:r>
            <a:r>
              <a:rPr lang="tr-TR" dirty="0" err="1"/>
              <a:t>own</a:t>
            </a:r>
            <a:r>
              <a:rPr lang="tr-TR" dirty="0"/>
              <a:t> </a:t>
            </a:r>
            <a:r>
              <a:rPr lang="tr-TR" dirty="0" err="1"/>
              <a:t>classes</a:t>
            </a:r>
            <a:r>
              <a:rPr lang="tr-TR" dirty="0"/>
              <a:t> </a:t>
            </a:r>
            <a:r>
              <a:rPr lang="tr-TR" dirty="0" err="1"/>
              <a:t>such</a:t>
            </a:r>
            <a:r>
              <a:rPr lang="tr-TR" dirty="0"/>
              <a:t> as </a:t>
            </a:r>
            <a:r>
              <a:rPr lang="tr-TR" dirty="0" err="1"/>
              <a:t>InAirState</a:t>
            </a:r>
            <a:r>
              <a:rPr lang="tr-TR" dirty="0"/>
              <a:t>, </a:t>
            </a:r>
            <a:r>
              <a:rPr lang="tr-TR" dirty="0" err="1"/>
              <a:t>InWaterState</a:t>
            </a:r>
            <a:r>
              <a:rPr lang="tr-TR" dirty="0"/>
              <a:t> </a:t>
            </a:r>
            <a:r>
              <a:rPr lang="tr-TR" dirty="0" err="1"/>
              <a:t>and</a:t>
            </a:r>
            <a:r>
              <a:rPr lang="tr-TR" dirty="0"/>
              <a:t> </a:t>
            </a:r>
            <a:r>
              <a:rPr lang="tr-TR" dirty="0" err="1"/>
              <a:t>so</a:t>
            </a:r>
            <a:r>
              <a:rPr lang="tr-TR" dirty="0"/>
              <a:t> on.</a:t>
            </a:r>
          </a:p>
        </p:txBody>
      </p:sp>
      <p:sp>
        <p:nvSpPr>
          <p:cNvPr id="4" name="Slayt Numarası Yer Tutucusu 3"/>
          <p:cNvSpPr>
            <a:spLocks noGrp="1"/>
          </p:cNvSpPr>
          <p:nvPr>
            <p:ph type="sldNum" sz="quarter" idx="5"/>
          </p:nvPr>
        </p:nvSpPr>
        <p:spPr/>
        <p:txBody>
          <a:bodyPr/>
          <a:lstStyle/>
          <a:p>
            <a:fld id="{4156DDF0-1691-44CB-8AA9-FF35E42EE00F}" type="slidenum">
              <a:rPr lang="tr-TR" smtClean="0"/>
              <a:t>52</a:t>
            </a:fld>
            <a:endParaRPr lang="tr-TR"/>
          </a:p>
        </p:txBody>
      </p:sp>
    </p:spTree>
    <p:extLst>
      <p:ext uri="{BB962C8B-B14F-4D97-AF65-F5344CB8AC3E}">
        <p14:creationId xmlns:p14="http://schemas.microsoft.com/office/powerpoint/2010/main" val="394967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Next</a:t>
            </a:r>
            <a:r>
              <a:rPr lang="tr-TR" dirty="0"/>
              <a:t>, </a:t>
            </a:r>
            <a:r>
              <a:rPr lang="tr-TR" dirty="0" err="1"/>
              <a:t>we</a:t>
            </a:r>
            <a:r>
              <a:rPr lang="tr-TR" dirty="0"/>
              <a:t> </a:t>
            </a:r>
            <a:r>
              <a:rPr lang="tr-TR" dirty="0" err="1"/>
              <a:t>will</a:t>
            </a:r>
            <a:r>
              <a:rPr lang="tr-TR" dirty="0"/>
              <a:t> </a:t>
            </a:r>
            <a:r>
              <a:rPr lang="tr-TR" dirty="0" err="1"/>
              <a:t>move</a:t>
            </a:r>
            <a:r>
              <a:rPr lang="tr-TR" dirty="0"/>
              <a:t> </a:t>
            </a:r>
            <a:r>
              <a:rPr lang="tr-TR" dirty="0" err="1"/>
              <a:t>onto</a:t>
            </a:r>
            <a:r>
              <a:rPr lang="tr-TR" dirty="0"/>
              <a:t> </a:t>
            </a:r>
            <a:r>
              <a:rPr lang="tr-TR" dirty="0" err="1"/>
              <a:t>open</a:t>
            </a:r>
            <a:r>
              <a:rPr lang="tr-TR" dirty="0"/>
              <a:t> </a:t>
            </a:r>
            <a:r>
              <a:rPr lang="tr-TR" dirty="0" err="1"/>
              <a:t>closed</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53</a:t>
            </a:fld>
            <a:endParaRPr lang="tr-TR"/>
          </a:p>
        </p:txBody>
      </p:sp>
    </p:spTree>
    <p:extLst>
      <p:ext uri="{BB962C8B-B14F-4D97-AF65-F5344CB8AC3E}">
        <p14:creationId xmlns:p14="http://schemas.microsoft.com/office/powerpoint/2010/main" val="13228936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a:t>
            </a:r>
            <a:r>
              <a:rPr lang="tr-TR" dirty="0"/>
              <a:t> </a:t>
            </a:r>
            <a:r>
              <a:rPr lang="tr-TR" dirty="0" err="1"/>
              <a:t>our</a:t>
            </a:r>
            <a:r>
              <a:rPr lang="tr-TR" dirty="0"/>
              <a:t> </a:t>
            </a:r>
            <a:r>
              <a:rPr lang="tr-TR" dirty="0" err="1"/>
              <a:t>initial</a:t>
            </a:r>
            <a:r>
              <a:rPr lang="tr-TR" dirty="0"/>
              <a:t> </a:t>
            </a:r>
            <a:r>
              <a:rPr lang="tr-TR" dirty="0" err="1"/>
              <a:t>design</a:t>
            </a:r>
            <a:r>
              <a:rPr lang="tr-TR" dirty="0"/>
              <a:t> </a:t>
            </a:r>
            <a:r>
              <a:rPr lang="tr-TR" dirty="0" err="1"/>
              <a:t>there</a:t>
            </a:r>
            <a:r>
              <a:rPr lang="tr-TR" dirty="0"/>
              <a:t> </a:t>
            </a:r>
            <a:r>
              <a:rPr lang="tr-TR" dirty="0" err="1"/>
              <a:t>were</a:t>
            </a:r>
            <a:r>
              <a:rPr lang="tr-TR" dirty="0"/>
              <a:t> 3 </a:t>
            </a:r>
            <a:r>
              <a:rPr lang="tr-TR" dirty="0" err="1"/>
              <a:t>states</a:t>
            </a:r>
            <a:r>
              <a:rPr lang="tr-TR" dirty="0"/>
              <a:t> </a:t>
            </a:r>
            <a:r>
              <a:rPr lang="tr-TR" dirty="0" err="1"/>
              <a:t>namely</a:t>
            </a:r>
            <a:r>
              <a:rPr lang="tr-TR" dirty="0"/>
              <a:t>, </a:t>
            </a:r>
            <a:r>
              <a:rPr lang="tr-TR" dirty="0" err="1"/>
              <a:t>air</a:t>
            </a:r>
            <a:r>
              <a:rPr lang="tr-TR" dirty="0"/>
              <a:t>, </a:t>
            </a:r>
            <a:r>
              <a:rPr lang="tr-TR" dirty="0" err="1"/>
              <a:t>water</a:t>
            </a:r>
            <a:r>
              <a:rPr lang="tr-TR" dirty="0"/>
              <a:t> </a:t>
            </a:r>
            <a:r>
              <a:rPr lang="tr-TR" dirty="0" err="1"/>
              <a:t>and</a:t>
            </a:r>
            <a:r>
              <a:rPr lang="tr-TR" dirty="0"/>
              <a:t> </a:t>
            </a:r>
            <a:r>
              <a:rPr lang="tr-TR" dirty="0" err="1"/>
              <a:t>ground</a:t>
            </a:r>
            <a:r>
              <a:rPr lang="tr-TR" dirty="0"/>
              <a:t> </a:t>
            </a:r>
            <a:r>
              <a:rPr lang="tr-TR" dirty="0" err="1"/>
              <a:t>states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54</a:t>
            </a:fld>
            <a:endParaRPr lang="tr-TR"/>
          </a:p>
        </p:txBody>
      </p:sp>
    </p:spTree>
    <p:extLst>
      <p:ext uri="{BB962C8B-B14F-4D97-AF65-F5344CB8AC3E}">
        <p14:creationId xmlns:p14="http://schemas.microsoft.com/office/powerpoint/2010/main" val="2035839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might</a:t>
            </a:r>
            <a:r>
              <a:rPr lang="tr-TR" dirty="0"/>
              <a:t> </a:t>
            </a:r>
            <a:r>
              <a:rPr lang="tr-TR" dirty="0" err="1"/>
              <a:t>want</a:t>
            </a:r>
            <a:r>
              <a:rPr lang="tr-TR" dirty="0"/>
              <a:t> </a:t>
            </a:r>
            <a:r>
              <a:rPr lang="tr-TR" dirty="0" err="1"/>
              <a:t>to</a:t>
            </a:r>
            <a:r>
              <a:rPr lang="tr-TR" dirty="0"/>
              <a:t> </a:t>
            </a:r>
            <a:r>
              <a:rPr lang="tr-TR" dirty="0" err="1"/>
              <a:t>extend</a:t>
            </a:r>
            <a:r>
              <a:rPr lang="tr-TR" dirty="0"/>
              <a:t> </a:t>
            </a:r>
            <a:r>
              <a:rPr lang="tr-TR" dirty="0" err="1"/>
              <a:t>states</a:t>
            </a:r>
            <a:r>
              <a:rPr lang="tr-TR" dirty="0"/>
              <a:t> </a:t>
            </a:r>
            <a:r>
              <a:rPr lang="tr-TR" dirty="0" err="1"/>
              <a:t>with</a:t>
            </a:r>
            <a:r>
              <a:rPr lang="tr-TR" dirty="0"/>
              <a:t> a </a:t>
            </a:r>
            <a:r>
              <a:rPr lang="tr-TR" dirty="0" err="1"/>
              <a:t>new</a:t>
            </a:r>
            <a:r>
              <a:rPr lang="tr-TR" dirty="0"/>
              <a:t> </a:t>
            </a:r>
            <a:r>
              <a:rPr lang="tr-TR" dirty="0" err="1"/>
              <a:t>state</a:t>
            </a:r>
            <a:r>
              <a:rPr lang="tr-TR" dirty="0"/>
              <a:t> </a:t>
            </a:r>
            <a:r>
              <a:rPr lang="tr-TR" dirty="0" err="1"/>
              <a:t>called</a:t>
            </a:r>
            <a:r>
              <a:rPr lang="tr-TR" dirty="0"/>
              <a:t> </a:t>
            </a:r>
            <a:r>
              <a:rPr lang="tr-TR" dirty="0" err="1"/>
              <a:t>HotAir</a:t>
            </a:r>
            <a:r>
              <a:rPr lang="tr-TR" dirty="0"/>
              <a:t> </a:t>
            </a:r>
            <a:r>
              <a:rPr lang="tr-TR" dirty="0" err="1"/>
              <a:t>state</a:t>
            </a:r>
            <a:r>
              <a:rPr lang="tr-TR" dirty="0"/>
              <a:t> </a:t>
            </a:r>
            <a:r>
              <a:rPr lang="tr-TR" dirty="0" err="1"/>
              <a:t>for</a:t>
            </a:r>
            <a:r>
              <a:rPr lang="tr-TR" dirty="0"/>
              <a:t> </a:t>
            </a:r>
            <a:r>
              <a:rPr lang="tr-TR" dirty="0" err="1"/>
              <a:t>example</a:t>
            </a:r>
            <a:endParaRPr lang="tr-TR" dirty="0"/>
          </a:p>
          <a:p>
            <a:endParaRPr lang="tr-TR" dirty="0"/>
          </a:p>
          <a:p>
            <a:r>
              <a:rPr lang="tr-TR" dirty="0" err="1"/>
              <a:t>We</a:t>
            </a:r>
            <a:r>
              <a:rPr lang="tr-TR" dirty="0"/>
              <a:t> </a:t>
            </a:r>
            <a:r>
              <a:rPr lang="tr-TR" dirty="0" err="1"/>
              <a:t>might</a:t>
            </a:r>
            <a:r>
              <a:rPr lang="tr-TR" dirty="0"/>
              <a:t> </a:t>
            </a:r>
            <a:r>
              <a:rPr lang="tr-TR" dirty="0" err="1"/>
              <a:t>want</a:t>
            </a:r>
            <a:r>
              <a:rPr lang="tr-TR" dirty="0"/>
              <a:t> </a:t>
            </a:r>
            <a:r>
              <a:rPr lang="tr-TR" dirty="0" err="1"/>
              <a:t>to</a:t>
            </a:r>
            <a:r>
              <a:rPr lang="tr-TR" dirty="0"/>
              <a:t> </a:t>
            </a:r>
            <a:r>
              <a:rPr lang="tr-TR" dirty="0" err="1"/>
              <a:t>ducks</a:t>
            </a:r>
            <a:r>
              <a:rPr lang="tr-TR" dirty="0"/>
              <a:t> </a:t>
            </a:r>
            <a:r>
              <a:rPr lang="tr-TR" dirty="0" err="1"/>
              <a:t>to</a:t>
            </a:r>
            <a:r>
              <a:rPr lang="tr-TR" dirty="0"/>
              <a:t> </a:t>
            </a:r>
            <a:r>
              <a:rPr lang="tr-TR" dirty="0" err="1"/>
              <a:t>behave</a:t>
            </a:r>
            <a:r>
              <a:rPr lang="tr-TR" dirty="0"/>
              <a:t> </a:t>
            </a:r>
            <a:r>
              <a:rPr lang="tr-TR" dirty="0" err="1"/>
              <a:t>differently</a:t>
            </a:r>
            <a:r>
              <a:rPr lang="tr-TR" dirty="0"/>
              <a:t> in hot </a:t>
            </a:r>
            <a:r>
              <a:rPr lang="tr-TR" dirty="0" err="1"/>
              <a:t>air</a:t>
            </a:r>
            <a:r>
              <a:rPr lang="tr-TR" dirty="0"/>
              <a:t> </a:t>
            </a:r>
            <a:r>
              <a:rPr lang="tr-TR" dirty="0" err="1"/>
              <a:t>differently</a:t>
            </a:r>
            <a:r>
              <a:rPr lang="tr-TR" dirty="0"/>
              <a:t> </a:t>
            </a:r>
            <a:r>
              <a:rPr lang="tr-TR" dirty="0" err="1"/>
              <a:t>then</a:t>
            </a:r>
            <a:r>
              <a:rPr lang="tr-TR" dirty="0"/>
              <a:t> </a:t>
            </a:r>
            <a:r>
              <a:rPr lang="tr-TR" dirty="0" err="1"/>
              <a:t>they</a:t>
            </a:r>
            <a:r>
              <a:rPr lang="tr-TR" dirty="0"/>
              <a:t> do in normal </a:t>
            </a:r>
            <a:r>
              <a:rPr lang="tr-TR" dirty="0" err="1"/>
              <a:t>air</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55</a:t>
            </a:fld>
            <a:endParaRPr lang="tr-TR"/>
          </a:p>
        </p:txBody>
      </p:sp>
    </p:spTree>
    <p:extLst>
      <p:ext uri="{BB962C8B-B14F-4D97-AF65-F5344CB8AC3E}">
        <p14:creationId xmlns:p14="http://schemas.microsoft.com/office/powerpoint/2010/main" val="1248458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Just</a:t>
            </a:r>
            <a:r>
              <a:rPr lang="tr-TR" dirty="0"/>
              <a:t> </a:t>
            </a:r>
            <a:r>
              <a:rPr lang="tr-TR" dirty="0" err="1"/>
              <a:t>implementing</a:t>
            </a:r>
            <a:r>
              <a:rPr lang="tr-TR" dirty="0"/>
              <a:t> </a:t>
            </a:r>
            <a:r>
              <a:rPr lang="tr-TR" dirty="0" err="1"/>
              <a:t>the</a:t>
            </a:r>
            <a:r>
              <a:rPr lang="tr-TR" dirty="0"/>
              <a:t> </a:t>
            </a:r>
            <a:r>
              <a:rPr lang="tr-TR" dirty="0" err="1"/>
              <a:t>duck</a:t>
            </a:r>
            <a:r>
              <a:rPr lang="tr-TR" dirty="0"/>
              <a:t> </a:t>
            </a:r>
            <a:r>
              <a:rPr lang="tr-TR" dirty="0" err="1"/>
              <a:t>state</a:t>
            </a:r>
            <a:r>
              <a:rPr lang="tr-TR" dirty="0"/>
              <a:t> </a:t>
            </a:r>
            <a:r>
              <a:rPr lang="tr-TR" dirty="0" err="1"/>
              <a:t>interface</a:t>
            </a:r>
            <a:r>
              <a:rPr lang="tr-TR" dirty="0"/>
              <a:t> </a:t>
            </a:r>
            <a:r>
              <a:rPr lang="tr-TR" dirty="0" err="1"/>
              <a:t>for</a:t>
            </a:r>
            <a:r>
              <a:rPr lang="tr-TR" dirty="0"/>
              <a:t> </a:t>
            </a:r>
            <a:r>
              <a:rPr lang="tr-TR" dirty="0" err="1"/>
              <a:t>the</a:t>
            </a:r>
            <a:r>
              <a:rPr lang="tr-TR" dirty="0"/>
              <a:t> </a:t>
            </a:r>
            <a:r>
              <a:rPr lang="tr-TR" dirty="0" err="1"/>
              <a:t>new</a:t>
            </a:r>
            <a:r>
              <a:rPr lang="tr-TR" dirty="0"/>
              <a:t> </a:t>
            </a:r>
            <a:r>
              <a:rPr lang="tr-TR" dirty="0" err="1"/>
              <a:t>state</a:t>
            </a:r>
            <a:r>
              <a:rPr lang="tr-TR" dirty="0"/>
              <a:t> </a:t>
            </a:r>
            <a:r>
              <a:rPr lang="tr-TR" dirty="0" err="1"/>
              <a:t>will</a:t>
            </a:r>
            <a:r>
              <a:rPr lang="tr-TR" dirty="0"/>
              <a:t> </a:t>
            </a:r>
            <a:r>
              <a:rPr lang="tr-TR" dirty="0" err="1"/>
              <a:t>make</a:t>
            </a:r>
            <a:r>
              <a:rPr lang="tr-TR" dirty="0"/>
              <a:t> </a:t>
            </a:r>
            <a:r>
              <a:rPr lang="tr-TR" dirty="0" err="1"/>
              <a:t>the</a:t>
            </a:r>
            <a:r>
              <a:rPr lang="tr-TR" dirty="0"/>
              <a:t> </a:t>
            </a:r>
            <a:r>
              <a:rPr lang="tr-TR" dirty="0" err="1"/>
              <a:t>new</a:t>
            </a:r>
            <a:r>
              <a:rPr lang="tr-TR" dirty="0"/>
              <a:t> </a:t>
            </a:r>
            <a:r>
              <a:rPr lang="tr-TR" dirty="0" err="1"/>
              <a:t>state</a:t>
            </a:r>
            <a:r>
              <a:rPr lang="tr-TR" dirty="0"/>
              <a:t> </a:t>
            </a:r>
            <a:r>
              <a:rPr lang="tr-TR" dirty="0" err="1"/>
              <a:t>available</a:t>
            </a:r>
            <a:r>
              <a:rPr lang="tr-TR" dirty="0"/>
              <a:t> </a:t>
            </a:r>
            <a:r>
              <a:rPr lang="tr-TR" dirty="0" err="1"/>
              <a:t>to</a:t>
            </a:r>
            <a:r>
              <a:rPr lang="tr-TR" dirty="0"/>
              <a:t> us.</a:t>
            </a:r>
          </a:p>
        </p:txBody>
      </p:sp>
      <p:sp>
        <p:nvSpPr>
          <p:cNvPr id="4" name="Slayt Numarası Yer Tutucusu 3"/>
          <p:cNvSpPr>
            <a:spLocks noGrp="1"/>
          </p:cNvSpPr>
          <p:nvPr>
            <p:ph type="sldNum" sz="quarter" idx="5"/>
          </p:nvPr>
        </p:nvSpPr>
        <p:spPr/>
        <p:txBody>
          <a:bodyPr/>
          <a:lstStyle/>
          <a:p>
            <a:fld id="{4156DDF0-1691-44CB-8AA9-FF35E42EE00F}" type="slidenum">
              <a:rPr lang="tr-TR" smtClean="0"/>
              <a:t>56</a:t>
            </a:fld>
            <a:endParaRPr lang="tr-TR"/>
          </a:p>
        </p:txBody>
      </p:sp>
    </p:spTree>
    <p:extLst>
      <p:ext uri="{BB962C8B-B14F-4D97-AF65-F5344CB8AC3E}">
        <p14:creationId xmlns:p14="http://schemas.microsoft.com/office/powerpoint/2010/main" val="20883096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we</a:t>
            </a:r>
            <a:r>
              <a:rPr lang="tr-TR" dirty="0"/>
              <a:t> </a:t>
            </a:r>
            <a:r>
              <a:rPr lang="tr-TR" dirty="0" err="1"/>
              <a:t>move</a:t>
            </a:r>
            <a:r>
              <a:rPr lang="tr-TR" dirty="0"/>
              <a:t> </a:t>
            </a:r>
            <a:r>
              <a:rPr lang="tr-TR" dirty="0" err="1"/>
              <a:t>onto</a:t>
            </a:r>
            <a:r>
              <a:rPr lang="tr-TR" dirty="0"/>
              <a:t> </a:t>
            </a:r>
            <a:r>
              <a:rPr lang="tr-TR" dirty="0" err="1"/>
              <a:t>interface</a:t>
            </a:r>
            <a:r>
              <a:rPr lang="tr-TR" dirty="0"/>
              <a:t> </a:t>
            </a:r>
            <a:r>
              <a:rPr lang="tr-TR" dirty="0" err="1"/>
              <a:t>segregation</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57</a:t>
            </a:fld>
            <a:endParaRPr lang="tr-TR"/>
          </a:p>
        </p:txBody>
      </p:sp>
    </p:spTree>
    <p:extLst>
      <p:ext uri="{BB962C8B-B14F-4D97-AF65-F5344CB8AC3E}">
        <p14:creationId xmlns:p14="http://schemas.microsoft.com/office/powerpoint/2010/main" val="1196758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what</a:t>
            </a:r>
            <a:r>
              <a:rPr lang="tr-TR" dirty="0"/>
              <a:t> is </a:t>
            </a:r>
            <a:r>
              <a:rPr lang="tr-TR" dirty="0" err="1"/>
              <a:t>the</a:t>
            </a:r>
            <a:r>
              <a:rPr lang="tr-TR" dirty="0"/>
              <a:t> </a:t>
            </a:r>
            <a:r>
              <a:rPr lang="tr-TR" dirty="0" err="1"/>
              <a:t>interface</a:t>
            </a:r>
            <a:r>
              <a:rPr lang="tr-TR" dirty="0"/>
              <a:t> </a:t>
            </a:r>
            <a:r>
              <a:rPr lang="tr-TR" dirty="0" err="1"/>
              <a:t>segregation</a:t>
            </a:r>
            <a:r>
              <a:rPr lang="tr-TR" dirty="0"/>
              <a:t> </a:t>
            </a:r>
            <a:r>
              <a:rPr lang="tr-TR" dirty="0" err="1"/>
              <a:t>principle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58</a:t>
            </a:fld>
            <a:endParaRPr lang="tr-TR"/>
          </a:p>
        </p:txBody>
      </p:sp>
    </p:spTree>
    <p:extLst>
      <p:ext uri="{BB962C8B-B14F-4D97-AF65-F5344CB8AC3E}">
        <p14:creationId xmlns:p14="http://schemas.microsoft.com/office/powerpoint/2010/main" val="3794027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Consider</a:t>
            </a:r>
            <a:r>
              <a:rPr lang="tr-TR" dirty="0"/>
              <a:t> </a:t>
            </a:r>
            <a:r>
              <a:rPr lang="tr-TR" dirty="0" err="1"/>
              <a:t>this</a:t>
            </a:r>
            <a:r>
              <a:rPr lang="tr-TR" dirty="0"/>
              <a:t> </a:t>
            </a:r>
            <a:r>
              <a:rPr lang="tr-TR" dirty="0" err="1"/>
              <a:t>animal</a:t>
            </a:r>
            <a:r>
              <a:rPr lang="tr-TR" dirty="0"/>
              <a:t> </a:t>
            </a:r>
            <a:r>
              <a:rPr lang="tr-TR" dirty="0" err="1"/>
              <a:t>action</a:t>
            </a:r>
            <a:r>
              <a:rPr lang="tr-TR" dirty="0"/>
              <a:t> </a:t>
            </a:r>
            <a:r>
              <a:rPr lang="tr-TR" dirty="0" err="1"/>
              <a:t>interface</a:t>
            </a:r>
            <a:r>
              <a:rPr lang="tr-TR" dirty="0"/>
              <a:t> </a:t>
            </a:r>
            <a:r>
              <a:rPr lang="tr-TR" dirty="0" err="1"/>
              <a:t>which</a:t>
            </a:r>
            <a:r>
              <a:rPr lang="tr-TR" dirty="0"/>
              <a:t> has </a:t>
            </a:r>
            <a:r>
              <a:rPr lang="tr-TR" dirty="0" err="1"/>
              <a:t>two</a:t>
            </a:r>
            <a:r>
              <a:rPr lang="tr-TR" dirty="0"/>
              <a:t> </a:t>
            </a:r>
            <a:r>
              <a:rPr lang="tr-TR" dirty="0" err="1"/>
              <a:t>methods</a:t>
            </a:r>
            <a:r>
              <a:rPr lang="tr-TR" dirty="0"/>
              <a:t> </a:t>
            </a:r>
            <a:r>
              <a:rPr lang="tr-TR" dirty="0" err="1"/>
              <a:t>fly</a:t>
            </a:r>
            <a:r>
              <a:rPr lang="tr-TR" dirty="0"/>
              <a:t> </a:t>
            </a:r>
            <a:r>
              <a:rPr lang="tr-TR" dirty="0" err="1"/>
              <a:t>and</a:t>
            </a:r>
            <a:r>
              <a:rPr lang="tr-TR" dirty="0"/>
              <a:t> </a:t>
            </a:r>
            <a:r>
              <a:rPr lang="tr-TR" dirty="0" err="1"/>
              <a:t>walk</a:t>
            </a:r>
            <a:r>
              <a:rPr lang="tr-TR" dirty="0"/>
              <a:t> </a:t>
            </a:r>
            <a:r>
              <a:rPr lang="tr-TR" dirty="0" err="1"/>
              <a:t>and</a:t>
            </a:r>
            <a:r>
              <a:rPr lang="tr-TR" dirty="0"/>
              <a:t> </a:t>
            </a:r>
            <a:r>
              <a:rPr lang="tr-TR" dirty="0" err="1"/>
              <a:t>each</a:t>
            </a:r>
            <a:r>
              <a:rPr lang="tr-TR" dirty="0"/>
              <a:t> </a:t>
            </a:r>
            <a:r>
              <a:rPr lang="tr-TR" dirty="0" err="1"/>
              <a:t>animal</a:t>
            </a:r>
            <a:r>
              <a:rPr lang="tr-TR" dirty="0"/>
              <a:t> </a:t>
            </a:r>
            <a:r>
              <a:rPr lang="tr-TR" dirty="0" err="1"/>
              <a:t>implements</a:t>
            </a:r>
            <a:r>
              <a:rPr lang="tr-TR" dirty="0"/>
              <a:t> </a:t>
            </a:r>
            <a:r>
              <a:rPr lang="tr-TR" dirty="0" err="1"/>
              <a:t>this</a:t>
            </a:r>
            <a:r>
              <a:rPr lang="tr-TR" dirty="0"/>
              <a:t> </a:t>
            </a:r>
            <a:r>
              <a:rPr lang="tr-TR" dirty="0" err="1"/>
              <a:t>interface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59</a:t>
            </a:fld>
            <a:endParaRPr lang="tr-TR"/>
          </a:p>
        </p:txBody>
      </p:sp>
    </p:spTree>
    <p:extLst>
      <p:ext uri="{BB962C8B-B14F-4D97-AF65-F5344CB8AC3E}">
        <p14:creationId xmlns:p14="http://schemas.microsoft.com/office/powerpoint/2010/main" val="424865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If</a:t>
            </a:r>
            <a:r>
              <a:rPr lang="tr-TR" dirty="0"/>
              <a:t> </a:t>
            </a:r>
            <a:r>
              <a:rPr lang="tr-TR" dirty="0" err="1"/>
              <a:t>you</a:t>
            </a:r>
            <a:r>
              <a:rPr lang="tr-TR" dirty="0"/>
              <a:t> </a:t>
            </a:r>
            <a:r>
              <a:rPr lang="tr-TR" dirty="0" err="1"/>
              <a:t>recall</a:t>
            </a:r>
            <a:r>
              <a:rPr lang="tr-TR" dirty="0"/>
              <a:t>, in </a:t>
            </a:r>
            <a:r>
              <a:rPr lang="tr-TR" dirty="0" err="1"/>
              <a:t>our</a:t>
            </a:r>
            <a:r>
              <a:rPr lang="tr-TR" dirty="0"/>
              <a:t> </a:t>
            </a:r>
            <a:r>
              <a:rPr lang="tr-TR" dirty="0" err="1"/>
              <a:t>first</a:t>
            </a:r>
            <a:r>
              <a:rPr lang="tr-TR" dirty="0"/>
              <a:t> </a:t>
            </a:r>
            <a:r>
              <a:rPr lang="tr-TR" dirty="0" err="1"/>
              <a:t>lecture</a:t>
            </a:r>
            <a:r>
              <a:rPr lang="tr-TR" dirty="0"/>
              <a:t> </a:t>
            </a:r>
            <a:r>
              <a:rPr lang="tr-TR" dirty="0" err="1"/>
              <a:t>we</a:t>
            </a:r>
            <a:r>
              <a:rPr lang="tr-TR" dirty="0"/>
              <a:t> </a:t>
            </a:r>
            <a:r>
              <a:rPr lang="tr-TR" dirty="0" err="1"/>
              <a:t>wanted</a:t>
            </a:r>
            <a:r>
              <a:rPr lang="tr-TR" dirty="0"/>
              <a:t> </a:t>
            </a:r>
            <a:r>
              <a:rPr lang="tr-TR" dirty="0" err="1"/>
              <a:t>built</a:t>
            </a:r>
            <a:r>
              <a:rPr lang="tr-TR" dirty="0"/>
              <a:t> a </a:t>
            </a:r>
            <a:r>
              <a:rPr lang="tr-TR" dirty="0" err="1"/>
              <a:t>duck</a:t>
            </a:r>
            <a:r>
              <a:rPr lang="tr-TR" dirty="0"/>
              <a:t> </a:t>
            </a:r>
            <a:r>
              <a:rPr lang="tr-TR" dirty="0" err="1"/>
              <a:t>simulation</a:t>
            </a:r>
            <a:r>
              <a:rPr lang="tr-TR" dirty="0"/>
              <a:t> </a:t>
            </a:r>
            <a:r>
              <a:rPr lang="tr-TR" dirty="0" err="1"/>
              <a:t>game</a:t>
            </a:r>
            <a:endParaRPr lang="tr-TR" dirty="0"/>
          </a:p>
          <a:p>
            <a:endParaRPr lang="tr-TR" dirty="0"/>
          </a:p>
          <a:p>
            <a:r>
              <a:rPr lang="tr-TR" dirty="0"/>
              <a:t>A </a:t>
            </a:r>
            <a:r>
              <a:rPr lang="tr-TR" dirty="0" err="1"/>
              <a:t>requirement</a:t>
            </a:r>
            <a:r>
              <a:rPr lang="tr-TR" dirty="0"/>
              <a:t> </a:t>
            </a:r>
            <a:r>
              <a:rPr lang="tr-TR" dirty="0" err="1"/>
              <a:t>was</a:t>
            </a:r>
            <a:r>
              <a:rPr lang="tr-TR" dirty="0"/>
              <a:t> </a:t>
            </a:r>
            <a:r>
              <a:rPr lang="tr-TR" dirty="0" err="1"/>
              <a:t>that</a:t>
            </a:r>
            <a:r>
              <a:rPr lang="tr-TR" dirty="0"/>
              <a:t> </a:t>
            </a:r>
            <a:r>
              <a:rPr lang="tr-TR" dirty="0" err="1"/>
              <a:t>different</a:t>
            </a:r>
            <a:r>
              <a:rPr lang="tr-TR" dirty="0"/>
              <a:t> </a:t>
            </a:r>
            <a:r>
              <a:rPr lang="tr-TR" dirty="0" err="1"/>
              <a:t>ducks</a:t>
            </a:r>
            <a:r>
              <a:rPr lang="tr-TR" dirty="0"/>
              <a:t> </a:t>
            </a:r>
            <a:r>
              <a:rPr lang="tr-TR" dirty="0" err="1"/>
              <a:t>which</a:t>
            </a:r>
            <a:r>
              <a:rPr lang="tr-TR" dirty="0"/>
              <a:t> </a:t>
            </a:r>
            <a:r>
              <a:rPr lang="tr-TR" dirty="0" err="1"/>
              <a:t>derive</a:t>
            </a:r>
            <a:r>
              <a:rPr lang="tr-TR" dirty="0"/>
              <a:t> </a:t>
            </a:r>
            <a:r>
              <a:rPr lang="tr-TR" dirty="0" err="1"/>
              <a:t>from</a:t>
            </a:r>
            <a:r>
              <a:rPr lang="tr-TR" dirty="0"/>
              <a:t> </a:t>
            </a:r>
            <a:r>
              <a:rPr lang="tr-TR" dirty="0" err="1"/>
              <a:t>the</a:t>
            </a:r>
            <a:r>
              <a:rPr lang="tr-TR" dirty="0"/>
              <a:t> </a:t>
            </a:r>
            <a:r>
              <a:rPr lang="tr-TR" dirty="0" err="1"/>
              <a:t>abstract</a:t>
            </a:r>
            <a:r>
              <a:rPr lang="tr-TR" dirty="0"/>
              <a:t> </a:t>
            </a:r>
            <a:r>
              <a:rPr lang="tr-TR" dirty="0" err="1"/>
              <a:t>base</a:t>
            </a:r>
            <a:r>
              <a:rPr lang="tr-TR" dirty="0"/>
              <a:t> </a:t>
            </a:r>
            <a:r>
              <a:rPr lang="tr-TR" dirty="0" err="1"/>
              <a:t>duck</a:t>
            </a:r>
            <a:r>
              <a:rPr lang="tr-TR" dirty="0"/>
              <a:t> </a:t>
            </a:r>
            <a:r>
              <a:rPr lang="tr-TR" dirty="0" err="1"/>
              <a:t>class</a:t>
            </a:r>
            <a:r>
              <a:rPr lang="tr-TR" dirty="0"/>
              <a:t> </a:t>
            </a:r>
            <a:r>
              <a:rPr lang="tr-TR" dirty="0" err="1"/>
              <a:t>should</a:t>
            </a:r>
            <a:r>
              <a:rPr lang="tr-TR" dirty="0"/>
              <a:t> be </a:t>
            </a:r>
            <a:r>
              <a:rPr lang="tr-TR" dirty="0" err="1"/>
              <a:t>able</a:t>
            </a:r>
            <a:r>
              <a:rPr lang="tr-TR" dirty="0"/>
              <a:t> </a:t>
            </a:r>
            <a:r>
              <a:rPr lang="tr-TR" dirty="0" err="1"/>
              <a:t>to</a:t>
            </a:r>
            <a:r>
              <a:rPr lang="tr-TR" dirty="0"/>
              <a:t> </a:t>
            </a:r>
            <a:r>
              <a:rPr lang="tr-TR" dirty="0" err="1"/>
              <a:t>perform</a:t>
            </a:r>
            <a:r>
              <a:rPr lang="tr-TR" dirty="0"/>
              <a:t> </a:t>
            </a:r>
            <a:r>
              <a:rPr lang="tr-TR" dirty="0" err="1"/>
              <a:t>some</a:t>
            </a:r>
            <a:r>
              <a:rPr lang="tr-TR" dirty="0"/>
              <a:t> </a:t>
            </a:r>
            <a:r>
              <a:rPr lang="tr-TR" dirty="0" err="1"/>
              <a:t>actions</a:t>
            </a:r>
            <a:r>
              <a:rPr lang="tr-TR" dirty="0"/>
              <a:t> </a:t>
            </a:r>
            <a:r>
              <a:rPr lang="tr-TR" dirty="0" err="1"/>
              <a:t>such</a:t>
            </a:r>
            <a:r>
              <a:rPr lang="tr-TR" dirty="0"/>
              <a:t> as </a:t>
            </a:r>
            <a:r>
              <a:rPr lang="tr-TR" dirty="0" err="1"/>
              <a:t>quack</a:t>
            </a:r>
            <a:r>
              <a:rPr lang="tr-TR" dirty="0"/>
              <a:t> </a:t>
            </a:r>
            <a:r>
              <a:rPr lang="tr-TR" dirty="0" err="1"/>
              <a:t>fly</a:t>
            </a:r>
            <a:r>
              <a:rPr lang="tr-TR" dirty="0"/>
              <a:t> </a:t>
            </a:r>
            <a:r>
              <a:rPr lang="tr-TR" dirty="0" err="1"/>
              <a:t>and</a:t>
            </a:r>
            <a:r>
              <a:rPr lang="tr-TR" dirty="0"/>
              <a:t> </a:t>
            </a:r>
            <a:r>
              <a:rPr lang="tr-TR" dirty="0" err="1"/>
              <a:t>swim</a:t>
            </a:r>
            <a:endParaRPr lang="tr-TR" dirty="0"/>
          </a:p>
          <a:p>
            <a:endParaRPr lang="tr-TR" dirty="0"/>
          </a:p>
          <a:p>
            <a:r>
              <a:rPr lang="tr-TR" dirty="0"/>
              <a:t>But </a:t>
            </a:r>
            <a:r>
              <a:rPr lang="tr-TR" dirty="0" err="1"/>
              <a:t>the</a:t>
            </a:r>
            <a:r>
              <a:rPr lang="tr-TR" dirty="0"/>
              <a:t> </a:t>
            </a:r>
            <a:r>
              <a:rPr lang="tr-TR" dirty="0" err="1"/>
              <a:t>ducks</a:t>
            </a:r>
            <a:r>
              <a:rPr lang="tr-TR" dirty="0"/>
              <a:t> </a:t>
            </a:r>
            <a:r>
              <a:rPr lang="tr-TR" dirty="0" err="1"/>
              <a:t>could</a:t>
            </a:r>
            <a:r>
              <a:rPr lang="tr-TR" dirty="0"/>
              <a:t> </a:t>
            </a:r>
            <a:r>
              <a:rPr lang="tr-TR" dirty="0" err="1"/>
              <a:t>quack</a:t>
            </a:r>
            <a:r>
              <a:rPr lang="tr-TR" dirty="0"/>
              <a:t> </a:t>
            </a:r>
            <a:r>
              <a:rPr lang="tr-TR" dirty="0" err="1"/>
              <a:t>and</a:t>
            </a:r>
            <a:r>
              <a:rPr lang="tr-TR" dirty="0"/>
              <a:t> </a:t>
            </a:r>
            <a:r>
              <a:rPr lang="tr-TR" dirty="0" err="1"/>
              <a:t>fly</a:t>
            </a:r>
            <a:r>
              <a:rPr lang="tr-TR" dirty="0"/>
              <a:t> </a:t>
            </a:r>
            <a:r>
              <a:rPr lang="tr-TR" dirty="0" err="1"/>
              <a:t>diffferenty</a:t>
            </a:r>
            <a:r>
              <a:rPr lang="tr-TR" dirty="0"/>
              <a:t> </a:t>
            </a:r>
            <a:r>
              <a:rPr lang="tr-TR" dirty="0" err="1"/>
              <a:t>based</a:t>
            </a:r>
            <a:r>
              <a:rPr lang="tr-TR" dirty="0"/>
              <a:t> on </a:t>
            </a:r>
            <a:r>
              <a:rPr lang="tr-TR" dirty="0" err="1"/>
              <a:t>their</a:t>
            </a:r>
            <a:r>
              <a:rPr lang="tr-TR" dirty="0"/>
              <a:t> </a:t>
            </a:r>
            <a:r>
              <a:rPr lang="tr-TR" dirty="0" err="1"/>
              <a:t>type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6</a:t>
            </a:fld>
            <a:endParaRPr lang="tr-TR"/>
          </a:p>
        </p:txBody>
      </p:sp>
    </p:spTree>
    <p:extLst>
      <p:ext uri="{BB962C8B-B14F-4D97-AF65-F5344CB8AC3E}">
        <p14:creationId xmlns:p14="http://schemas.microsoft.com/office/powerpoint/2010/main" val="990417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With</a:t>
            </a:r>
            <a:r>
              <a:rPr lang="tr-TR" dirty="0"/>
              <a:t> a </a:t>
            </a:r>
            <a:r>
              <a:rPr lang="tr-TR" dirty="0" err="1"/>
              <a:t>design</a:t>
            </a:r>
            <a:r>
              <a:rPr lang="tr-TR" dirty="0"/>
              <a:t> </a:t>
            </a:r>
            <a:r>
              <a:rPr lang="tr-TR" dirty="0" err="1"/>
              <a:t>like</a:t>
            </a:r>
            <a:r>
              <a:rPr lang="tr-TR" dirty="0"/>
              <a:t> </a:t>
            </a:r>
            <a:r>
              <a:rPr lang="tr-TR" dirty="0" err="1"/>
              <a:t>this</a:t>
            </a:r>
            <a:r>
              <a:rPr lang="tr-TR" dirty="0"/>
              <a:t> </a:t>
            </a:r>
            <a:r>
              <a:rPr lang="tr-TR" dirty="0" err="1"/>
              <a:t>the</a:t>
            </a:r>
            <a:r>
              <a:rPr lang="tr-TR" dirty="0"/>
              <a:t> </a:t>
            </a:r>
            <a:r>
              <a:rPr lang="tr-TR" dirty="0" err="1"/>
              <a:t>dog</a:t>
            </a:r>
            <a:r>
              <a:rPr lang="tr-TR" dirty="0"/>
              <a:t> </a:t>
            </a:r>
            <a:r>
              <a:rPr lang="tr-TR" dirty="0" err="1"/>
              <a:t>class</a:t>
            </a:r>
            <a:r>
              <a:rPr lang="tr-TR" dirty="0"/>
              <a:t> is </a:t>
            </a:r>
            <a:r>
              <a:rPr lang="tr-TR" dirty="0" err="1"/>
              <a:t>forced</a:t>
            </a:r>
            <a:r>
              <a:rPr lang="tr-TR" dirty="0"/>
              <a:t> </a:t>
            </a:r>
            <a:r>
              <a:rPr lang="tr-TR" dirty="0" err="1"/>
              <a:t>to</a:t>
            </a:r>
            <a:r>
              <a:rPr lang="tr-TR" dirty="0"/>
              <a:t> </a:t>
            </a:r>
            <a:r>
              <a:rPr lang="tr-TR" dirty="0" err="1"/>
              <a:t>implement</a:t>
            </a:r>
            <a:r>
              <a:rPr lang="tr-TR" dirty="0"/>
              <a:t> </a:t>
            </a:r>
            <a:r>
              <a:rPr lang="tr-TR" dirty="0" err="1"/>
              <a:t>the</a:t>
            </a:r>
            <a:r>
              <a:rPr lang="tr-TR" dirty="0"/>
              <a:t> </a:t>
            </a:r>
            <a:r>
              <a:rPr lang="tr-TR" dirty="0" err="1"/>
              <a:t>uneccessary</a:t>
            </a:r>
            <a:r>
              <a:rPr lang="tr-TR" dirty="0"/>
              <a:t> </a:t>
            </a:r>
            <a:r>
              <a:rPr lang="tr-TR" dirty="0" err="1"/>
              <a:t>fly</a:t>
            </a:r>
            <a:r>
              <a:rPr lang="tr-TR" dirty="0"/>
              <a:t> </a:t>
            </a:r>
            <a:r>
              <a:rPr lang="tr-TR" dirty="0" err="1"/>
              <a:t>function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60</a:t>
            </a:fld>
            <a:endParaRPr lang="tr-TR"/>
          </a:p>
        </p:txBody>
      </p:sp>
    </p:spTree>
    <p:extLst>
      <p:ext uri="{BB962C8B-B14F-4D97-AF65-F5344CB8AC3E}">
        <p14:creationId xmlns:p14="http://schemas.microsoft.com/office/powerpoint/2010/main" val="32871616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Interface</a:t>
            </a:r>
            <a:r>
              <a:rPr lang="tr-TR" dirty="0"/>
              <a:t> </a:t>
            </a:r>
            <a:r>
              <a:rPr lang="tr-TR" dirty="0" err="1"/>
              <a:t>segregation</a:t>
            </a:r>
            <a:r>
              <a:rPr lang="tr-TR" dirty="0"/>
              <a:t> </a:t>
            </a:r>
            <a:r>
              <a:rPr lang="tr-TR" dirty="0" err="1"/>
              <a:t>principle</a:t>
            </a:r>
            <a:r>
              <a:rPr lang="tr-TR" dirty="0"/>
              <a:t> </a:t>
            </a:r>
            <a:r>
              <a:rPr lang="tr-TR" dirty="0" err="1"/>
              <a:t>suggests</a:t>
            </a:r>
            <a:r>
              <a:rPr lang="tr-TR" dirty="0"/>
              <a:t> </a:t>
            </a:r>
            <a:r>
              <a:rPr lang="tr-TR" dirty="0" err="1"/>
              <a:t>that</a:t>
            </a:r>
            <a:r>
              <a:rPr lang="tr-TR" dirty="0"/>
              <a:t> </a:t>
            </a:r>
            <a:r>
              <a:rPr lang="tr-TR" dirty="0" err="1"/>
              <a:t>we</a:t>
            </a:r>
            <a:r>
              <a:rPr lang="tr-TR" dirty="0"/>
              <a:t> </a:t>
            </a:r>
            <a:r>
              <a:rPr lang="tr-TR" dirty="0" err="1"/>
              <a:t>should</a:t>
            </a:r>
            <a:r>
              <a:rPr lang="tr-TR" dirty="0"/>
              <a:t> </a:t>
            </a:r>
            <a:r>
              <a:rPr lang="tr-TR" dirty="0" err="1"/>
              <a:t>seperate</a:t>
            </a:r>
            <a:r>
              <a:rPr lang="tr-TR" dirty="0"/>
              <a:t> </a:t>
            </a:r>
            <a:r>
              <a:rPr lang="tr-TR" dirty="0" err="1"/>
              <a:t>this</a:t>
            </a:r>
            <a:r>
              <a:rPr lang="tr-TR" dirty="0"/>
              <a:t> </a:t>
            </a:r>
            <a:r>
              <a:rPr lang="tr-TR" dirty="0" err="1"/>
              <a:t>interface</a:t>
            </a:r>
            <a:r>
              <a:rPr lang="tr-TR" dirty="0"/>
              <a:t> </a:t>
            </a:r>
            <a:r>
              <a:rPr lang="tr-TR" dirty="0" err="1"/>
              <a:t>into</a:t>
            </a:r>
            <a:r>
              <a:rPr lang="tr-TR" dirty="0"/>
              <a:t> </a:t>
            </a:r>
            <a:r>
              <a:rPr lang="tr-TR" dirty="0" err="1"/>
              <a:t>two</a:t>
            </a:r>
            <a:r>
              <a:rPr lang="tr-TR" dirty="0"/>
              <a:t> </a:t>
            </a:r>
            <a:r>
              <a:rPr lang="tr-TR" dirty="0" err="1"/>
              <a:t>more</a:t>
            </a:r>
            <a:r>
              <a:rPr lang="tr-TR" dirty="0"/>
              <a:t> </a:t>
            </a:r>
            <a:r>
              <a:rPr lang="tr-TR" dirty="0" err="1"/>
              <a:t>specific</a:t>
            </a:r>
            <a:r>
              <a:rPr lang="tr-TR" dirty="0"/>
              <a:t> </a:t>
            </a:r>
            <a:r>
              <a:rPr lang="tr-TR" dirty="0" err="1"/>
              <a:t>interfaces</a:t>
            </a:r>
            <a:r>
              <a:rPr lang="tr-TR" dirty="0"/>
              <a:t> </a:t>
            </a:r>
            <a:r>
              <a:rPr lang="tr-TR" dirty="0" err="1"/>
              <a:t>such</a:t>
            </a:r>
            <a:r>
              <a:rPr lang="tr-TR" dirty="0"/>
              <a:t> as </a:t>
            </a:r>
            <a:r>
              <a:rPr lang="tr-TR" dirty="0" err="1"/>
              <a:t>CanWalk</a:t>
            </a:r>
            <a:r>
              <a:rPr lang="tr-TR" dirty="0"/>
              <a:t> </a:t>
            </a:r>
            <a:r>
              <a:rPr lang="tr-TR" dirty="0" err="1"/>
              <a:t>and</a:t>
            </a:r>
            <a:r>
              <a:rPr lang="tr-TR" dirty="0"/>
              <a:t> </a:t>
            </a:r>
            <a:r>
              <a:rPr lang="tr-TR" dirty="0" err="1"/>
              <a:t>CanFly</a:t>
            </a:r>
            <a:r>
              <a:rPr lang="tr-TR" dirty="0"/>
              <a:t> </a:t>
            </a:r>
            <a:r>
              <a:rPr lang="tr-TR" dirty="0" err="1"/>
              <a:t>interfaces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61</a:t>
            </a:fld>
            <a:endParaRPr lang="tr-TR"/>
          </a:p>
        </p:txBody>
      </p:sp>
    </p:spTree>
    <p:extLst>
      <p:ext uri="{BB962C8B-B14F-4D97-AF65-F5344CB8AC3E}">
        <p14:creationId xmlns:p14="http://schemas.microsoft.com/office/powerpoint/2010/main" val="2217267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does</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the</a:t>
            </a:r>
            <a:r>
              <a:rPr lang="tr-TR" dirty="0"/>
              <a:t> </a:t>
            </a:r>
            <a:r>
              <a:rPr lang="tr-TR" dirty="0" err="1"/>
              <a:t>interface</a:t>
            </a:r>
            <a:r>
              <a:rPr lang="tr-TR" dirty="0"/>
              <a:t> </a:t>
            </a:r>
            <a:r>
              <a:rPr lang="tr-TR" dirty="0" err="1"/>
              <a:t>segregation</a:t>
            </a:r>
            <a:r>
              <a:rPr lang="tr-TR" dirty="0"/>
              <a:t> </a:t>
            </a:r>
            <a:r>
              <a:rPr lang="tr-TR" dirty="0" err="1"/>
              <a:t>principle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62</a:t>
            </a:fld>
            <a:endParaRPr lang="tr-TR"/>
          </a:p>
        </p:txBody>
      </p:sp>
    </p:spTree>
    <p:extLst>
      <p:ext uri="{BB962C8B-B14F-4D97-AF65-F5344CB8AC3E}">
        <p14:creationId xmlns:p14="http://schemas.microsoft.com/office/powerpoint/2010/main" val="4596517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It</a:t>
            </a:r>
            <a:r>
              <a:rPr lang="tr-TR" dirty="0"/>
              <a:t> </a:t>
            </a:r>
            <a:r>
              <a:rPr lang="tr-TR" dirty="0" err="1"/>
              <a:t>actually</a:t>
            </a:r>
            <a:r>
              <a:rPr lang="tr-TR" dirty="0"/>
              <a:t> </a:t>
            </a:r>
            <a:r>
              <a:rPr lang="tr-TR" dirty="0" err="1"/>
              <a:t>does</a:t>
            </a:r>
            <a:r>
              <a:rPr lang="tr-TR" dirty="0"/>
              <a:t> </a:t>
            </a:r>
            <a:r>
              <a:rPr lang="tr-TR" dirty="0" err="1"/>
              <a:t>the</a:t>
            </a:r>
            <a:r>
              <a:rPr lang="tr-TR" dirty="0"/>
              <a:t> </a:t>
            </a:r>
            <a:r>
              <a:rPr lang="tr-TR" dirty="0" err="1"/>
              <a:t>exact</a:t>
            </a:r>
            <a:r>
              <a:rPr lang="tr-TR" dirty="0"/>
              <a:t> </a:t>
            </a:r>
            <a:r>
              <a:rPr lang="tr-TR" dirty="0" err="1"/>
              <a:t>opposites</a:t>
            </a:r>
            <a:r>
              <a:rPr lang="tr-TR" dirty="0"/>
              <a:t> </a:t>
            </a:r>
            <a:r>
              <a:rPr lang="tr-TR" dirty="0" err="1"/>
              <a:t>by</a:t>
            </a:r>
            <a:r>
              <a:rPr lang="tr-TR" dirty="0"/>
              <a:t> </a:t>
            </a:r>
            <a:r>
              <a:rPr lang="tr-TR" dirty="0" err="1"/>
              <a:t>gathering</a:t>
            </a:r>
            <a:r>
              <a:rPr lang="tr-TR" dirty="0"/>
              <a:t> </a:t>
            </a:r>
            <a:r>
              <a:rPr lang="tr-TR" dirty="0" err="1"/>
              <a:t>up</a:t>
            </a:r>
            <a:r>
              <a:rPr lang="tr-TR" dirty="0"/>
              <a:t> </a:t>
            </a:r>
            <a:r>
              <a:rPr lang="tr-TR" dirty="0" err="1"/>
              <a:t>all</a:t>
            </a:r>
            <a:r>
              <a:rPr lang="tr-TR" dirty="0"/>
              <a:t> </a:t>
            </a:r>
            <a:r>
              <a:rPr lang="tr-TR" dirty="0" err="1"/>
              <a:t>the</a:t>
            </a:r>
            <a:r>
              <a:rPr lang="tr-TR" dirty="0"/>
              <a:t> </a:t>
            </a:r>
            <a:r>
              <a:rPr lang="tr-TR" dirty="0" err="1"/>
              <a:t>actions</a:t>
            </a:r>
            <a:r>
              <a:rPr lang="tr-TR" dirty="0"/>
              <a:t> in a </a:t>
            </a:r>
            <a:r>
              <a:rPr lang="tr-TR" dirty="0" err="1"/>
              <a:t>single</a:t>
            </a:r>
            <a:r>
              <a:rPr lang="tr-TR" dirty="0"/>
              <a:t> </a:t>
            </a:r>
            <a:r>
              <a:rPr lang="tr-TR" dirty="0" err="1"/>
              <a:t>interface</a:t>
            </a:r>
            <a:r>
              <a:rPr lang="tr-TR" dirty="0"/>
              <a:t> </a:t>
            </a:r>
            <a:r>
              <a:rPr lang="tr-TR" dirty="0" err="1"/>
              <a:t>and</a:t>
            </a:r>
            <a:r>
              <a:rPr lang="tr-TR" dirty="0"/>
              <a:t> </a:t>
            </a:r>
            <a:r>
              <a:rPr lang="tr-TR" dirty="0" err="1"/>
              <a:t>violates</a:t>
            </a:r>
            <a:r>
              <a:rPr lang="tr-TR" dirty="0"/>
              <a:t> </a:t>
            </a:r>
            <a:r>
              <a:rPr lang="tr-TR" dirty="0" err="1"/>
              <a:t>this</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63</a:t>
            </a:fld>
            <a:endParaRPr lang="tr-TR"/>
          </a:p>
        </p:txBody>
      </p:sp>
    </p:spTree>
    <p:extLst>
      <p:ext uri="{BB962C8B-B14F-4D97-AF65-F5344CB8AC3E}">
        <p14:creationId xmlns:p14="http://schemas.microsoft.com/office/powerpoint/2010/main" val="19092742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Berke </a:t>
            </a:r>
            <a:r>
              <a:rPr lang="tr-TR" dirty="0" err="1"/>
              <a:t>actually</a:t>
            </a:r>
            <a:r>
              <a:rPr lang="tr-TR" dirty="0"/>
              <a:t> </a:t>
            </a:r>
            <a:r>
              <a:rPr lang="tr-TR" dirty="0" err="1"/>
              <a:t>talked</a:t>
            </a:r>
            <a:r>
              <a:rPr lang="tr-TR" dirty="0"/>
              <a:t> </a:t>
            </a:r>
            <a:r>
              <a:rPr lang="tr-TR" dirty="0" err="1"/>
              <a:t>about</a:t>
            </a:r>
            <a:r>
              <a:rPr lang="tr-TR" dirty="0"/>
              <a:t> </a:t>
            </a:r>
            <a:r>
              <a:rPr lang="tr-TR" dirty="0" err="1"/>
              <a:t>the</a:t>
            </a:r>
            <a:r>
              <a:rPr lang="tr-TR" dirty="0"/>
              <a:t> </a:t>
            </a:r>
            <a:r>
              <a:rPr lang="tr-TR" dirty="0" err="1"/>
              <a:t>results</a:t>
            </a:r>
            <a:r>
              <a:rPr lang="tr-TR" dirty="0"/>
              <a:t> of </a:t>
            </a:r>
            <a:r>
              <a:rPr lang="tr-TR" dirty="0" err="1"/>
              <a:t>this</a:t>
            </a:r>
            <a:r>
              <a:rPr lang="tr-TR" dirty="0"/>
              <a:t> in </a:t>
            </a:r>
            <a:r>
              <a:rPr lang="tr-TR" dirty="0" err="1"/>
              <a:t>the</a:t>
            </a:r>
            <a:r>
              <a:rPr lang="tr-TR" dirty="0"/>
              <a:t> </a:t>
            </a:r>
            <a:r>
              <a:rPr lang="tr-TR" dirty="0" err="1"/>
              <a:t>earlier</a:t>
            </a:r>
            <a:r>
              <a:rPr lang="tr-TR" dirty="0"/>
              <a:t> </a:t>
            </a:r>
            <a:r>
              <a:rPr lang="tr-TR" dirty="0" err="1"/>
              <a:t>sections</a:t>
            </a:r>
            <a:r>
              <a:rPr lang="tr-TR" dirty="0"/>
              <a:t>.</a:t>
            </a:r>
          </a:p>
          <a:p>
            <a:endParaRPr lang="tr-TR" dirty="0"/>
          </a:p>
          <a:p>
            <a:r>
              <a:rPr lang="tr-TR" dirty="0" err="1"/>
              <a:t>Even</a:t>
            </a:r>
            <a:r>
              <a:rPr lang="tr-TR" dirty="0"/>
              <a:t> </a:t>
            </a:r>
            <a:r>
              <a:rPr lang="tr-TR" dirty="0" err="1"/>
              <a:t>though</a:t>
            </a:r>
            <a:r>
              <a:rPr lang="tr-TR" dirty="0"/>
              <a:t> </a:t>
            </a:r>
            <a:r>
              <a:rPr lang="tr-TR" dirty="0" err="1"/>
              <a:t>we</a:t>
            </a:r>
            <a:r>
              <a:rPr lang="tr-TR" dirty="0"/>
              <a:t> </a:t>
            </a:r>
            <a:r>
              <a:rPr lang="tr-TR" dirty="0" err="1"/>
              <a:t>did</a:t>
            </a:r>
            <a:r>
              <a:rPr lang="tr-TR" dirty="0"/>
              <a:t> not </a:t>
            </a:r>
            <a:r>
              <a:rPr lang="tr-TR" dirty="0" err="1"/>
              <a:t>want</a:t>
            </a:r>
            <a:r>
              <a:rPr lang="tr-TR" dirty="0"/>
              <a:t> </a:t>
            </a:r>
            <a:r>
              <a:rPr lang="tr-TR" dirty="0" err="1"/>
              <a:t>to</a:t>
            </a:r>
            <a:r>
              <a:rPr lang="tr-TR" dirty="0"/>
              <a:t> </a:t>
            </a:r>
            <a:r>
              <a:rPr lang="tr-TR" dirty="0" err="1"/>
              <a:t>allow</a:t>
            </a:r>
            <a:r>
              <a:rPr lang="tr-TR" dirty="0"/>
              <a:t> </a:t>
            </a:r>
            <a:r>
              <a:rPr lang="tr-TR" dirty="0" err="1"/>
              <a:t>for</a:t>
            </a:r>
            <a:r>
              <a:rPr lang="tr-TR" dirty="0"/>
              <a:t> </a:t>
            </a:r>
            <a:r>
              <a:rPr lang="tr-TR" dirty="0" err="1"/>
              <a:t>fly</a:t>
            </a:r>
            <a:r>
              <a:rPr lang="tr-TR" dirty="0"/>
              <a:t> </a:t>
            </a:r>
            <a:r>
              <a:rPr lang="tr-TR" dirty="0" err="1"/>
              <a:t>transition</a:t>
            </a:r>
            <a:r>
              <a:rPr lang="tr-TR" dirty="0"/>
              <a:t> </a:t>
            </a:r>
            <a:r>
              <a:rPr lang="tr-TR" dirty="0" err="1"/>
              <a:t>shown</a:t>
            </a:r>
            <a:r>
              <a:rPr lang="tr-TR" dirty="0"/>
              <a:t> here in </a:t>
            </a:r>
            <a:r>
              <a:rPr lang="tr-TR" dirty="0" err="1"/>
              <a:t>red</a:t>
            </a:r>
            <a:r>
              <a:rPr lang="tr-TR" dirty="0"/>
              <a:t>, </a:t>
            </a:r>
            <a:r>
              <a:rPr lang="tr-TR" dirty="0" err="1"/>
              <a:t>state</a:t>
            </a:r>
            <a:r>
              <a:rPr lang="tr-TR" dirty="0"/>
              <a:t> </a:t>
            </a:r>
            <a:r>
              <a:rPr lang="tr-TR" dirty="0" err="1"/>
              <a:t>pattern</a:t>
            </a:r>
            <a:r>
              <a:rPr lang="tr-TR" dirty="0"/>
              <a:t> </a:t>
            </a:r>
            <a:r>
              <a:rPr lang="tr-TR" dirty="0" err="1"/>
              <a:t>forced</a:t>
            </a:r>
            <a:r>
              <a:rPr lang="tr-TR" dirty="0"/>
              <a:t> us </a:t>
            </a:r>
            <a:r>
              <a:rPr lang="tr-TR" dirty="0" err="1"/>
              <a:t>to</a:t>
            </a:r>
            <a:r>
              <a:rPr lang="tr-TR" dirty="0"/>
              <a:t> </a:t>
            </a:r>
            <a:r>
              <a:rPr lang="tr-TR" dirty="0" err="1"/>
              <a:t>implement</a:t>
            </a:r>
            <a:r>
              <a:rPr lang="tr-TR" dirty="0"/>
              <a:t> it</a:t>
            </a:r>
          </a:p>
        </p:txBody>
      </p:sp>
      <p:sp>
        <p:nvSpPr>
          <p:cNvPr id="4" name="Slayt Numarası Yer Tutucusu 3"/>
          <p:cNvSpPr>
            <a:spLocks noGrp="1"/>
          </p:cNvSpPr>
          <p:nvPr>
            <p:ph type="sldNum" sz="quarter" idx="5"/>
          </p:nvPr>
        </p:nvSpPr>
        <p:spPr/>
        <p:txBody>
          <a:bodyPr/>
          <a:lstStyle/>
          <a:p>
            <a:fld id="{4156DDF0-1691-44CB-8AA9-FF35E42EE00F}" type="slidenum">
              <a:rPr lang="tr-TR" smtClean="0"/>
              <a:t>64</a:t>
            </a:fld>
            <a:endParaRPr lang="tr-TR"/>
          </a:p>
        </p:txBody>
      </p:sp>
    </p:spTree>
    <p:extLst>
      <p:ext uri="{BB962C8B-B14F-4D97-AF65-F5344CB8AC3E}">
        <p14:creationId xmlns:p14="http://schemas.microsoft.com/office/powerpoint/2010/main" val="1099520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in </a:t>
            </a:r>
            <a:r>
              <a:rPr lang="tr-TR" dirty="0" err="1"/>
              <a:t>the</a:t>
            </a:r>
            <a:r>
              <a:rPr lang="tr-TR" dirty="0"/>
              <a:t> </a:t>
            </a:r>
            <a:r>
              <a:rPr lang="tr-TR" dirty="0" err="1"/>
              <a:t>same</a:t>
            </a:r>
            <a:r>
              <a:rPr lang="tr-TR" dirty="0"/>
              <a:t> </a:t>
            </a:r>
            <a:r>
              <a:rPr lang="tr-TR" dirty="0" err="1"/>
              <a:t>previous</a:t>
            </a:r>
            <a:r>
              <a:rPr lang="tr-TR" dirty="0"/>
              <a:t> </a:t>
            </a:r>
            <a:r>
              <a:rPr lang="tr-TR" dirty="0" err="1"/>
              <a:t>sections</a:t>
            </a:r>
            <a:r>
              <a:rPr lang="tr-TR" dirty="0"/>
              <a:t>, </a:t>
            </a:r>
            <a:r>
              <a:rPr lang="tr-TR" dirty="0" err="1"/>
              <a:t>some</a:t>
            </a:r>
            <a:r>
              <a:rPr lang="tr-TR" dirty="0"/>
              <a:t> </a:t>
            </a:r>
            <a:r>
              <a:rPr lang="tr-TR" dirty="0" err="1"/>
              <a:t>solutions</a:t>
            </a:r>
            <a:r>
              <a:rPr lang="tr-TR" dirty="0"/>
              <a:t> </a:t>
            </a:r>
            <a:r>
              <a:rPr lang="tr-TR" dirty="0" err="1"/>
              <a:t>were</a:t>
            </a:r>
            <a:r>
              <a:rPr lang="tr-TR" dirty="0"/>
              <a:t> </a:t>
            </a:r>
            <a:r>
              <a:rPr lang="tr-TR" dirty="0" err="1"/>
              <a:t>considered</a:t>
            </a:r>
            <a:r>
              <a:rPr lang="tr-TR" dirty="0"/>
              <a:t> </a:t>
            </a:r>
            <a:r>
              <a:rPr lang="tr-TR" dirty="0" err="1"/>
              <a:t>like</a:t>
            </a:r>
            <a:r>
              <a:rPr lang="tr-TR" dirty="0"/>
              <a:t> </a:t>
            </a:r>
            <a:r>
              <a:rPr lang="tr-TR" dirty="0" err="1"/>
              <a:t>warning</a:t>
            </a:r>
            <a:r>
              <a:rPr lang="tr-TR" dirty="0"/>
              <a:t> </a:t>
            </a:r>
            <a:r>
              <a:rPr lang="tr-TR" dirty="0" err="1"/>
              <a:t>the</a:t>
            </a:r>
            <a:r>
              <a:rPr lang="tr-TR" dirty="0"/>
              <a:t> </a:t>
            </a:r>
            <a:r>
              <a:rPr lang="tr-TR" dirty="0" err="1"/>
              <a:t>user</a:t>
            </a:r>
            <a:r>
              <a:rPr lang="tr-TR" dirty="0"/>
              <a:t> </a:t>
            </a:r>
            <a:r>
              <a:rPr lang="tr-TR" dirty="0" err="1"/>
              <a:t>or</a:t>
            </a:r>
            <a:r>
              <a:rPr lang="tr-TR" dirty="0"/>
              <a:t> </a:t>
            </a:r>
            <a:r>
              <a:rPr lang="tr-TR" dirty="0" err="1"/>
              <a:t>throwing</a:t>
            </a:r>
            <a:r>
              <a:rPr lang="tr-TR" dirty="0"/>
              <a:t> an </a:t>
            </a:r>
            <a:r>
              <a:rPr lang="tr-TR" dirty="0" err="1"/>
              <a:t>exception</a:t>
            </a:r>
            <a:r>
              <a:rPr lang="tr-TR" dirty="0"/>
              <a:t> </a:t>
            </a:r>
            <a:r>
              <a:rPr lang="tr-TR" dirty="0" err="1"/>
              <a:t>for</a:t>
            </a:r>
            <a:r>
              <a:rPr lang="tr-TR" dirty="0"/>
              <a:t> </a:t>
            </a:r>
            <a:r>
              <a:rPr lang="tr-TR" dirty="0" err="1"/>
              <a:t>these</a:t>
            </a:r>
            <a:r>
              <a:rPr lang="tr-TR" dirty="0"/>
              <a:t> </a:t>
            </a:r>
            <a:r>
              <a:rPr lang="tr-TR" dirty="0" err="1"/>
              <a:t>forced</a:t>
            </a:r>
            <a:r>
              <a:rPr lang="tr-TR" dirty="0"/>
              <a:t> </a:t>
            </a:r>
            <a:r>
              <a:rPr lang="tr-TR" dirty="0" err="1"/>
              <a:t>functions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65</a:t>
            </a:fld>
            <a:endParaRPr lang="tr-TR"/>
          </a:p>
        </p:txBody>
      </p:sp>
    </p:spTree>
    <p:extLst>
      <p:ext uri="{BB962C8B-B14F-4D97-AF65-F5344CB8AC3E}">
        <p14:creationId xmlns:p14="http://schemas.microsoft.com/office/powerpoint/2010/main" val="3963516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violates</a:t>
            </a:r>
            <a:r>
              <a:rPr lang="tr-TR" dirty="0"/>
              <a:t> </a:t>
            </a:r>
            <a:r>
              <a:rPr lang="tr-TR" dirty="0" err="1"/>
              <a:t>this</a:t>
            </a:r>
            <a:r>
              <a:rPr lang="tr-TR" dirty="0"/>
              <a:t> </a:t>
            </a:r>
            <a:r>
              <a:rPr lang="tr-TR" dirty="0" err="1"/>
              <a:t>principle</a:t>
            </a:r>
            <a:r>
              <a:rPr lang="tr-TR" dirty="0"/>
              <a:t> </a:t>
            </a:r>
            <a:r>
              <a:rPr lang="tr-TR" dirty="0" err="1"/>
              <a:t>for</a:t>
            </a:r>
            <a:r>
              <a:rPr lang="tr-TR" dirty="0"/>
              <a:t> a </a:t>
            </a:r>
            <a:r>
              <a:rPr lang="tr-TR" dirty="0" err="1"/>
              <a:t>good</a:t>
            </a:r>
            <a:r>
              <a:rPr lang="tr-TR" dirty="0"/>
              <a:t> </a:t>
            </a:r>
            <a:r>
              <a:rPr lang="tr-TR" dirty="0" err="1"/>
              <a:t>reason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66</a:t>
            </a:fld>
            <a:endParaRPr lang="tr-TR"/>
          </a:p>
        </p:txBody>
      </p:sp>
    </p:spTree>
    <p:extLst>
      <p:ext uri="{BB962C8B-B14F-4D97-AF65-F5344CB8AC3E}">
        <p14:creationId xmlns:p14="http://schemas.microsoft.com/office/powerpoint/2010/main" val="2701719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Gathering</a:t>
            </a:r>
            <a:r>
              <a:rPr lang="tr-TR" dirty="0"/>
              <a:t> </a:t>
            </a:r>
            <a:r>
              <a:rPr lang="tr-TR" dirty="0" err="1"/>
              <a:t>all</a:t>
            </a:r>
            <a:r>
              <a:rPr lang="tr-TR" dirty="0"/>
              <a:t> </a:t>
            </a:r>
            <a:r>
              <a:rPr lang="tr-TR" dirty="0" err="1"/>
              <a:t>the</a:t>
            </a:r>
            <a:r>
              <a:rPr lang="tr-TR" dirty="0"/>
              <a:t> </a:t>
            </a:r>
            <a:r>
              <a:rPr lang="tr-TR" dirty="0" err="1"/>
              <a:t>methods</a:t>
            </a:r>
            <a:r>
              <a:rPr lang="tr-TR" dirty="0"/>
              <a:t> in a </a:t>
            </a:r>
            <a:r>
              <a:rPr lang="tr-TR" dirty="0" err="1"/>
              <a:t>single</a:t>
            </a:r>
            <a:r>
              <a:rPr lang="tr-TR" dirty="0"/>
              <a:t> </a:t>
            </a:r>
            <a:r>
              <a:rPr lang="tr-TR" dirty="0" err="1"/>
              <a:t>interface</a:t>
            </a:r>
            <a:r>
              <a:rPr lang="tr-TR" dirty="0"/>
              <a:t> </a:t>
            </a:r>
            <a:r>
              <a:rPr lang="tr-TR" dirty="0" err="1"/>
              <a:t>allows</a:t>
            </a:r>
            <a:r>
              <a:rPr lang="tr-TR" dirty="0"/>
              <a:t> </a:t>
            </a:r>
            <a:r>
              <a:rPr lang="tr-TR" dirty="0" err="1"/>
              <a:t>for</a:t>
            </a:r>
            <a:r>
              <a:rPr lang="tr-TR" dirty="0"/>
              <a:t> </a:t>
            </a:r>
            <a:r>
              <a:rPr lang="tr-TR" dirty="0" err="1"/>
              <a:t>context</a:t>
            </a:r>
            <a:r>
              <a:rPr lang="tr-TR" dirty="0"/>
              <a:t> </a:t>
            </a:r>
            <a:r>
              <a:rPr lang="tr-TR" dirty="0" err="1"/>
              <a:t>to</a:t>
            </a:r>
            <a:r>
              <a:rPr lang="tr-TR" dirty="0"/>
              <a:t> not </a:t>
            </a:r>
            <a:r>
              <a:rPr lang="tr-TR" dirty="0" err="1"/>
              <a:t>care</a:t>
            </a:r>
            <a:r>
              <a:rPr lang="tr-TR" dirty="0"/>
              <a:t> </a:t>
            </a:r>
            <a:r>
              <a:rPr lang="tr-TR" dirty="0" err="1"/>
              <a:t>about</a:t>
            </a:r>
            <a:r>
              <a:rPr lang="tr-TR" dirty="0"/>
              <a:t> </a:t>
            </a:r>
            <a:r>
              <a:rPr lang="tr-TR" dirty="0" err="1"/>
              <a:t>the</a:t>
            </a:r>
            <a:r>
              <a:rPr lang="tr-TR" dirty="0"/>
              <a:t> </a:t>
            </a:r>
            <a:r>
              <a:rPr lang="tr-TR" dirty="0" err="1"/>
              <a:t>current</a:t>
            </a:r>
            <a:r>
              <a:rPr lang="tr-TR" dirty="0"/>
              <a:t> </a:t>
            </a:r>
            <a:r>
              <a:rPr lang="tr-TR" dirty="0" err="1"/>
              <a:t>state</a:t>
            </a:r>
            <a:r>
              <a:rPr lang="tr-TR" dirty="0"/>
              <a:t> </a:t>
            </a:r>
            <a:r>
              <a:rPr lang="tr-TR" dirty="0" err="1"/>
              <a:t>and</a:t>
            </a:r>
            <a:r>
              <a:rPr lang="tr-TR" dirty="0"/>
              <a:t> </a:t>
            </a:r>
            <a:r>
              <a:rPr lang="tr-TR" dirty="0" err="1"/>
              <a:t>just</a:t>
            </a:r>
            <a:r>
              <a:rPr lang="tr-TR" dirty="0"/>
              <a:t> </a:t>
            </a:r>
            <a:r>
              <a:rPr lang="tr-TR" dirty="0" err="1"/>
              <a:t>call</a:t>
            </a:r>
            <a:r>
              <a:rPr lang="tr-TR" dirty="0"/>
              <a:t> </a:t>
            </a:r>
            <a:r>
              <a:rPr lang="tr-TR" dirty="0" err="1"/>
              <a:t>the</a:t>
            </a:r>
            <a:r>
              <a:rPr lang="tr-TR" dirty="0"/>
              <a:t> </a:t>
            </a:r>
            <a:r>
              <a:rPr lang="tr-TR" dirty="0" err="1"/>
              <a:t>method</a:t>
            </a:r>
            <a:r>
              <a:rPr lang="tr-TR" dirty="0"/>
              <a:t> it </a:t>
            </a:r>
            <a:r>
              <a:rPr lang="tr-TR" dirty="0" err="1"/>
              <a:t>wants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67</a:t>
            </a:fld>
            <a:endParaRPr lang="tr-TR"/>
          </a:p>
        </p:txBody>
      </p:sp>
    </p:spTree>
    <p:extLst>
      <p:ext uri="{BB962C8B-B14F-4D97-AF65-F5344CB8AC3E}">
        <p14:creationId xmlns:p14="http://schemas.microsoft.com/office/powerpoint/2010/main" val="23388476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finally</a:t>
            </a:r>
            <a:r>
              <a:rPr lang="tr-TR" dirty="0"/>
              <a:t> </a:t>
            </a:r>
            <a:r>
              <a:rPr lang="tr-TR" dirty="0" err="1"/>
              <a:t>we</a:t>
            </a:r>
            <a:r>
              <a:rPr lang="tr-TR" dirty="0"/>
              <a:t> </a:t>
            </a:r>
            <a:r>
              <a:rPr lang="tr-TR" dirty="0" err="1"/>
              <a:t>will</a:t>
            </a:r>
            <a:r>
              <a:rPr lang="tr-TR" dirty="0"/>
              <a:t> talk </a:t>
            </a:r>
            <a:r>
              <a:rPr lang="tr-TR" dirty="0" err="1"/>
              <a:t>about</a:t>
            </a:r>
            <a:r>
              <a:rPr lang="tr-TR" dirty="0"/>
              <a:t> </a:t>
            </a:r>
            <a:r>
              <a:rPr lang="tr-TR" dirty="0" err="1"/>
              <a:t>the</a:t>
            </a:r>
            <a:r>
              <a:rPr lang="tr-TR" dirty="0"/>
              <a:t> </a:t>
            </a:r>
            <a:r>
              <a:rPr lang="tr-TR" dirty="0" err="1"/>
              <a:t>dependency</a:t>
            </a:r>
            <a:r>
              <a:rPr lang="tr-TR" dirty="0"/>
              <a:t> </a:t>
            </a:r>
            <a:r>
              <a:rPr lang="tr-TR" dirty="0" err="1"/>
              <a:t>inversion</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68</a:t>
            </a:fld>
            <a:endParaRPr lang="tr-TR"/>
          </a:p>
        </p:txBody>
      </p:sp>
    </p:spTree>
    <p:extLst>
      <p:ext uri="{BB962C8B-B14F-4D97-AF65-F5344CB8AC3E}">
        <p14:creationId xmlns:p14="http://schemas.microsoft.com/office/powerpoint/2010/main" val="3985421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Our</a:t>
            </a:r>
            <a:r>
              <a:rPr lang="tr-TR" dirty="0"/>
              <a:t> </a:t>
            </a:r>
            <a:r>
              <a:rPr lang="tr-TR" dirty="0" err="1"/>
              <a:t>overall</a:t>
            </a:r>
            <a:r>
              <a:rPr lang="tr-TR" dirty="0"/>
              <a:t> </a:t>
            </a:r>
            <a:r>
              <a:rPr lang="tr-TR" dirty="0" err="1"/>
              <a:t>goal</a:t>
            </a:r>
            <a:r>
              <a:rPr lang="tr-TR" dirty="0"/>
              <a:t> </a:t>
            </a:r>
            <a:r>
              <a:rPr lang="tr-TR" dirty="0" err="1"/>
              <a:t>with</a:t>
            </a:r>
            <a:r>
              <a:rPr lang="tr-TR" dirty="0"/>
              <a:t> </a:t>
            </a:r>
            <a:r>
              <a:rPr lang="tr-TR" dirty="0" err="1"/>
              <a:t>state</a:t>
            </a:r>
            <a:r>
              <a:rPr lang="tr-TR" dirty="0"/>
              <a:t> </a:t>
            </a:r>
            <a:r>
              <a:rPr lang="tr-TR" dirty="0" err="1"/>
              <a:t>pattern</a:t>
            </a:r>
            <a:r>
              <a:rPr lang="tr-TR" dirty="0"/>
              <a:t> is </a:t>
            </a:r>
            <a:r>
              <a:rPr lang="tr-TR" dirty="0" err="1"/>
              <a:t>to</a:t>
            </a:r>
            <a:r>
              <a:rPr lang="tr-TR" dirty="0"/>
              <a:t> be </a:t>
            </a:r>
            <a:r>
              <a:rPr lang="tr-TR" dirty="0" err="1"/>
              <a:t>able</a:t>
            </a:r>
            <a:r>
              <a:rPr lang="tr-TR" dirty="0"/>
              <a:t> </a:t>
            </a:r>
            <a:r>
              <a:rPr lang="tr-TR" dirty="0" err="1"/>
              <a:t>to</a:t>
            </a:r>
            <a:r>
              <a:rPr lang="tr-TR" dirty="0"/>
              <a:t> </a:t>
            </a:r>
            <a:r>
              <a:rPr lang="tr-TR" dirty="0" err="1"/>
              <a:t>perform</a:t>
            </a:r>
            <a:r>
              <a:rPr lang="tr-TR" dirty="0"/>
              <a:t> </a:t>
            </a:r>
            <a:r>
              <a:rPr lang="tr-TR" dirty="0" err="1"/>
              <a:t>context</a:t>
            </a:r>
            <a:r>
              <a:rPr lang="tr-TR" dirty="0"/>
              <a:t> </a:t>
            </a:r>
            <a:r>
              <a:rPr lang="tr-TR" dirty="0" err="1"/>
              <a:t>actions</a:t>
            </a:r>
            <a:r>
              <a:rPr lang="tr-TR" dirty="0"/>
              <a:t> </a:t>
            </a:r>
            <a:r>
              <a:rPr lang="tr-TR" dirty="0" err="1"/>
              <a:t>such</a:t>
            </a:r>
            <a:r>
              <a:rPr lang="tr-TR" dirty="0"/>
              <a:t> as </a:t>
            </a:r>
            <a:r>
              <a:rPr lang="tr-TR" dirty="0" err="1"/>
              <a:t>fly</a:t>
            </a:r>
            <a:r>
              <a:rPr lang="tr-TR" dirty="0"/>
              <a:t>, </a:t>
            </a:r>
            <a:r>
              <a:rPr lang="tr-TR" dirty="0" err="1"/>
              <a:t>swim</a:t>
            </a:r>
            <a:r>
              <a:rPr lang="tr-TR" dirty="0"/>
              <a:t> </a:t>
            </a:r>
            <a:r>
              <a:rPr lang="tr-TR" dirty="0" err="1"/>
              <a:t>and</a:t>
            </a:r>
            <a:r>
              <a:rPr lang="tr-TR" dirty="0"/>
              <a:t> </a:t>
            </a:r>
            <a:r>
              <a:rPr lang="tr-TR" dirty="0" err="1"/>
              <a:t>walk</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69</a:t>
            </a:fld>
            <a:endParaRPr lang="tr-TR"/>
          </a:p>
        </p:txBody>
      </p:sp>
    </p:spTree>
    <p:extLst>
      <p:ext uri="{BB962C8B-B14F-4D97-AF65-F5344CB8AC3E}">
        <p14:creationId xmlns:p14="http://schemas.microsoft.com/office/powerpoint/2010/main" val="1774257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Our</a:t>
            </a:r>
            <a:r>
              <a:rPr lang="tr-TR" dirty="0"/>
              <a:t> </a:t>
            </a:r>
            <a:r>
              <a:rPr lang="tr-TR" dirty="0" err="1"/>
              <a:t>first</a:t>
            </a:r>
            <a:r>
              <a:rPr lang="tr-TR" dirty="0"/>
              <a:t> </a:t>
            </a:r>
            <a:r>
              <a:rPr lang="tr-TR" dirty="0" err="1"/>
              <a:t>solution</a:t>
            </a:r>
            <a:r>
              <a:rPr lang="tr-TR" dirty="0"/>
              <a:t> </a:t>
            </a:r>
            <a:r>
              <a:rPr lang="tr-TR" dirty="0" err="1"/>
              <a:t>to</a:t>
            </a:r>
            <a:r>
              <a:rPr lang="tr-TR" dirty="0"/>
              <a:t> </a:t>
            </a:r>
            <a:r>
              <a:rPr lang="tr-TR" dirty="0" err="1"/>
              <a:t>the</a:t>
            </a:r>
            <a:r>
              <a:rPr lang="tr-TR" dirty="0"/>
              <a:t> problem </a:t>
            </a:r>
            <a:r>
              <a:rPr lang="tr-TR" dirty="0" err="1"/>
              <a:t>was</a:t>
            </a:r>
            <a:r>
              <a:rPr lang="tr-TR" dirty="0"/>
              <a:t> </a:t>
            </a:r>
            <a:r>
              <a:rPr lang="tr-TR" dirty="0" err="1"/>
              <a:t>to</a:t>
            </a:r>
            <a:r>
              <a:rPr lang="tr-TR" dirty="0"/>
              <a:t> define </a:t>
            </a:r>
            <a:r>
              <a:rPr lang="tr-TR" dirty="0" err="1"/>
              <a:t>abstract</a:t>
            </a:r>
            <a:r>
              <a:rPr lang="tr-TR" dirty="0"/>
              <a:t> </a:t>
            </a:r>
            <a:r>
              <a:rPr lang="tr-TR" dirty="0" err="1"/>
              <a:t>methods</a:t>
            </a:r>
            <a:r>
              <a:rPr lang="tr-TR" dirty="0"/>
              <a:t> in </a:t>
            </a:r>
            <a:r>
              <a:rPr lang="tr-TR" dirty="0" err="1"/>
              <a:t>the</a:t>
            </a:r>
            <a:r>
              <a:rPr lang="tr-TR" dirty="0"/>
              <a:t> </a:t>
            </a:r>
            <a:r>
              <a:rPr lang="tr-TR" dirty="0" err="1"/>
              <a:t>base</a:t>
            </a:r>
            <a:r>
              <a:rPr lang="tr-TR" dirty="0"/>
              <a:t> </a:t>
            </a:r>
            <a:r>
              <a:rPr lang="tr-TR" dirty="0" err="1"/>
              <a:t>class</a:t>
            </a:r>
            <a:r>
              <a:rPr lang="tr-TR" dirty="0"/>
              <a:t> </a:t>
            </a:r>
            <a:r>
              <a:rPr lang="tr-TR" dirty="0" err="1"/>
              <a:t>and</a:t>
            </a:r>
            <a:r>
              <a:rPr lang="tr-TR" dirty="0"/>
              <a:t> </a:t>
            </a:r>
            <a:r>
              <a:rPr lang="tr-TR" dirty="0" err="1"/>
              <a:t>let</a:t>
            </a:r>
            <a:r>
              <a:rPr lang="tr-TR" dirty="0"/>
              <a:t> </a:t>
            </a:r>
            <a:r>
              <a:rPr lang="tr-TR" dirty="0" err="1"/>
              <a:t>subclasses</a:t>
            </a:r>
            <a:r>
              <a:rPr lang="tr-TR" dirty="0"/>
              <a:t> </a:t>
            </a:r>
            <a:r>
              <a:rPr lang="tr-TR" dirty="0" err="1"/>
              <a:t>implement</a:t>
            </a:r>
            <a:r>
              <a:rPr lang="tr-TR" dirty="0"/>
              <a:t> it</a:t>
            </a:r>
          </a:p>
          <a:p>
            <a:endParaRPr lang="tr-TR" dirty="0"/>
          </a:p>
          <a:p>
            <a:r>
              <a:rPr lang="tr-TR" dirty="0"/>
              <a:t>But </a:t>
            </a:r>
            <a:r>
              <a:rPr lang="tr-TR" dirty="0" err="1"/>
              <a:t>this</a:t>
            </a:r>
            <a:r>
              <a:rPr lang="tr-TR" dirty="0"/>
              <a:t> </a:t>
            </a:r>
            <a:r>
              <a:rPr lang="tr-TR" dirty="0" err="1"/>
              <a:t>approach</a:t>
            </a:r>
            <a:r>
              <a:rPr lang="tr-TR" dirty="0"/>
              <a:t> </a:t>
            </a:r>
            <a:r>
              <a:rPr lang="tr-TR" dirty="0" err="1"/>
              <a:t>cosed</a:t>
            </a:r>
            <a:r>
              <a:rPr lang="tr-TR" dirty="0"/>
              <a:t> a lot of </a:t>
            </a:r>
            <a:r>
              <a:rPr lang="tr-TR" dirty="0" err="1"/>
              <a:t>code</a:t>
            </a:r>
            <a:r>
              <a:rPr lang="tr-TR" dirty="0"/>
              <a:t> </a:t>
            </a:r>
            <a:r>
              <a:rPr lang="tr-TR" dirty="0" err="1"/>
              <a:t>duplication</a:t>
            </a:r>
            <a:r>
              <a:rPr lang="tr-TR" dirty="0"/>
              <a:t> </a:t>
            </a:r>
            <a:r>
              <a:rPr lang="tr-TR" dirty="0" err="1"/>
              <a:t>and</a:t>
            </a:r>
            <a:r>
              <a:rPr lang="tr-TR" dirty="0"/>
              <a:t> </a:t>
            </a:r>
            <a:r>
              <a:rPr lang="tr-TR" dirty="0" err="1"/>
              <a:t>runtime</a:t>
            </a:r>
            <a:r>
              <a:rPr lang="tr-TR" dirty="0"/>
              <a:t> </a:t>
            </a:r>
            <a:r>
              <a:rPr lang="tr-TR" dirty="0" err="1"/>
              <a:t>behaviour</a:t>
            </a:r>
            <a:r>
              <a:rPr lang="tr-TR" dirty="0"/>
              <a:t> </a:t>
            </a:r>
            <a:r>
              <a:rPr lang="tr-TR" dirty="0" err="1"/>
              <a:t>changes</a:t>
            </a:r>
            <a:r>
              <a:rPr lang="tr-TR" dirty="0"/>
              <a:t> </a:t>
            </a:r>
            <a:r>
              <a:rPr lang="tr-TR" dirty="0" err="1"/>
              <a:t>were</a:t>
            </a:r>
            <a:r>
              <a:rPr lang="tr-TR" dirty="0"/>
              <a:t> not </a:t>
            </a:r>
            <a:r>
              <a:rPr lang="tr-TR" dirty="0" err="1"/>
              <a:t>possible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7</a:t>
            </a:fld>
            <a:endParaRPr lang="tr-TR"/>
          </a:p>
        </p:txBody>
      </p:sp>
    </p:spTree>
    <p:extLst>
      <p:ext uri="{BB962C8B-B14F-4D97-AF65-F5344CB8AC3E}">
        <p14:creationId xmlns:p14="http://schemas.microsoft.com/office/powerpoint/2010/main" val="376660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Without</a:t>
            </a:r>
            <a:r>
              <a:rPr lang="tr-TR" dirty="0"/>
              <a:t> </a:t>
            </a:r>
            <a:r>
              <a:rPr lang="tr-TR" dirty="0" err="1"/>
              <a:t>having</a:t>
            </a:r>
            <a:r>
              <a:rPr lang="tr-TR" dirty="0"/>
              <a:t> </a:t>
            </a:r>
            <a:r>
              <a:rPr lang="tr-TR" dirty="0" err="1"/>
              <a:t>to</a:t>
            </a:r>
            <a:r>
              <a:rPr lang="tr-TR" dirty="0"/>
              <a:t> </a:t>
            </a:r>
            <a:r>
              <a:rPr lang="tr-TR" dirty="0" err="1"/>
              <a:t>care</a:t>
            </a:r>
            <a:r>
              <a:rPr lang="tr-TR" dirty="0"/>
              <a:t> </a:t>
            </a:r>
            <a:r>
              <a:rPr lang="tr-TR" dirty="0" err="1"/>
              <a:t>for</a:t>
            </a:r>
            <a:r>
              <a:rPr lang="tr-TR" dirty="0"/>
              <a:t> </a:t>
            </a:r>
            <a:r>
              <a:rPr lang="tr-TR" dirty="0" err="1"/>
              <a:t>the</a:t>
            </a:r>
            <a:r>
              <a:rPr lang="tr-TR" dirty="0"/>
              <a:t> </a:t>
            </a:r>
            <a:r>
              <a:rPr lang="tr-TR" dirty="0" err="1"/>
              <a:t>current</a:t>
            </a:r>
            <a:r>
              <a:rPr lang="tr-TR" dirty="0"/>
              <a:t> </a:t>
            </a:r>
            <a:r>
              <a:rPr lang="tr-TR" dirty="0" err="1"/>
              <a:t>state</a:t>
            </a:r>
            <a:r>
              <a:rPr lang="tr-TR" dirty="0"/>
              <a:t> </a:t>
            </a:r>
            <a:r>
              <a:rPr lang="tr-TR" dirty="0" err="1"/>
              <a:t>and</a:t>
            </a:r>
            <a:r>
              <a:rPr lang="tr-TR" dirty="0"/>
              <a:t> </a:t>
            </a:r>
            <a:r>
              <a:rPr lang="tr-TR" dirty="0" err="1"/>
              <a:t>let</a:t>
            </a:r>
            <a:r>
              <a:rPr lang="tr-TR" dirty="0"/>
              <a:t> </a:t>
            </a:r>
            <a:r>
              <a:rPr lang="tr-TR" dirty="0" err="1"/>
              <a:t>the</a:t>
            </a:r>
            <a:r>
              <a:rPr lang="tr-TR" dirty="0"/>
              <a:t> </a:t>
            </a:r>
            <a:r>
              <a:rPr lang="tr-TR" dirty="0" err="1"/>
              <a:t>state</a:t>
            </a:r>
            <a:r>
              <a:rPr lang="tr-TR" dirty="0"/>
              <a:t> be </a:t>
            </a:r>
            <a:r>
              <a:rPr lang="tr-TR" dirty="0" err="1"/>
              <a:t>maintened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70</a:t>
            </a:fld>
            <a:endParaRPr lang="tr-TR"/>
          </a:p>
        </p:txBody>
      </p:sp>
    </p:spTree>
    <p:extLst>
      <p:ext uri="{BB962C8B-B14F-4D97-AF65-F5344CB8AC3E}">
        <p14:creationId xmlns:p14="http://schemas.microsoft.com/office/powerpoint/2010/main" val="4014668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may</a:t>
            </a:r>
            <a:r>
              <a:rPr lang="tr-TR" dirty="0"/>
              <a:t> </a:t>
            </a:r>
            <a:r>
              <a:rPr lang="tr-TR" dirty="0" err="1"/>
              <a:t>think</a:t>
            </a:r>
            <a:r>
              <a:rPr lang="tr-TR" dirty="0"/>
              <a:t> of </a:t>
            </a:r>
            <a:r>
              <a:rPr lang="tr-TR" dirty="0" err="1"/>
              <a:t>actions</a:t>
            </a:r>
            <a:r>
              <a:rPr lang="tr-TR" dirty="0"/>
              <a:t> as </a:t>
            </a:r>
            <a:r>
              <a:rPr lang="tr-TR" dirty="0" err="1"/>
              <a:t>high</a:t>
            </a:r>
            <a:r>
              <a:rPr lang="tr-TR" dirty="0"/>
              <a:t> </a:t>
            </a:r>
            <a:r>
              <a:rPr lang="tr-TR" dirty="0" err="1"/>
              <a:t>level</a:t>
            </a:r>
            <a:r>
              <a:rPr lang="tr-TR" dirty="0"/>
              <a:t> </a:t>
            </a:r>
            <a:r>
              <a:rPr lang="tr-TR" dirty="0" err="1"/>
              <a:t>modules</a:t>
            </a:r>
            <a:r>
              <a:rPr lang="tr-TR" dirty="0"/>
              <a:t> </a:t>
            </a:r>
            <a:r>
              <a:rPr lang="tr-TR" dirty="0" err="1"/>
              <a:t>and</a:t>
            </a:r>
            <a:r>
              <a:rPr lang="tr-TR" dirty="0"/>
              <a:t> </a:t>
            </a:r>
            <a:r>
              <a:rPr lang="tr-TR" dirty="0" err="1"/>
              <a:t>state</a:t>
            </a:r>
            <a:r>
              <a:rPr lang="tr-TR" dirty="0"/>
              <a:t> </a:t>
            </a:r>
            <a:r>
              <a:rPr lang="tr-TR" dirty="0" err="1"/>
              <a:t>information</a:t>
            </a:r>
            <a:r>
              <a:rPr lang="tr-TR" dirty="0"/>
              <a:t> as </a:t>
            </a:r>
            <a:r>
              <a:rPr lang="tr-TR" dirty="0" err="1"/>
              <a:t>low</a:t>
            </a:r>
            <a:r>
              <a:rPr lang="tr-TR" dirty="0"/>
              <a:t> </a:t>
            </a:r>
            <a:r>
              <a:rPr lang="tr-TR" dirty="0" err="1"/>
              <a:t>level</a:t>
            </a:r>
            <a:r>
              <a:rPr lang="tr-TR" dirty="0"/>
              <a:t> </a:t>
            </a:r>
            <a:r>
              <a:rPr lang="tr-TR" dirty="0" err="1"/>
              <a:t>module</a:t>
            </a:r>
            <a:r>
              <a:rPr lang="tr-TR" dirty="0"/>
              <a:t> </a:t>
            </a:r>
            <a:r>
              <a:rPr lang="tr-TR" dirty="0" err="1"/>
              <a:t>from</a:t>
            </a:r>
            <a:r>
              <a:rPr lang="tr-TR" dirty="0"/>
              <a:t> </a:t>
            </a:r>
            <a:r>
              <a:rPr lang="tr-TR" dirty="0" err="1"/>
              <a:t>the</a:t>
            </a:r>
            <a:r>
              <a:rPr lang="tr-TR" dirty="0"/>
              <a:t> </a:t>
            </a:r>
            <a:r>
              <a:rPr lang="tr-TR" dirty="0" err="1"/>
              <a:t>context’s</a:t>
            </a:r>
            <a:r>
              <a:rPr lang="tr-TR" dirty="0"/>
              <a:t> </a:t>
            </a:r>
            <a:r>
              <a:rPr lang="tr-TR" dirty="0" err="1"/>
              <a:t>point</a:t>
            </a:r>
            <a:r>
              <a:rPr lang="tr-TR" dirty="0"/>
              <a:t> of </a:t>
            </a:r>
            <a:r>
              <a:rPr lang="tr-TR" dirty="0" err="1"/>
              <a:t>view</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71</a:t>
            </a:fld>
            <a:endParaRPr lang="tr-TR"/>
          </a:p>
        </p:txBody>
      </p:sp>
    </p:spTree>
    <p:extLst>
      <p:ext uri="{BB962C8B-B14F-4D97-AF65-F5344CB8AC3E}">
        <p14:creationId xmlns:p14="http://schemas.microsoft.com/office/powerpoint/2010/main" val="1328271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a:t>
            </a:r>
            <a:r>
              <a:rPr lang="tr-TR" dirty="0"/>
              <a:t> </a:t>
            </a:r>
            <a:r>
              <a:rPr lang="tr-TR" dirty="0" err="1"/>
              <a:t>dependecy</a:t>
            </a:r>
            <a:r>
              <a:rPr lang="tr-TR" dirty="0"/>
              <a:t> </a:t>
            </a:r>
            <a:r>
              <a:rPr lang="tr-TR" dirty="0" err="1"/>
              <a:t>inversion</a:t>
            </a:r>
            <a:r>
              <a:rPr lang="tr-TR" dirty="0"/>
              <a:t> </a:t>
            </a:r>
            <a:r>
              <a:rPr lang="tr-TR" dirty="0" err="1"/>
              <a:t>principle</a:t>
            </a:r>
            <a:r>
              <a:rPr lang="tr-TR" dirty="0"/>
              <a:t> </a:t>
            </a:r>
            <a:r>
              <a:rPr lang="tr-TR" dirty="0" err="1"/>
              <a:t>states</a:t>
            </a:r>
            <a:r>
              <a:rPr lang="tr-TR" dirty="0"/>
              <a:t> </a:t>
            </a:r>
            <a:r>
              <a:rPr lang="tr-TR" dirty="0" err="1"/>
              <a:t>that</a:t>
            </a:r>
            <a:r>
              <a:rPr lang="tr-TR" dirty="0"/>
              <a:t> </a:t>
            </a:r>
            <a:r>
              <a:rPr lang="tr-TR" dirty="0" err="1"/>
              <a:t>higher</a:t>
            </a:r>
            <a:r>
              <a:rPr lang="tr-TR" dirty="0"/>
              <a:t> </a:t>
            </a:r>
            <a:r>
              <a:rPr lang="tr-TR" dirty="0" err="1"/>
              <a:t>level</a:t>
            </a:r>
            <a:r>
              <a:rPr lang="tr-TR" dirty="0"/>
              <a:t> </a:t>
            </a:r>
            <a:r>
              <a:rPr lang="tr-TR" dirty="0" err="1"/>
              <a:t>modules</a:t>
            </a:r>
            <a:r>
              <a:rPr lang="tr-TR" dirty="0"/>
              <a:t> </a:t>
            </a:r>
            <a:r>
              <a:rPr lang="tr-TR" dirty="0" err="1"/>
              <a:t>should</a:t>
            </a:r>
            <a:r>
              <a:rPr lang="tr-TR" dirty="0"/>
              <a:t> not </a:t>
            </a:r>
            <a:r>
              <a:rPr lang="tr-TR" dirty="0" err="1"/>
              <a:t>depend</a:t>
            </a:r>
            <a:r>
              <a:rPr lang="tr-TR" dirty="0"/>
              <a:t> on </a:t>
            </a:r>
            <a:r>
              <a:rPr lang="tr-TR" dirty="0" err="1"/>
              <a:t>lower</a:t>
            </a:r>
            <a:r>
              <a:rPr lang="tr-TR" dirty="0"/>
              <a:t> </a:t>
            </a:r>
            <a:r>
              <a:rPr lang="tr-TR" dirty="0" err="1"/>
              <a:t>level</a:t>
            </a:r>
            <a:r>
              <a:rPr lang="tr-TR" dirty="0"/>
              <a:t> </a:t>
            </a:r>
            <a:r>
              <a:rPr lang="tr-TR" dirty="0" err="1"/>
              <a:t>modules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72</a:t>
            </a:fld>
            <a:endParaRPr lang="tr-TR"/>
          </a:p>
        </p:txBody>
      </p:sp>
    </p:spTree>
    <p:extLst>
      <p:ext uri="{BB962C8B-B14F-4D97-AF65-F5344CB8AC3E}">
        <p14:creationId xmlns:p14="http://schemas.microsoft.com/office/powerpoint/2010/main" val="37531437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However</a:t>
            </a:r>
            <a:r>
              <a:rPr lang="tr-TR" dirty="0"/>
              <a:t> </a:t>
            </a:r>
            <a:r>
              <a:rPr lang="tr-TR" dirty="0" err="1"/>
              <a:t>this</a:t>
            </a:r>
            <a:r>
              <a:rPr lang="tr-TR" dirty="0"/>
              <a:t> is </a:t>
            </a:r>
            <a:r>
              <a:rPr lang="tr-TR" dirty="0" err="1"/>
              <a:t>the</a:t>
            </a:r>
            <a:r>
              <a:rPr lang="tr-TR" dirty="0"/>
              <a:t> </a:t>
            </a:r>
            <a:r>
              <a:rPr lang="tr-TR" dirty="0" err="1"/>
              <a:t>case</a:t>
            </a:r>
            <a:r>
              <a:rPr lang="tr-TR" dirty="0"/>
              <a:t> </a:t>
            </a:r>
            <a:r>
              <a:rPr lang="tr-TR" dirty="0" err="1"/>
              <a:t>for</a:t>
            </a:r>
            <a:r>
              <a:rPr lang="tr-TR" dirty="0"/>
              <a:t> </a:t>
            </a:r>
            <a:r>
              <a:rPr lang="tr-TR" dirty="0" err="1"/>
              <a:t>the</a:t>
            </a:r>
            <a:r>
              <a:rPr lang="tr-TR" dirty="0"/>
              <a:t> </a:t>
            </a:r>
            <a:r>
              <a:rPr lang="tr-TR" dirty="0" err="1"/>
              <a:t>intial</a:t>
            </a:r>
            <a:r>
              <a:rPr lang="tr-TR" dirty="0"/>
              <a:t> </a:t>
            </a:r>
            <a:r>
              <a:rPr lang="tr-TR" dirty="0" err="1"/>
              <a:t>if</a:t>
            </a:r>
            <a:r>
              <a:rPr lang="tr-TR" dirty="0"/>
              <a:t>-else </a:t>
            </a:r>
            <a:r>
              <a:rPr lang="tr-TR" dirty="0" err="1"/>
              <a:t>implementation</a:t>
            </a:r>
            <a:r>
              <a:rPr lang="tr-TR" dirty="0"/>
              <a:t> </a:t>
            </a:r>
            <a:r>
              <a:rPr lang="tr-TR" dirty="0" err="1"/>
              <a:t>we</a:t>
            </a:r>
            <a:r>
              <a:rPr lang="tr-TR" dirty="0"/>
              <a:t> </a:t>
            </a:r>
            <a:r>
              <a:rPr lang="tr-TR" dirty="0" err="1"/>
              <a:t>saw</a:t>
            </a:r>
            <a:r>
              <a:rPr lang="tr-TR" dirty="0"/>
              <a:t> in </a:t>
            </a:r>
            <a:r>
              <a:rPr lang="tr-TR" dirty="0" err="1"/>
              <a:t>the</a:t>
            </a:r>
            <a:r>
              <a:rPr lang="tr-TR" dirty="0"/>
              <a:t> </a:t>
            </a:r>
            <a:r>
              <a:rPr lang="tr-TR" dirty="0" err="1"/>
              <a:t>previous</a:t>
            </a:r>
            <a:r>
              <a:rPr lang="tr-TR" dirty="0"/>
              <a:t> </a:t>
            </a:r>
            <a:r>
              <a:rPr lang="tr-TR" dirty="0" err="1"/>
              <a:t>sections</a:t>
            </a:r>
            <a:r>
              <a:rPr lang="tr-TR" dirty="0"/>
              <a:t>.</a:t>
            </a:r>
          </a:p>
          <a:p>
            <a:endParaRPr lang="tr-TR" dirty="0"/>
          </a:p>
          <a:p>
            <a:r>
              <a:rPr lang="tr-TR" dirty="0"/>
              <a:t>As </a:t>
            </a:r>
            <a:r>
              <a:rPr lang="tr-TR" dirty="0" err="1"/>
              <a:t>you</a:t>
            </a:r>
            <a:r>
              <a:rPr lang="tr-TR" dirty="0"/>
              <a:t> can </a:t>
            </a:r>
            <a:r>
              <a:rPr lang="tr-TR" dirty="0" err="1"/>
              <a:t>see</a:t>
            </a:r>
            <a:r>
              <a:rPr lang="tr-TR" dirty="0"/>
              <a:t> on </a:t>
            </a:r>
            <a:r>
              <a:rPr lang="tr-TR" dirty="0" err="1"/>
              <a:t>the</a:t>
            </a:r>
            <a:r>
              <a:rPr lang="tr-TR" dirty="0"/>
              <a:t> </a:t>
            </a:r>
            <a:r>
              <a:rPr lang="tr-TR" dirty="0" err="1"/>
              <a:t>code</a:t>
            </a:r>
            <a:r>
              <a:rPr lang="tr-TR" dirty="0"/>
              <a:t> at </a:t>
            </a:r>
            <a:r>
              <a:rPr lang="tr-TR" dirty="0" err="1"/>
              <a:t>right</a:t>
            </a:r>
            <a:r>
              <a:rPr lang="tr-TR" dirty="0"/>
              <a:t> </a:t>
            </a:r>
            <a:r>
              <a:rPr lang="tr-TR" dirty="0" err="1"/>
              <a:t>these</a:t>
            </a:r>
            <a:r>
              <a:rPr lang="tr-TR" dirty="0"/>
              <a:t> </a:t>
            </a:r>
            <a:r>
              <a:rPr lang="tr-TR" dirty="0" err="1"/>
              <a:t>context</a:t>
            </a:r>
            <a:r>
              <a:rPr lang="tr-TR" dirty="0"/>
              <a:t> </a:t>
            </a:r>
            <a:r>
              <a:rPr lang="tr-TR" dirty="0" err="1"/>
              <a:t>actions</a:t>
            </a:r>
            <a:r>
              <a:rPr lang="tr-TR" dirty="0"/>
              <a:t> </a:t>
            </a:r>
            <a:r>
              <a:rPr lang="tr-TR" dirty="0" err="1"/>
              <a:t>directly</a:t>
            </a:r>
            <a:r>
              <a:rPr lang="tr-TR" dirty="0"/>
              <a:t> </a:t>
            </a:r>
            <a:r>
              <a:rPr lang="tr-TR" dirty="0" err="1"/>
              <a:t>depend</a:t>
            </a:r>
            <a:r>
              <a:rPr lang="tr-TR" dirty="0"/>
              <a:t> on </a:t>
            </a:r>
            <a:r>
              <a:rPr lang="tr-TR" dirty="0" err="1"/>
              <a:t>the</a:t>
            </a:r>
            <a:r>
              <a:rPr lang="tr-TR" dirty="0"/>
              <a:t> </a:t>
            </a:r>
            <a:r>
              <a:rPr lang="tr-TR" dirty="0" err="1"/>
              <a:t>current</a:t>
            </a:r>
            <a:r>
              <a:rPr lang="tr-TR" dirty="0"/>
              <a:t> </a:t>
            </a:r>
            <a:r>
              <a:rPr lang="tr-TR" dirty="0" err="1"/>
              <a:t>state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73</a:t>
            </a:fld>
            <a:endParaRPr lang="tr-TR"/>
          </a:p>
        </p:txBody>
      </p:sp>
    </p:spTree>
    <p:extLst>
      <p:ext uri="{BB962C8B-B14F-4D97-AF65-F5344CB8AC3E}">
        <p14:creationId xmlns:p14="http://schemas.microsoft.com/office/powerpoint/2010/main" val="1293090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Dependency</a:t>
            </a:r>
            <a:r>
              <a:rPr lang="tr-TR" dirty="0"/>
              <a:t> </a:t>
            </a:r>
            <a:r>
              <a:rPr lang="tr-TR" dirty="0" err="1"/>
              <a:t>inversion</a:t>
            </a:r>
            <a:r>
              <a:rPr lang="tr-TR" dirty="0"/>
              <a:t> </a:t>
            </a:r>
            <a:r>
              <a:rPr lang="tr-TR" dirty="0" err="1"/>
              <a:t>principle</a:t>
            </a:r>
            <a:r>
              <a:rPr lang="tr-TR" dirty="0"/>
              <a:t> </a:t>
            </a:r>
            <a:r>
              <a:rPr lang="tr-TR" dirty="0" err="1"/>
              <a:t>suggests</a:t>
            </a:r>
            <a:r>
              <a:rPr lang="tr-TR" dirty="0"/>
              <a:t> </a:t>
            </a:r>
            <a:r>
              <a:rPr lang="tr-TR" dirty="0" err="1"/>
              <a:t>that</a:t>
            </a:r>
            <a:r>
              <a:rPr lang="tr-TR" dirty="0"/>
              <a:t> </a:t>
            </a:r>
            <a:r>
              <a:rPr lang="tr-TR" dirty="0" err="1"/>
              <a:t>both</a:t>
            </a:r>
            <a:r>
              <a:rPr lang="tr-TR" dirty="0"/>
              <a:t> </a:t>
            </a:r>
            <a:r>
              <a:rPr lang="tr-TR" dirty="0" err="1"/>
              <a:t>high</a:t>
            </a:r>
            <a:r>
              <a:rPr lang="tr-TR" dirty="0"/>
              <a:t> </a:t>
            </a:r>
            <a:r>
              <a:rPr lang="tr-TR" dirty="0" err="1"/>
              <a:t>and</a:t>
            </a:r>
            <a:r>
              <a:rPr lang="tr-TR" dirty="0"/>
              <a:t> </a:t>
            </a:r>
            <a:r>
              <a:rPr lang="tr-TR" dirty="0" err="1"/>
              <a:t>low</a:t>
            </a:r>
            <a:r>
              <a:rPr lang="tr-TR" dirty="0"/>
              <a:t> </a:t>
            </a:r>
            <a:r>
              <a:rPr lang="tr-TR" dirty="0" err="1"/>
              <a:t>level</a:t>
            </a:r>
            <a:r>
              <a:rPr lang="tr-TR" dirty="0"/>
              <a:t> </a:t>
            </a:r>
            <a:r>
              <a:rPr lang="tr-TR" dirty="0" err="1"/>
              <a:t>modules</a:t>
            </a:r>
            <a:r>
              <a:rPr lang="tr-TR" dirty="0"/>
              <a:t> </a:t>
            </a:r>
            <a:r>
              <a:rPr lang="tr-TR" dirty="0" err="1"/>
              <a:t>should</a:t>
            </a:r>
            <a:r>
              <a:rPr lang="tr-TR" dirty="0"/>
              <a:t> </a:t>
            </a:r>
            <a:r>
              <a:rPr lang="tr-TR" dirty="0" err="1"/>
              <a:t>depend</a:t>
            </a:r>
            <a:r>
              <a:rPr lang="tr-TR" dirty="0"/>
              <a:t> on </a:t>
            </a:r>
            <a:r>
              <a:rPr lang="tr-TR" dirty="0" err="1"/>
              <a:t>abstractions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74</a:t>
            </a:fld>
            <a:endParaRPr lang="tr-TR"/>
          </a:p>
        </p:txBody>
      </p:sp>
    </p:spTree>
    <p:extLst>
      <p:ext uri="{BB962C8B-B14F-4D97-AF65-F5344CB8AC3E}">
        <p14:creationId xmlns:p14="http://schemas.microsoft.com/office/powerpoint/2010/main" val="35383293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This</a:t>
            </a:r>
            <a:r>
              <a:rPr lang="tr-TR" dirty="0"/>
              <a:t> </a:t>
            </a:r>
            <a:r>
              <a:rPr lang="tr-TR" dirty="0" err="1"/>
              <a:t>requirement</a:t>
            </a:r>
            <a:r>
              <a:rPr lang="tr-TR" dirty="0"/>
              <a:t> is </a:t>
            </a:r>
            <a:r>
              <a:rPr lang="tr-TR" dirty="0" err="1"/>
              <a:t>satisfied</a:t>
            </a:r>
            <a:r>
              <a:rPr lang="tr-TR" dirty="0"/>
              <a:t> </a:t>
            </a:r>
            <a:r>
              <a:rPr lang="tr-TR" dirty="0" err="1"/>
              <a:t>with</a:t>
            </a:r>
            <a:r>
              <a:rPr lang="tr-TR" dirty="0"/>
              <a:t> </a:t>
            </a:r>
            <a:r>
              <a:rPr lang="tr-TR" dirty="0" err="1"/>
              <a:t>the</a:t>
            </a:r>
            <a:r>
              <a:rPr lang="tr-TR" dirty="0"/>
              <a:t> </a:t>
            </a:r>
            <a:r>
              <a:rPr lang="tr-TR" dirty="0" err="1"/>
              <a:t>state</a:t>
            </a:r>
            <a:r>
              <a:rPr lang="tr-TR" dirty="0"/>
              <a:t> </a:t>
            </a:r>
            <a:r>
              <a:rPr lang="tr-TR" dirty="0" err="1"/>
              <a:t>pattern</a:t>
            </a:r>
            <a:r>
              <a:rPr lang="tr-TR" dirty="0"/>
              <a:t>. </a:t>
            </a:r>
          </a:p>
          <a:p>
            <a:endParaRPr lang="tr-TR" dirty="0"/>
          </a:p>
          <a:p>
            <a:r>
              <a:rPr lang="tr-TR" dirty="0" err="1"/>
              <a:t>Now</a:t>
            </a:r>
            <a:r>
              <a:rPr lang="tr-TR" dirty="0"/>
              <a:t> </a:t>
            </a:r>
            <a:r>
              <a:rPr lang="tr-TR" dirty="0" err="1"/>
              <a:t>both</a:t>
            </a:r>
            <a:r>
              <a:rPr lang="tr-TR" dirty="0"/>
              <a:t> </a:t>
            </a:r>
            <a:r>
              <a:rPr lang="tr-TR" dirty="0" err="1"/>
              <a:t>the</a:t>
            </a:r>
            <a:r>
              <a:rPr lang="tr-TR" dirty="0"/>
              <a:t> </a:t>
            </a:r>
            <a:r>
              <a:rPr lang="tr-TR" dirty="0" err="1"/>
              <a:t>context</a:t>
            </a:r>
            <a:r>
              <a:rPr lang="tr-TR" dirty="0"/>
              <a:t> </a:t>
            </a:r>
            <a:r>
              <a:rPr lang="tr-TR" dirty="0" err="1"/>
              <a:t>actions</a:t>
            </a:r>
            <a:r>
              <a:rPr lang="tr-TR" dirty="0"/>
              <a:t> (</a:t>
            </a:r>
            <a:r>
              <a:rPr lang="tr-TR" dirty="0" err="1"/>
              <a:t>or</a:t>
            </a:r>
            <a:r>
              <a:rPr lang="tr-TR" dirty="0"/>
              <a:t> </a:t>
            </a:r>
            <a:r>
              <a:rPr lang="tr-TR" dirty="0" err="1"/>
              <a:t>high</a:t>
            </a:r>
            <a:r>
              <a:rPr lang="tr-TR" dirty="0"/>
              <a:t> </a:t>
            </a:r>
            <a:r>
              <a:rPr lang="tr-TR" dirty="0" err="1"/>
              <a:t>level</a:t>
            </a:r>
            <a:r>
              <a:rPr lang="tr-TR" dirty="0"/>
              <a:t> </a:t>
            </a:r>
            <a:r>
              <a:rPr lang="tr-TR" dirty="0" err="1"/>
              <a:t>modules</a:t>
            </a:r>
            <a:r>
              <a:rPr lang="tr-TR" dirty="0"/>
              <a:t>) </a:t>
            </a:r>
            <a:r>
              <a:rPr lang="tr-TR" dirty="0" err="1"/>
              <a:t>and</a:t>
            </a:r>
            <a:r>
              <a:rPr lang="tr-TR" dirty="0"/>
              <a:t> </a:t>
            </a:r>
            <a:r>
              <a:rPr lang="tr-TR" dirty="0" err="1"/>
              <a:t>state</a:t>
            </a:r>
            <a:r>
              <a:rPr lang="tr-TR" dirty="0"/>
              <a:t> </a:t>
            </a:r>
            <a:r>
              <a:rPr lang="tr-TR" dirty="0" err="1"/>
              <a:t>information</a:t>
            </a:r>
            <a:r>
              <a:rPr lang="tr-TR" dirty="0"/>
              <a:t> (</a:t>
            </a:r>
            <a:r>
              <a:rPr lang="tr-TR" dirty="0" err="1"/>
              <a:t>or</a:t>
            </a:r>
            <a:r>
              <a:rPr lang="tr-TR" dirty="0"/>
              <a:t> </a:t>
            </a:r>
            <a:r>
              <a:rPr lang="tr-TR" dirty="0" err="1"/>
              <a:t>low</a:t>
            </a:r>
            <a:r>
              <a:rPr lang="tr-TR" dirty="0"/>
              <a:t> </a:t>
            </a:r>
            <a:r>
              <a:rPr lang="tr-TR" dirty="0" err="1"/>
              <a:t>level</a:t>
            </a:r>
            <a:r>
              <a:rPr lang="tr-TR" dirty="0"/>
              <a:t> </a:t>
            </a:r>
            <a:r>
              <a:rPr lang="tr-TR" dirty="0" err="1"/>
              <a:t>module</a:t>
            </a:r>
            <a:r>
              <a:rPr lang="tr-TR" dirty="0"/>
              <a:t>) </a:t>
            </a:r>
            <a:r>
              <a:rPr lang="tr-TR" dirty="0" err="1"/>
              <a:t>depend</a:t>
            </a:r>
            <a:r>
              <a:rPr lang="tr-TR" dirty="0"/>
              <a:t> on </a:t>
            </a:r>
            <a:r>
              <a:rPr lang="tr-TR" dirty="0" err="1"/>
              <a:t>the</a:t>
            </a:r>
            <a:r>
              <a:rPr lang="tr-TR" dirty="0"/>
              <a:t> </a:t>
            </a:r>
            <a:r>
              <a:rPr lang="tr-TR" dirty="0" err="1"/>
              <a:t>state</a:t>
            </a:r>
            <a:r>
              <a:rPr lang="tr-TR" dirty="0"/>
              <a:t> </a:t>
            </a:r>
            <a:r>
              <a:rPr lang="tr-TR" dirty="0" err="1"/>
              <a:t>interface</a:t>
            </a:r>
            <a:r>
              <a:rPr lang="tr-TR" dirty="0"/>
              <a:t> </a:t>
            </a:r>
            <a:r>
              <a:rPr lang="tr-TR" dirty="0" err="1"/>
              <a:t>abstraction</a:t>
            </a:r>
            <a:endParaRPr lang="tr-TR" dirty="0"/>
          </a:p>
          <a:p>
            <a:endParaRPr lang="tr-TR" dirty="0"/>
          </a:p>
          <a:p>
            <a:r>
              <a:rPr lang="tr-TR" dirty="0" err="1"/>
              <a:t>And</a:t>
            </a:r>
            <a:r>
              <a:rPr lang="tr-TR" dirty="0"/>
              <a:t> as </a:t>
            </a:r>
            <a:r>
              <a:rPr lang="tr-TR" dirty="0" err="1"/>
              <a:t>we</a:t>
            </a:r>
            <a:r>
              <a:rPr lang="tr-TR" dirty="0"/>
              <a:t> can </a:t>
            </a:r>
            <a:r>
              <a:rPr lang="tr-TR" dirty="0" err="1"/>
              <a:t>see</a:t>
            </a:r>
            <a:r>
              <a:rPr lang="tr-TR" dirty="0"/>
              <a:t> </a:t>
            </a:r>
            <a:r>
              <a:rPr lang="tr-TR" dirty="0" err="1"/>
              <a:t>from</a:t>
            </a:r>
            <a:r>
              <a:rPr lang="tr-TR" dirty="0"/>
              <a:t> </a:t>
            </a:r>
            <a:r>
              <a:rPr lang="tr-TR" dirty="0" err="1"/>
              <a:t>the</a:t>
            </a:r>
            <a:r>
              <a:rPr lang="tr-TR" dirty="0"/>
              <a:t> </a:t>
            </a:r>
            <a:r>
              <a:rPr lang="tr-TR" dirty="0" err="1"/>
              <a:t>code</a:t>
            </a:r>
            <a:r>
              <a:rPr lang="tr-TR" dirty="0"/>
              <a:t> </a:t>
            </a:r>
            <a:r>
              <a:rPr lang="tr-TR" dirty="0" err="1"/>
              <a:t>context</a:t>
            </a:r>
            <a:r>
              <a:rPr lang="tr-TR" dirty="0"/>
              <a:t> </a:t>
            </a:r>
            <a:r>
              <a:rPr lang="tr-TR" dirty="0" err="1"/>
              <a:t>actions</a:t>
            </a:r>
            <a:r>
              <a:rPr lang="tr-TR" dirty="0"/>
              <a:t> can be </a:t>
            </a:r>
            <a:r>
              <a:rPr lang="tr-TR" dirty="0" err="1"/>
              <a:t>performed</a:t>
            </a:r>
            <a:r>
              <a:rPr lang="tr-TR" dirty="0"/>
              <a:t> </a:t>
            </a:r>
            <a:r>
              <a:rPr lang="tr-TR" dirty="0" err="1"/>
              <a:t>without</a:t>
            </a:r>
            <a:r>
              <a:rPr lang="tr-TR" dirty="0"/>
              <a:t> </a:t>
            </a:r>
            <a:r>
              <a:rPr lang="tr-TR" dirty="0" err="1"/>
              <a:t>caring</a:t>
            </a:r>
            <a:r>
              <a:rPr lang="tr-TR" dirty="0"/>
              <a:t> </a:t>
            </a:r>
            <a:r>
              <a:rPr lang="tr-TR" dirty="0" err="1"/>
              <a:t>for</a:t>
            </a:r>
            <a:r>
              <a:rPr lang="tr-TR" dirty="0"/>
              <a:t> </a:t>
            </a:r>
            <a:r>
              <a:rPr lang="tr-TR" dirty="0" err="1"/>
              <a:t>the</a:t>
            </a:r>
            <a:r>
              <a:rPr lang="tr-TR" dirty="0"/>
              <a:t> </a:t>
            </a:r>
            <a:r>
              <a:rPr lang="tr-TR" dirty="0" err="1"/>
              <a:t>state</a:t>
            </a:r>
            <a:r>
              <a:rPr lang="tr-TR" dirty="0"/>
              <a:t> </a:t>
            </a:r>
            <a:r>
              <a:rPr lang="tr-TR" dirty="0" err="1"/>
              <a:t>information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75</a:t>
            </a:fld>
            <a:endParaRPr lang="tr-TR"/>
          </a:p>
        </p:txBody>
      </p:sp>
    </p:spTree>
    <p:extLst>
      <p:ext uri="{BB962C8B-B14F-4D97-AF65-F5344CB8AC3E}">
        <p14:creationId xmlns:p14="http://schemas.microsoft.com/office/powerpoint/2010/main" val="3833391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inverts</a:t>
            </a:r>
            <a:r>
              <a:rPr lang="tr-TR" dirty="0"/>
              <a:t> </a:t>
            </a:r>
            <a:r>
              <a:rPr lang="tr-TR" dirty="0" err="1"/>
              <a:t>the</a:t>
            </a:r>
            <a:r>
              <a:rPr lang="tr-TR" dirty="0"/>
              <a:t> </a:t>
            </a:r>
            <a:r>
              <a:rPr lang="tr-TR" dirty="0" err="1"/>
              <a:t>dependencies</a:t>
            </a:r>
            <a:r>
              <a:rPr lang="tr-TR" dirty="0"/>
              <a:t> </a:t>
            </a:r>
            <a:r>
              <a:rPr lang="tr-TR" dirty="0" err="1"/>
              <a:t>and</a:t>
            </a:r>
            <a:r>
              <a:rPr lang="tr-TR" dirty="0"/>
              <a:t> is </a:t>
            </a:r>
            <a:r>
              <a:rPr lang="tr-TR" dirty="0" err="1"/>
              <a:t>compliant</a:t>
            </a:r>
            <a:r>
              <a:rPr lang="tr-TR" dirty="0"/>
              <a:t> </a:t>
            </a:r>
            <a:r>
              <a:rPr lang="tr-TR" dirty="0" err="1"/>
              <a:t>with</a:t>
            </a:r>
            <a:r>
              <a:rPr lang="tr-TR" dirty="0"/>
              <a:t> </a:t>
            </a:r>
            <a:r>
              <a:rPr lang="tr-TR" dirty="0" err="1"/>
              <a:t>the</a:t>
            </a:r>
            <a:r>
              <a:rPr lang="tr-TR" dirty="0"/>
              <a:t> </a:t>
            </a:r>
            <a:r>
              <a:rPr lang="tr-TR" dirty="0" err="1"/>
              <a:t>depedency</a:t>
            </a:r>
            <a:r>
              <a:rPr lang="tr-TR" dirty="0"/>
              <a:t> </a:t>
            </a:r>
            <a:r>
              <a:rPr lang="tr-TR" dirty="0" err="1"/>
              <a:t>inversion</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76</a:t>
            </a:fld>
            <a:endParaRPr lang="tr-TR"/>
          </a:p>
        </p:txBody>
      </p:sp>
    </p:spTree>
    <p:extLst>
      <p:ext uri="{BB962C8B-B14F-4D97-AF65-F5344CB8AC3E}">
        <p14:creationId xmlns:p14="http://schemas.microsoft.com/office/powerpoint/2010/main" val="3903459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I </a:t>
            </a:r>
            <a:r>
              <a:rPr lang="tr-TR" dirty="0" err="1"/>
              <a:t>will</a:t>
            </a:r>
            <a:r>
              <a:rPr lang="tr-TR" dirty="0"/>
              <a:t> </a:t>
            </a:r>
            <a:r>
              <a:rPr lang="tr-TR" dirty="0" err="1"/>
              <a:t>move</a:t>
            </a:r>
            <a:r>
              <a:rPr lang="tr-TR" dirty="0"/>
              <a:t> </a:t>
            </a:r>
            <a:r>
              <a:rPr lang="tr-TR" dirty="0" err="1"/>
              <a:t>onto</a:t>
            </a:r>
            <a:r>
              <a:rPr lang="tr-TR" dirty="0"/>
              <a:t> </a:t>
            </a:r>
            <a:r>
              <a:rPr lang="tr-TR" dirty="0" err="1"/>
              <a:t>some</a:t>
            </a:r>
            <a:r>
              <a:rPr lang="tr-TR" dirty="0"/>
              <a:t> </a:t>
            </a:r>
            <a:r>
              <a:rPr lang="tr-TR" dirty="0" err="1"/>
              <a:t>advantages</a:t>
            </a:r>
            <a:r>
              <a:rPr lang="tr-TR" dirty="0"/>
              <a:t> </a:t>
            </a:r>
            <a:r>
              <a:rPr lang="tr-TR" dirty="0" err="1"/>
              <a:t>and</a:t>
            </a:r>
            <a:r>
              <a:rPr lang="tr-TR" dirty="0"/>
              <a:t> </a:t>
            </a:r>
            <a:r>
              <a:rPr lang="tr-TR" dirty="0" err="1"/>
              <a:t>disadvantages</a:t>
            </a:r>
            <a:r>
              <a:rPr lang="tr-TR" dirty="0"/>
              <a:t> of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77</a:t>
            </a:fld>
            <a:endParaRPr lang="tr-TR"/>
          </a:p>
        </p:txBody>
      </p:sp>
    </p:spTree>
    <p:extLst>
      <p:ext uri="{BB962C8B-B14F-4D97-AF65-F5344CB8AC3E}">
        <p14:creationId xmlns:p14="http://schemas.microsoft.com/office/powerpoint/2010/main" val="8715718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Now</a:t>
            </a:r>
            <a:r>
              <a:rPr lang="tr-TR" dirty="0"/>
              <a:t> I </a:t>
            </a:r>
            <a:r>
              <a:rPr lang="tr-TR" dirty="0" err="1"/>
              <a:t>will</a:t>
            </a:r>
            <a:r>
              <a:rPr lang="tr-TR" dirty="0"/>
              <a:t> </a:t>
            </a:r>
            <a:r>
              <a:rPr lang="tr-TR" dirty="0" err="1"/>
              <a:t>move</a:t>
            </a:r>
            <a:r>
              <a:rPr lang="tr-TR" dirty="0"/>
              <a:t> </a:t>
            </a:r>
            <a:r>
              <a:rPr lang="tr-TR" dirty="0" err="1"/>
              <a:t>onto</a:t>
            </a:r>
            <a:r>
              <a:rPr lang="tr-TR" dirty="0"/>
              <a:t> </a:t>
            </a:r>
            <a:r>
              <a:rPr lang="tr-TR" dirty="0" err="1"/>
              <a:t>some</a:t>
            </a:r>
            <a:r>
              <a:rPr lang="tr-TR" dirty="0"/>
              <a:t> </a:t>
            </a:r>
            <a:r>
              <a:rPr lang="tr-TR" dirty="0" err="1"/>
              <a:t>advantages</a:t>
            </a:r>
            <a:r>
              <a:rPr lang="tr-TR" dirty="0"/>
              <a:t> </a:t>
            </a:r>
            <a:r>
              <a:rPr lang="tr-TR" dirty="0" err="1"/>
              <a:t>and</a:t>
            </a:r>
            <a:r>
              <a:rPr lang="tr-TR" dirty="0"/>
              <a:t> </a:t>
            </a:r>
            <a:r>
              <a:rPr lang="tr-TR" dirty="0" err="1"/>
              <a:t>disadvantages</a:t>
            </a:r>
            <a:r>
              <a:rPr lang="tr-TR" dirty="0"/>
              <a:t> of </a:t>
            </a:r>
            <a:r>
              <a:rPr lang="tr-TR" dirty="0" err="1"/>
              <a:t>the</a:t>
            </a:r>
            <a:r>
              <a:rPr lang="tr-TR" dirty="0"/>
              <a:t> </a:t>
            </a:r>
            <a:r>
              <a:rPr lang="tr-TR" dirty="0" err="1"/>
              <a:t>state</a:t>
            </a:r>
            <a:r>
              <a:rPr lang="tr-TR" dirty="0"/>
              <a:t> </a:t>
            </a:r>
            <a:r>
              <a:rPr lang="tr-TR" dirty="0" err="1"/>
              <a:t>pattern</a:t>
            </a:r>
            <a:endParaRPr lang="tr-TR"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78</a:t>
            </a:fld>
            <a:endParaRPr lang="tr-TR"/>
          </a:p>
        </p:txBody>
      </p:sp>
    </p:spTree>
    <p:extLst>
      <p:ext uri="{BB962C8B-B14F-4D97-AF65-F5344CB8AC3E}">
        <p14:creationId xmlns:p14="http://schemas.microsoft.com/office/powerpoint/2010/main" val="29687846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One</a:t>
            </a:r>
            <a:r>
              <a:rPr lang="tr-TR" dirty="0"/>
              <a:t> of </a:t>
            </a:r>
            <a:r>
              <a:rPr lang="tr-TR" dirty="0" err="1"/>
              <a:t>the</a:t>
            </a:r>
            <a:r>
              <a:rPr lang="tr-TR" dirty="0"/>
              <a:t> </a:t>
            </a:r>
            <a:r>
              <a:rPr lang="tr-TR" dirty="0" err="1"/>
              <a:t>advantages</a:t>
            </a:r>
            <a:r>
              <a:rPr lang="tr-TR" dirty="0"/>
              <a:t> of </a:t>
            </a:r>
            <a:r>
              <a:rPr lang="tr-TR" dirty="0" err="1"/>
              <a:t>the</a:t>
            </a:r>
            <a:r>
              <a:rPr lang="tr-TR" dirty="0"/>
              <a:t> </a:t>
            </a:r>
            <a:r>
              <a:rPr lang="tr-TR" dirty="0" err="1"/>
              <a:t>state</a:t>
            </a:r>
            <a:r>
              <a:rPr lang="tr-TR" dirty="0"/>
              <a:t> </a:t>
            </a:r>
            <a:r>
              <a:rPr lang="tr-TR" dirty="0" err="1"/>
              <a:t>pattern</a:t>
            </a:r>
            <a:r>
              <a:rPr lang="tr-TR" dirty="0"/>
              <a:t> is </a:t>
            </a:r>
            <a:r>
              <a:rPr lang="tr-TR" dirty="0" err="1"/>
              <a:t>that</a:t>
            </a:r>
            <a:r>
              <a:rPr lang="tr-TR" dirty="0"/>
              <a:t> it </a:t>
            </a:r>
            <a:r>
              <a:rPr lang="tr-TR" dirty="0" err="1"/>
              <a:t>capsulates</a:t>
            </a:r>
            <a:r>
              <a:rPr lang="tr-TR" dirty="0"/>
              <a:t> </a:t>
            </a:r>
            <a:r>
              <a:rPr lang="tr-TR" dirty="0" err="1"/>
              <a:t>the</a:t>
            </a:r>
            <a:r>
              <a:rPr lang="tr-TR" dirty="0"/>
              <a:t> </a:t>
            </a:r>
            <a:r>
              <a:rPr lang="tr-TR" dirty="0" err="1"/>
              <a:t>varying</a:t>
            </a:r>
            <a:r>
              <a:rPr lang="tr-TR" dirty="0"/>
              <a:t> </a:t>
            </a:r>
            <a:r>
              <a:rPr lang="tr-TR" dirty="0" err="1"/>
              <a:t>parts</a:t>
            </a:r>
            <a:r>
              <a:rPr lang="tr-TR" dirty="0"/>
              <a:t> </a:t>
            </a:r>
            <a:r>
              <a:rPr lang="tr-TR" dirty="0" err="1"/>
              <a:t>and</a:t>
            </a:r>
            <a:r>
              <a:rPr lang="tr-TR" dirty="0"/>
              <a:t> </a:t>
            </a:r>
            <a:r>
              <a:rPr lang="tr-TR" dirty="0" err="1"/>
              <a:t>code</a:t>
            </a:r>
            <a:r>
              <a:rPr lang="tr-TR" dirty="0"/>
              <a:t> </a:t>
            </a:r>
            <a:r>
              <a:rPr lang="tr-TR" dirty="0" err="1"/>
              <a:t>becomes</a:t>
            </a:r>
            <a:r>
              <a:rPr lang="tr-TR" dirty="0"/>
              <a:t> </a:t>
            </a:r>
            <a:r>
              <a:rPr lang="tr-TR" dirty="0" err="1"/>
              <a:t>easier</a:t>
            </a:r>
            <a:r>
              <a:rPr lang="tr-TR" dirty="0"/>
              <a:t> </a:t>
            </a:r>
            <a:r>
              <a:rPr lang="tr-TR" dirty="0" err="1"/>
              <a:t>to</a:t>
            </a:r>
            <a:r>
              <a:rPr lang="tr-TR" dirty="0"/>
              <a:t> </a:t>
            </a:r>
            <a:r>
              <a:rPr lang="tr-TR" dirty="0" err="1"/>
              <a:t>read</a:t>
            </a:r>
            <a:r>
              <a:rPr lang="tr-TR" dirty="0"/>
              <a:t> </a:t>
            </a:r>
            <a:r>
              <a:rPr lang="tr-TR" dirty="0" err="1"/>
              <a:t>and</a:t>
            </a:r>
            <a:r>
              <a:rPr lang="tr-TR" dirty="0"/>
              <a:t> </a:t>
            </a:r>
            <a:r>
              <a:rPr lang="tr-TR" dirty="0" err="1"/>
              <a:t>maintain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79</a:t>
            </a:fld>
            <a:endParaRPr lang="tr-TR"/>
          </a:p>
        </p:txBody>
      </p:sp>
    </p:spTree>
    <p:extLst>
      <p:ext uri="{BB962C8B-B14F-4D97-AF65-F5344CB8AC3E}">
        <p14:creationId xmlns:p14="http://schemas.microsoft.com/office/powerpoint/2010/main" val="4046568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a:t>
            </a:r>
            <a:r>
              <a:rPr lang="tr-TR" dirty="0" err="1"/>
              <a:t>we</a:t>
            </a:r>
            <a:r>
              <a:rPr lang="tr-TR" dirty="0"/>
              <a:t> </a:t>
            </a:r>
            <a:r>
              <a:rPr lang="tr-TR" dirty="0" err="1"/>
              <a:t>came</a:t>
            </a:r>
            <a:r>
              <a:rPr lang="tr-TR" dirty="0"/>
              <a:t> </a:t>
            </a:r>
            <a:r>
              <a:rPr lang="tr-TR" dirty="0" err="1"/>
              <a:t>up</a:t>
            </a:r>
            <a:r>
              <a:rPr lang="tr-TR" dirty="0"/>
              <a:t> </a:t>
            </a:r>
            <a:r>
              <a:rPr lang="tr-TR" dirty="0" err="1"/>
              <a:t>with</a:t>
            </a:r>
            <a:r>
              <a:rPr lang="tr-TR" dirty="0"/>
              <a:t> </a:t>
            </a:r>
            <a:r>
              <a:rPr lang="tr-TR" dirty="0" err="1"/>
              <a:t>the</a:t>
            </a:r>
            <a:r>
              <a:rPr lang="tr-TR" dirty="0"/>
              <a:t> </a:t>
            </a:r>
            <a:r>
              <a:rPr lang="tr-TR" dirty="0" err="1"/>
              <a:t>strategy</a:t>
            </a:r>
            <a:r>
              <a:rPr lang="tr-TR" dirty="0"/>
              <a:t> </a:t>
            </a:r>
            <a:r>
              <a:rPr lang="tr-TR" dirty="0" err="1"/>
              <a:t>design</a:t>
            </a:r>
            <a:r>
              <a:rPr lang="tr-TR" dirty="0"/>
              <a:t> </a:t>
            </a:r>
            <a:r>
              <a:rPr lang="tr-TR" dirty="0" err="1"/>
              <a:t>pattern</a:t>
            </a:r>
            <a:r>
              <a:rPr lang="tr-TR" dirty="0"/>
              <a:t> </a:t>
            </a:r>
            <a:r>
              <a:rPr lang="tr-TR" dirty="0" err="1"/>
              <a:t>which</a:t>
            </a:r>
            <a:r>
              <a:rPr lang="tr-TR" dirty="0"/>
              <a:t> </a:t>
            </a:r>
            <a:r>
              <a:rPr lang="tr-TR" dirty="0" err="1"/>
              <a:t>solved</a:t>
            </a:r>
            <a:r>
              <a:rPr lang="tr-TR" dirty="0"/>
              <a:t> </a:t>
            </a:r>
            <a:r>
              <a:rPr lang="tr-TR" dirty="0" err="1"/>
              <a:t>these</a:t>
            </a:r>
            <a:r>
              <a:rPr lang="tr-TR" dirty="0"/>
              <a:t> </a:t>
            </a:r>
            <a:r>
              <a:rPr lang="tr-TR" dirty="0" err="1"/>
              <a:t>issues</a:t>
            </a:r>
            <a:r>
              <a:rPr lang="tr-TR" dirty="0"/>
              <a:t> </a:t>
            </a:r>
            <a:r>
              <a:rPr lang="tr-TR" dirty="0" err="1"/>
              <a:t>by</a:t>
            </a:r>
            <a:r>
              <a:rPr lang="tr-TR" dirty="0"/>
              <a:t> </a:t>
            </a:r>
            <a:r>
              <a:rPr lang="tr-TR" dirty="0" err="1"/>
              <a:t>favoring</a:t>
            </a:r>
            <a:r>
              <a:rPr lang="tr-TR" dirty="0"/>
              <a:t> </a:t>
            </a:r>
            <a:r>
              <a:rPr lang="tr-TR" dirty="0" err="1"/>
              <a:t>composition</a:t>
            </a:r>
            <a:r>
              <a:rPr lang="tr-TR" dirty="0"/>
              <a:t>.</a:t>
            </a:r>
          </a:p>
          <a:p>
            <a:endParaRPr lang="tr-TR" dirty="0"/>
          </a:p>
          <a:p>
            <a:r>
              <a:rPr lang="tr-TR" dirty="0" err="1"/>
              <a:t>In</a:t>
            </a:r>
            <a:r>
              <a:rPr lang="tr-TR" dirty="0"/>
              <a:t> </a:t>
            </a:r>
            <a:r>
              <a:rPr lang="tr-TR" dirty="0" err="1"/>
              <a:t>this</a:t>
            </a:r>
            <a:r>
              <a:rPr lang="tr-TR" dirty="0"/>
              <a:t> </a:t>
            </a:r>
            <a:r>
              <a:rPr lang="tr-TR" dirty="0" err="1"/>
              <a:t>example</a:t>
            </a:r>
            <a:r>
              <a:rPr lang="tr-TR" dirty="0"/>
              <a:t> </a:t>
            </a:r>
            <a:r>
              <a:rPr lang="tr-TR" dirty="0" err="1"/>
              <a:t>flying</a:t>
            </a:r>
            <a:r>
              <a:rPr lang="tr-TR" dirty="0"/>
              <a:t> </a:t>
            </a:r>
            <a:r>
              <a:rPr lang="tr-TR" dirty="0" err="1"/>
              <a:t>strategy</a:t>
            </a:r>
            <a:r>
              <a:rPr lang="tr-TR" dirty="0"/>
              <a:t> is </a:t>
            </a:r>
            <a:r>
              <a:rPr lang="tr-TR" dirty="0" err="1"/>
              <a:t>implemented</a:t>
            </a:r>
            <a:r>
              <a:rPr lang="tr-TR" dirty="0"/>
              <a:t> </a:t>
            </a:r>
            <a:r>
              <a:rPr lang="tr-TR" dirty="0" err="1"/>
              <a:t>by</a:t>
            </a:r>
            <a:r>
              <a:rPr lang="tr-TR" dirty="0"/>
              <a:t> 2 </a:t>
            </a:r>
            <a:r>
              <a:rPr lang="tr-TR" dirty="0" err="1"/>
              <a:t>different</a:t>
            </a:r>
            <a:r>
              <a:rPr lang="tr-TR" dirty="0"/>
              <a:t> </a:t>
            </a:r>
            <a:r>
              <a:rPr lang="tr-TR" dirty="0" err="1"/>
              <a:t>flying</a:t>
            </a:r>
            <a:r>
              <a:rPr lang="tr-TR" dirty="0"/>
              <a:t> </a:t>
            </a:r>
            <a:r>
              <a:rPr lang="tr-TR" dirty="0" err="1"/>
              <a:t>strategies</a:t>
            </a:r>
            <a:endParaRPr lang="tr-TR" dirty="0"/>
          </a:p>
          <a:p>
            <a:endParaRPr lang="tr-TR" dirty="0"/>
          </a:p>
          <a:p>
            <a:r>
              <a:rPr lang="tr-TR" dirty="0" err="1"/>
              <a:t>Similarly</a:t>
            </a:r>
            <a:r>
              <a:rPr lang="tr-TR" dirty="0"/>
              <a:t> </a:t>
            </a:r>
            <a:r>
              <a:rPr lang="tr-TR" dirty="0" err="1"/>
              <a:t>the</a:t>
            </a:r>
            <a:r>
              <a:rPr lang="tr-TR" dirty="0"/>
              <a:t> </a:t>
            </a:r>
            <a:r>
              <a:rPr lang="tr-TR" dirty="0" err="1"/>
              <a:t>quack</a:t>
            </a:r>
            <a:r>
              <a:rPr lang="tr-TR" dirty="0"/>
              <a:t> </a:t>
            </a:r>
            <a:r>
              <a:rPr lang="tr-TR" dirty="0" err="1"/>
              <a:t>strategy</a:t>
            </a:r>
            <a:r>
              <a:rPr lang="tr-TR" dirty="0"/>
              <a:t> </a:t>
            </a:r>
            <a:r>
              <a:rPr lang="tr-TR" dirty="0" err="1"/>
              <a:t>interface</a:t>
            </a:r>
            <a:r>
              <a:rPr lang="tr-TR" dirty="0"/>
              <a:t> is </a:t>
            </a:r>
            <a:r>
              <a:rPr lang="tr-TR" dirty="0" err="1"/>
              <a:t>implemented</a:t>
            </a:r>
            <a:r>
              <a:rPr lang="tr-TR" dirty="0"/>
              <a:t> </a:t>
            </a:r>
            <a:r>
              <a:rPr lang="tr-TR" dirty="0" err="1"/>
              <a:t>by</a:t>
            </a:r>
            <a:r>
              <a:rPr lang="tr-TR" dirty="0"/>
              <a:t> 2 </a:t>
            </a:r>
            <a:r>
              <a:rPr lang="tr-TR" dirty="0" err="1"/>
              <a:t>different</a:t>
            </a:r>
            <a:r>
              <a:rPr lang="tr-TR" dirty="0"/>
              <a:t> </a:t>
            </a:r>
            <a:r>
              <a:rPr lang="tr-TR" dirty="0" err="1"/>
              <a:t>quack</a:t>
            </a:r>
            <a:r>
              <a:rPr lang="tr-TR" dirty="0"/>
              <a:t> </a:t>
            </a:r>
            <a:r>
              <a:rPr lang="tr-TR" dirty="0" err="1"/>
              <a:t>strategies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a:t>
            </a:fld>
            <a:endParaRPr lang="tr-TR"/>
          </a:p>
        </p:txBody>
      </p:sp>
    </p:spTree>
    <p:extLst>
      <p:ext uri="{BB962C8B-B14F-4D97-AF65-F5344CB8AC3E}">
        <p14:creationId xmlns:p14="http://schemas.microsoft.com/office/powerpoint/2010/main" val="596840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Moreover</a:t>
            </a:r>
            <a:r>
              <a:rPr lang="tr-TR" dirty="0"/>
              <a:t>, </a:t>
            </a:r>
            <a:r>
              <a:rPr lang="tr-TR" dirty="0" err="1"/>
              <a:t>implenting</a:t>
            </a:r>
            <a:r>
              <a:rPr lang="tr-TR" dirty="0"/>
              <a:t> </a:t>
            </a:r>
            <a:r>
              <a:rPr lang="tr-TR" dirty="0" err="1"/>
              <a:t>the</a:t>
            </a:r>
            <a:r>
              <a:rPr lang="tr-TR" dirty="0"/>
              <a:t> </a:t>
            </a:r>
            <a:r>
              <a:rPr lang="tr-TR" dirty="0" err="1"/>
              <a:t>functions</a:t>
            </a:r>
            <a:r>
              <a:rPr lang="tr-TR" dirty="0"/>
              <a:t> </a:t>
            </a:r>
            <a:r>
              <a:rPr lang="tr-TR" dirty="0" err="1"/>
              <a:t>for</a:t>
            </a:r>
            <a:r>
              <a:rPr lang="tr-TR" dirty="0"/>
              <a:t> </a:t>
            </a:r>
            <a:r>
              <a:rPr lang="tr-TR" dirty="0" err="1"/>
              <a:t>each</a:t>
            </a:r>
            <a:r>
              <a:rPr lang="tr-TR" dirty="0"/>
              <a:t> </a:t>
            </a:r>
            <a:r>
              <a:rPr lang="tr-TR" dirty="0" err="1"/>
              <a:t>state</a:t>
            </a:r>
            <a:r>
              <a:rPr lang="tr-TR" dirty="0"/>
              <a:t> </a:t>
            </a:r>
            <a:r>
              <a:rPr lang="tr-TR" dirty="0" err="1"/>
              <a:t>becomes</a:t>
            </a:r>
            <a:r>
              <a:rPr lang="tr-TR" dirty="0"/>
              <a:t> </a:t>
            </a:r>
            <a:r>
              <a:rPr lang="tr-TR" dirty="0" err="1"/>
              <a:t>very</a:t>
            </a:r>
            <a:r>
              <a:rPr lang="tr-TR" dirty="0"/>
              <a:t> </a:t>
            </a:r>
            <a:r>
              <a:rPr lang="tr-TR" dirty="0" err="1"/>
              <a:t>intuitive</a:t>
            </a:r>
            <a:r>
              <a:rPr lang="tr-TR" dirty="0"/>
              <a:t> </a:t>
            </a:r>
          </a:p>
          <a:p>
            <a:endParaRPr lang="tr-TR" dirty="0"/>
          </a:p>
          <a:p>
            <a:r>
              <a:rPr lang="tr-TR" dirty="0" err="1"/>
              <a:t>For</a:t>
            </a:r>
            <a:r>
              <a:rPr lang="tr-TR" dirty="0"/>
              <a:t> </a:t>
            </a:r>
            <a:r>
              <a:rPr lang="tr-TR" dirty="0" err="1"/>
              <a:t>example</a:t>
            </a:r>
            <a:r>
              <a:rPr lang="tr-TR" dirty="0"/>
              <a:t> </a:t>
            </a:r>
            <a:r>
              <a:rPr lang="tr-TR" dirty="0" err="1"/>
              <a:t>for</a:t>
            </a:r>
            <a:r>
              <a:rPr lang="tr-TR" dirty="0"/>
              <a:t> </a:t>
            </a:r>
            <a:r>
              <a:rPr lang="tr-TR" dirty="0" err="1"/>
              <a:t>the</a:t>
            </a:r>
            <a:r>
              <a:rPr lang="tr-TR" dirty="0"/>
              <a:t> ‘’</a:t>
            </a:r>
            <a:r>
              <a:rPr lang="tr-TR" dirty="0" err="1"/>
              <a:t>InAirState</a:t>
            </a:r>
            <a:r>
              <a:rPr lang="tr-TR" dirty="0"/>
              <a:t>’’ </a:t>
            </a:r>
            <a:r>
              <a:rPr lang="tr-TR" dirty="0" err="1"/>
              <a:t>swim</a:t>
            </a:r>
            <a:r>
              <a:rPr lang="tr-TR" dirty="0"/>
              <a:t> </a:t>
            </a:r>
            <a:r>
              <a:rPr lang="tr-TR" dirty="0" err="1"/>
              <a:t>method</a:t>
            </a:r>
            <a:r>
              <a:rPr lang="tr-TR" dirty="0"/>
              <a:t> </a:t>
            </a:r>
            <a:r>
              <a:rPr lang="tr-TR" dirty="0" err="1"/>
              <a:t>should</a:t>
            </a:r>
            <a:r>
              <a:rPr lang="tr-TR" dirty="0"/>
              <a:t> define </a:t>
            </a:r>
            <a:r>
              <a:rPr lang="tr-TR" dirty="0" err="1"/>
              <a:t>the</a:t>
            </a:r>
            <a:r>
              <a:rPr lang="tr-TR" dirty="0"/>
              <a:t> </a:t>
            </a:r>
            <a:r>
              <a:rPr lang="tr-TR" dirty="0" err="1"/>
              <a:t>logic</a:t>
            </a:r>
            <a:r>
              <a:rPr lang="tr-TR" dirty="0"/>
              <a:t> </a:t>
            </a:r>
            <a:r>
              <a:rPr lang="tr-TR" dirty="0" err="1"/>
              <a:t>for</a:t>
            </a:r>
            <a:r>
              <a:rPr lang="tr-TR" dirty="0"/>
              <a:t> </a:t>
            </a:r>
            <a:r>
              <a:rPr lang="tr-TR" dirty="0" err="1"/>
              <a:t>transitioning</a:t>
            </a:r>
            <a:r>
              <a:rPr lang="tr-TR" dirty="0"/>
              <a:t> </a:t>
            </a:r>
            <a:r>
              <a:rPr lang="tr-TR" dirty="0" err="1"/>
              <a:t>from</a:t>
            </a:r>
            <a:r>
              <a:rPr lang="tr-TR" dirty="0"/>
              <a:t> </a:t>
            </a:r>
            <a:r>
              <a:rPr lang="tr-TR" dirty="0" err="1"/>
              <a:t>air</a:t>
            </a:r>
            <a:r>
              <a:rPr lang="tr-TR" dirty="0"/>
              <a:t> </a:t>
            </a:r>
            <a:r>
              <a:rPr lang="tr-TR" dirty="0" err="1"/>
              <a:t>to</a:t>
            </a:r>
            <a:r>
              <a:rPr lang="tr-TR" dirty="0"/>
              <a:t> </a:t>
            </a:r>
            <a:r>
              <a:rPr lang="tr-TR" dirty="0" err="1"/>
              <a:t>water</a:t>
            </a:r>
            <a:r>
              <a:rPr lang="tr-TR" dirty="0"/>
              <a:t> </a:t>
            </a:r>
            <a:r>
              <a:rPr lang="tr-TR" dirty="0" err="1"/>
              <a:t>state</a:t>
            </a:r>
            <a:r>
              <a:rPr lang="tr-TR" dirty="0"/>
              <a:t>.</a:t>
            </a:r>
          </a:p>
          <a:p>
            <a:endParaRPr lang="tr-TR" dirty="0"/>
          </a:p>
          <a:p>
            <a:r>
              <a:rPr lang="tr-TR" dirty="0" err="1"/>
              <a:t>For</a:t>
            </a:r>
            <a:r>
              <a:rPr lang="tr-TR" dirty="0"/>
              <a:t> </a:t>
            </a:r>
            <a:r>
              <a:rPr lang="tr-TR" dirty="0" err="1"/>
              <a:t>that</a:t>
            </a:r>
            <a:r>
              <a:rPr lang="tr-TR" dirty="0"/>
              <a:t> </a:t>
            </a:r>
            <a:r>
              <a:rPr lang="tr-TR" dirty="0" err="1"/>
              <a:t>to</a:t>
            </a:r>
            <a:r>
              <a:rPr lang="tr-TR" dirty="0"/>
              <a:t> </a:t>
            </a:r>
            <a:r>
              <a:rPr lang="tr-TR" dirty="0" err="1"/>
              <a:t>happen</a:t>
            </a:r>
            <a:r>
              <a:rPr lang="tr-TR" dirty="0"/>
              <a:t> </a:t>
            </a:r>
            <a:r>
              <a:rPr lang="tr-TR" dirty="0" err="1"/>
              <a:t>the</a:t>
            </a:r>
            <a:r>
              <a:rPr lang="tr-TR" dirty="0"/>
              <a:t> </a:t>
            </a:r>
            <a:r>
              <a:rPr lang="tr-TR" dirty="0" err="1"/>
              <a:t>duck</a:t>
            </a:r>
            <a:r>
              <a:rPr lang="tr-TR" dirty="0"/>
              <a:t> </a:t>
            </a:r>
            <a:r>
              <a:rPr lang="tr-TR" dirty="0" err="1"/>
              <a:t>just</a:t>
            </a:r>
            <a:r>
              <a:rPr lang="tr-TR" dirty="0"/>
              <a:t> </a:t>
            </a:r>
            <a:r>
              <a:rPr lang="tr-TR" dirty="0" err="1"/>
              <a:t>needs</a:t>
            </a:r>
            <a:r>
              <a:rPr lang="tr-TR" dirty="0"/>
              <a:t> </a:t>
            </a:r>
            <a:r>
              <a:rPr lang="tr-TR" dirty="0" err="1"/>
              <a:t>to</a:t>
            </a:r>
            <a:r>
              <a:rPr lang="tr-TR" dirty="0"/>
              <a:t> </a:t>
            </a:r>
            <a:r>
              <a:rPr lang="tr-TR" dirty="0" err="1"/>
              <a:t>lose</a:t>
            </a:r>
            <a:r>
              <a:rPr lang="tr-TR" dirty="0"/>
              <a:t> </a:t>
            </a:r>
            <a:r>
              <a:rPr lang="tr-TR" dirty="0" err="1"/>
              <a:t>altitude</a:t>
            </a:r>
            <a:r>
              <a:rPr lang="tr-TR" dirty="0"/>
              <a:t> </a:t>
            </a:r>
            <a:r>
              <a:rPr lang="tr-TR" dirty="0" err="1"/>
              <a:t>and</a:t>
            </a:r>
            <a:r>
              <a:rPr lang="tr-TR" dirty="0"/>
              <a:t> </a:t>
            </a:r>
            <a:r>
              <a:rPr lang="tr-TR" dirty="0" err="1"/>
              <a:t>get</a:t>
            </a:r>
            <a:r>
              <a:rPr lang="tr-TR" dirty="0"/>
              <a:t> inside </a:t>
            </a:r>
            <a:r>
              <a:rPr lang="tr-TR" dirty="0" err="1"/>
              <a:t>water</a:t>
            </a:r>
            <a:r>
              <a:rPr lang="tr-TR" dirty="0"/>
              <a:t>. </a:t>
            </a:r>
            <a:r>
              <a:rPr lang="tr-TR" dirty="0" err="1"/>
              <a:t>Additionally</a:t>
            </a:r>
            <a:r>
              <a:rPr lang="tr-TR" dirty="0"/>
              <a:t> </a:t>
            </a:r>
            <a:r>
              <a:rPr lang="tr-TR" dirty="0" err="1"/>
              <a:t>the</a:t>
            </a:r>
            <a:r>
              <a:rPr lang="tr-TR" dirty="0"/>
              <a:t> </a:t>
            </a:r>
            <a:r>
              <a:rPr lang="tr-TR" dirty="0" err="1"/>
              <a:t>new</a:t>
            </a:r>
            <a:r>
              <a:rPr lang="tr-TR" dirty="0"/>
              <a:t> </a:t>
            </a:r>
            <a:r>
              <a:rPr lang="tr-TR" dirty="0" err="1"/>
              <a:t>state</a:t>
            </a:r>
            <a:r>
              <a:rPr lang="tr-TR" dirty="0"/>
              <a:t> is set as  IN WATER </a:t>
            </a:r>
            <a:r>
              <a:rPr lang="tr-TR" dirty="0" err="1"/>
              <a:t>state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80</a:t>
            </a:fld>
            <a:endParaRPr lang="tr-TR"/>
          </a:p>
        </p:txBody>
      </p:sp>
    </p:spTree>
    <p:extLst>
      <p:ext uri="{BB962C8B-B14F-4D97-AF65-F5344CB8AC3E}">
        <p14:creationId xmlns:p14="http://schemas.microsoft.com/office/powerpoint/2010/main" val="5532383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Another</a:t>
            </a:r>
            <a:r>
              <a:rPr lang="tr-TR" dirty="0"/>
              <a:t> </a:t>
            </a:r>
            <a:r>
              <a:rPr lang="tr-TR" dirty="0" err="1"/>
              <a:t>advantage</a:t>
            </a:r>
            <a:r>
              <a:rPr lang="tr-TR" dirty="0"/>
              <a:t> is </a:t>
            </a:r>
            <a:r>
              <a:rPr lang="tr-TR" dirty="0" err="1"/>
              <a:t>state</a:t>
            </a:r>
            <a:r>
              <a:rPr lang="tr-TR" dirty="0"/>
              <a:t> </a:t>
            </a:r>
            <a:r>
              <a:rPr lang="tr-TR" dirty="0" err="1"/>
              <a:t>pattern</a:t>
            </a:r>
            <a:r>
              <a:rPr lang="tr-TR" dirty="0"/>
              <a:t> is </a:t>
            </a:r>
            <a:r>
              <a:rPr lang="tr-TR" dirty="0" err="1"/>
              <a:t>complies</a:t>
            </a:r>
            <a:r>
              <a:rPr lang="tr-TR" dirty="0"/>
              <a:t> </a:t>
            </a:r>
            <a:r>
              <a:rPr lang="tr-TR" dirty="0" err="1"/>
              <a:t>with</a:t>
            </a:r>
            <a:r>
              <a:rPr lang="tr-TR" dirty="0"/>
              <a:t> </a:t>
            </a:r>
            <a:r>
              <a:rPr lang="tr-TR" dirty="0" err="1"/>
              <a:t>dependency</a:t>
            </a:r>
            <a:r>
              <a:rPr lang="tr-TR" dirty="0"/>
              <a:t> </a:t>
            </a:r>
            <a:r>
              <a:rPr lang="tr-TR" dirty="0" err="1"/>
              <a:t>inversion</a:t>
            </a:r>
            <a:r>
              <a:rPr lang="tr-TR" dirty="0"/>
              <a:t> </a:t>
            </a:r>
            <a:r>
              <a:rPr lang="tr-TR" dirty="0" err="1"/>
              <a:t>principle</a:t>
            </a:r>
            <a:r>
              <a:rPr lang="tr-TR" dirty="0"/>
              <a:t> </a:t>
            </a:r>
            <a:r>
              <a:rPr lang="tr-TR" dirty="0" err="1"/>
              <a:t>which</a:t>
            </a:r>
            <a:r>
              <a:rPr lang="tr-TR" dirty="0"/>
              <a:t> </a:t>
            </a:r>
            <a:r>
              <a:rPr lang="tr-TR" dirty="0" err="1"/>
              <a:t>makes</a:t>
            </a:r>
            <a:r>
              <a:rPr lang="tr-TR" dirty="0"/>
              <a:t> </a:t>
            </a:r>
            <a:r>
              <a:rPr lang="tr-TR" dirty="0" err="1"/>
              <a:t>our</a:t>
            </a:r>
            <a:r>
              <a:rPr lang="tr-TR" dirty="0"/>
              <a:t> </a:t>
            </a:r>
            <a:r>
              <a:rPr lang="tr-TR" dirty="0" err="1"/>
              <a:t>code</a:t>
            </a:r>
            <a:r>
              <a:rPr lang="tr-TR" dirty="0"/>
              <a:t> </a:t>
            </a:r>
            <a:r>
              <a:rPr lang="tr-TR" dirty="0" err="1"/>
              <a:t>more</a:t>
            </a:r>
            <a:r>
              <a:rPr lang="tr-TR" dirty="0"/>
              <a:t> </a:t>
            </a:r>
            <a:r>
              <a:rPr lang="tr-TR" dirty="0" err="1"/>
              <a:t>flexible</a:t>
            </a:r>
            <a:r>
              <a:rPr lang="tr-TR" dirty="0"/>
              <a:t> </a:t>
            </a:r>
            <a:r>
              <a:rPr lang="tr-TR" dirty="0" err="1"/>
              <a:t>compared</a:t>
            </a:r>
            <a:r>
              <a:rPr lang="tr-TR" dirty="0"/>
              <a:t> </a:t>
            </a:r>
            <a:r>
              <a:rPr lang="tr-TR" dirty="0" err="1"/>
              <a:t>to</a:t>
            </a:r>
            <a:r>
              <a:rPr lang="tr-TR" dirty="0"/>
              <a:t> </a:t>
            </a:r>
            <a:r>
              <a:rPr lang="tr-TR" dirty="0" err="1"/>
              <a:t>initial</a:t>
            </a:r>
            <a:r>
              <a:rPr lang="tr-TR" dirty="0"/>
              <a:t> </a:t>
            </a:r>
            <a:r>
              <a:rPr lang="tr-TR" dirty="0" err="1"/>
              <a:t>if</a:t>
            </a:r>
            <a:r>
              <a:rPr lang="tr-TR" dirty="0"/>
              <a:t>-else </a:t>
            </a:r>
            <a:r>
              <a:rPr lang="tr-TR" dirty="0" err="1"/>
              <a:t>implementation</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81</a:t>
            </a:fld>
            <a:endParaRPr lang="tr-TR"/>
          </a:p>
        </p:txBody>
      </p:sp>
    </p:spTree>
    <p:extLst>
      <p:ext uri="{BB962C8B-B14F-4D97-AF65-F5344CB8AC3E}">
        <p14:creationId xmlns:p14="http://schemas.microsoft.com/office/powerpoint/2010/main" val="42471876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One</a:t>
            </a:r>
            <a:r>
              <a:rPr lang="tr-TR" dirty="0"/>
              <a:t> </a:t>
            </a:r>
            <a:r>
              <a:rPr lang="tr-TR" dirty="0" err="1"/>
              <a:t>major</a:t>
            </a:r>
            <a:r>
              <a:rPr lang="tr-TR" dirty="0"/>
              <a:t> </a:t>
            </a:r>
            <a:r>
              <a:rPr lang="tr-TR" dirty="0" err="1"/>
              <a:t>disadvantage</a:t>
            </a:r>
            <a:r>
              <a:rPr lang="tr-TR" dirty="0"/>
              <a:t> of </a:t>
            </a:r>
            <a:r>
              <a:rPr lang="tr-TR" dirty="0" err="1"/>
              <a:t>the</a:t>
            </a:r>
            <a:r>
              <a:rPr lang="tr-TR" dirty="0"/>
              <a:t> </a:t>
            </a:r>
            <a:r>
              <a:rPr lang="tr-TR" dirty="0" err="1"/>
              <a:t>state</a:t>
            </a:r>
            <a:r>
              <a:rPr lang="tr-TR" dirty="0"/>
              <a:t> </a:t>
            </a:r>
            <a:r>
              <a:rPr lang="tr-TR" dirty="0" err="1"/>
              <a:t>pattern</a:t>
            </a:r>
            <a:r>
              <a:rPr lang="tr-TR" dirty="0"/>
              <a:t> is </a:t>
            </a:r>
            <a:r>
              <a:rPr lang="tr-TR" dirty="0" err="1"/>
              <a:t>that</a:t>
            </a:r>
            <a:r>
              <a:rPr lang="tr-TR" dirty="0"/>
              <a:t> it </a:t>
            </a:r>
            <a:r>
              <a:rPr lang="tr-TR" dirty="0" err="1"/>
              <a:t>violates</a:t>
            </a:r>
            <a:r>
              <a:rPr lang="tr-TR" dirty="0"/>
              <a:t> </a:t>
            </a:r>
            <a:r>
              <a:rPr lang="tr-TR" dirty="0" err="1"/>
              <a:t>the</a:t>
            </a:r>
            <a:r>
              <a:rPr lang="tr-TR" dirty="0"/>
              <a:t> </a:t>
            </a:r>
            <a:r>
              <a:rPr lang="tr-TR" dirty="0" err="1"/>
              <a:t>interface</a:t>
            </a:r>
            <a:r>
              <a:rPr lang="tr-TR" dirty="0"/>
              <a:t> </a:t>
            </a:r>
            <a:r>
              <a:rPr lang="tr-TR" dirty="0" err="1"/>
              <a:t>segregation</a:t>
            </a:r>
            <a:r>
              <a:rPr lang="tr-TR" dirty="0"/>
              <a:t> </a:t>
            </a:r>
            <a:r>
              <a:rPr lang="tr-TR" dirty="0" err="1"/>
              <a:t>principle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82</a:t>
            </a:fld>
            <a:endParaRPr lang="tr-TR"/>
          </a:p>
        </p:txBody>
      </p:sp>
    </p:spTree>
    <p:extLst>
      <p:ext uri="{BB962C8B-B14F-4D97-AF65-F5344CB8AC3E}">
        <p14:creationId xmlns:p14="http://schemas.microsoft.com/office/powerpoint/2010/main" val="3651160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Meaning</a:t>
            </a:r>
            <a:r>
              <a:rPr lang="tr-TR" dirty="0"/>
              <a:t> </a:t>
            </a:r>
            <a:r>
              <a:rPr lang="tr-TR" dirty="0" err="1"/>
              <a:t>that</a:t>
            </a:r>
            <a:r>
              <a:rPr lang="tr-TR" dirty="0"/>
              <a:t> it </a:t>
            </a:r>
            <a:r>
              <a:rPr lang="tr-TR" dirty="0" err="1"/>
              <a:t>forces</a:t>
            </a:r>
            <a:r>
              <a:rPr lang="tr-TR" dirty="0"/>
              <a:t> </a:t>
            </a:r>
            <a:r>
              <a:rPr lang="tr-TR" dirty="0" err="1"/>
              <a:t>implementation</a:t>
            </a:r>
            <a:r>
              <a:rPr lang="tr-TR" dirty="0"/>
              <a:t> of </a:t>
            </a:r>
            <a:r>
              <a:rPr lang="tr-TR" dirty="0" err="1"/>
              <a:t>methods</a:t>
            </a:r>
            <a:r>
              <a:rPr lang="tr-TR" dirty="0"/>
              <a:t> </a:t>
            </a:r>
            <a:r>
              <a:rPr lang="tr-TR" dirty="0" err="1"/>
              <a:t>and</a:t>
            </a:r>
            <a:r>
              <a:rPr lang="tr-TR" dirty="0"/>
              <a:t> </a:t>
            </a:r>
            <a:r>
              <a:rPr lang="tr-TR" dirty="0" err="1"/>
              <a:t>may</a:t>
            </a:r>
            <a:r>
              <a:rPr lang="tr-TR" dirty="0"/>
              <a:t> </a:t>
            </a:r>
            <a:r>
              <a:rPr lang="tr-TR" dirty="0" err="1"/>
              <a:t>cause</a:t>
            </a:r>
            <a:r>
              <a:rPr lang="tr-TR" dirty="0"/>
              <a:t> </a:t>
            </a:r>
            <a:r>
              <a:rPr lang="tr-TR" dirty="0" err="1"/>
              <a:t>bloated</a:t>
            </a:r>
            <a:r>
              <a:rPr lang="tr-TR" dirty="0"/>
              <a:t> </a:t>
            </a:r>
            <a:r>
              <a:rPr lang="tr-TR" dirty="0" err="1"/>
              <a:t>code</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83</a:t>
            </a:fld>
            <a:endParaRPr lang="tr-TR"/>
          </a:p>
        </p:txBody>
      </p:sp>
    </p:spTree>
    <p:extLst>
      <p:ext uri="{BB962C8B-B14F-4D97-AF65-F5344CB8AC3E}">
        <p14:creationId xmlns:p14="http://schemas.microsoft.com/office/powerpoint/2010/main" val="3532698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This</a:t>
            </a:r>
            <a:r>
              <a:rPr lang="tr-TR" dirty="0"/>
              <a:t> is </a:t>
            </a:r>
            <a:r>
              <a:rPr lang="tr-TR" dirty="0" err="1"/>
              <a:t>especially</a:t>
            </a:r>
            <a:r>
              <a:rPr lang="tr-TR" dirty="0"/>
              <a:t> </a:t>
            </a:r>
            <a:r>
              <a:rPr lang="tr-TR" dirty="0" err="1"/>
              <a:t>true</a:t>
            </a:r>
            <a:r>
              <a:rPr lang="tr-TR" dirty="0"/>
              <a:t> </a:t>
            </a:r>
            <a:r>
              <a:rPr lang="tr-TR" dirty="0" err="1"/>
              <a:t>for</a:t>
            </a:r>
            <a:r>
              <a:rPr lang="tr-TR" dirty="0"/>
              <a:t> </a:t>
            </a:r>
            <a:r>
              <a:rPr lang="tr-TR" dirty="0" err="1"/>
              <a:t>state</a:t>
            </a:r>
            <a:r>
              <a:rPr lang="tr-TR" dirty="0"/>
              <a:t> </a:t>
            </a:r>
            <a:r>
              <a:rPr lang="tr-TR" dirty="0" err="1"/>
              <a:t>diagrams</a:t>
            </a:r>
            <a:r>
              <a:rPr lang="tr-TR" dirty="0"/>
              <a:t> </a:t>
            </a:r>
            <a:r>
              <a:rPr lang="tr-TR" dirty="0" err="1"/>
              <a:t>that</a:t>
            </a:r>
            <a:r>
              <a:rPr lang="tr-TR" dirty="0"/>
              <a:t> </a:t>
            </a:r>
            <a:r>
              <a:rPr lang="tr-TR" dirty="0" err="1"/>
              <a:t>are</a:t>
            </a:r>
            <a:r>
              <a:rPr lang="tr-TR" dirty="0"/>
              <a:t> </a:t>
            </a:r>
            <a:r>
              <a:rPr lang="tr-TR" dirty="0" err="1"/>
              <a:t>sparse</a:t>
            </a:r>
            <a:r>
              <a:rPr lang="tr-TR" dirty="0"/>
              <a:t> </a:t>
            </a:r>
            <a:r>
              <a:rPr lang="tr-TR" dirty="0" err="1"/>
              <a:t>graphs</a:t>
            </a:r>
            <a:r>
              <a:rPr lang="tr-TR" dirty="0"/>
              <a:t>.</a:t>
            </a:r>
          </a:p>
          <a:p>
            <a:endParaRPr lang="tr-TR" dirty="0"/>
          </a:p>
          <a:p>
            <a:r>
              <a:rPr lang="tr-TR" dirty="0" err="1"/>
              <a:t>Given</a:t>
            </a:r>
            <a:r>
              <a:rPr lang="tr-TR" dirty="0"/>
              <a:t> a </a:t>
            </a:r>
            <a:r>
              <a:rPr lang="tr-TR" dirty="0" err="1"/>
              <a:t>state</a:t>
            </a:r>
            <a:r>
              <a:rPr lang="tr-TR" dirty="0"/>
              <a:t> </a:t>
            </a:r>
            <a:r>
              <a:rPr lang="tr-TR" dirty="0" err="1"/>
              <a:t>diagram</a:t>
            </a:r>
            <a:r>
              <a:rPr lang="tr-TR" dirty="0"/>
              <a:t> </a:t>
            </a:r>
            <a:r>
              <a:rPr lang="tr-TR" dirty="0" err="1"/>
              <a:t>like</a:t>
            </a:r>
            <a:r>
              <a:rPr lang="tr-TR" dirty="0"/>
              <a:t> </a:t>
            </a:r>
            <a:r>
              <a:rPr lang="tr-TR" dirty="0" err="1"/>
              <a:t>the</a:t>
            </a:r>
            <a:r>
              <a:rPr lang="tr-TR" dirty="0"/>
              <a:t> on </a:t>
            </a:r>
            <a:r>
              <a:rPr lang="tr-TR" dirty="0" err="1"/>
              <a:t>the</a:t>
            </a:r>
            <a:r>
              <a:rPr lang="tr-TR" dirty="0"/>
              <a:t> </a:t>
            </a:r>
            <a:r>
              <a:rPr lang="tr-TR" dirty="0" err="1"/>
              <a:t>right</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84</a:t>
            </a:fld>
            <a:endParaRPr lang="tr-TR"/>
          </a:p>
        </p:txBody>
      </p:sp>
    </p:spTree>
    <p:extLst>
      <p:ext uri="{BB962C8B-B14F-4D97-AF65-F5344CB8AC3E}">
        <p14:creationId xmlns:p14="http://schemas.microsoft.com/office/powerpoint/2010/main" val="3857500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Applying</a:t>
            </a:r>
            <a:r>
              <a:rPr lang="tr-TR" dirty="0"/>
              <a:t> </a:t>
            </a:r>
            <a:r>
              <a:rPr lang="tr-TR" dirty="0" err="1"/>
              <a:t>state</a:t>
            </a:r>
            <a:r>
              <a:rPr lang="tr-TR" dirty="0"/>
              <a:t> </a:t>
            </a:r>
            <a:r>
              <a:rPr lang="tr-TR" dirty="0" err="1"/>
              <a:t>pattern</a:t>
            </a:r>
            <a:r>
              <a:rPr lang="tr-TR" dirty="0"/>
              <a:t> </a:t>
            </a:r>
            <a:r>
              <a:rPr lang="tr-TR" dirty="0" err="1"/>
              <a:t>will</a:t>
            </a:r>
            <a:r>
              <a:rPr lang="tr-TR" dirty="0"/>
              <a:t> </a:t>
            </a:r>
            <a:r>
              <a:rPr lang="tr-TR" dirty="0" err="1"/>
              <a:t>force</a:t>
            </a:r>
            <a:r>
              <a:rPr lang="tr-TR" dirty="0"/>
              <a:t> us </a:t>
            </a:r>
            <a:r>
              <a:rPr lang="tr-TR" dirty="0" err="1"/>
              <a:t>to</a:t>
            </a:r>
            <a:r>
              <a:rPr lang="tr-TR" dirty="0"/>
              <a:t> </a:t>
            </a:r>
            <a:r>
              <a:rPr lang="tr-TR" dirty="0" err="1"/>
              <a:t>implement</a:t>
            </a:r>
            <a:r>
              <a:rPr lang="tr-TR" dirty="0"/>
              <a:t> </a:t>
            </a:r>
            <a:r>
              <a:rPr lang="tr-TR" dirty="0" err="1"/>
              <a:t>all</a:t>
            </a:r>
            <a:r>
              <a:rPr lang="tr-TR" dirty="0"/>
              <a:t> </a:t>
            </a:r>
            <a:r>
              <a:rPr lang="tr-TR" dirty="0" err="1"/>
              <a:t>the</a:t>
            </a:r>
            <a:r>
              <a:rPr lang="tr-TR" dirty="0"/>
              <a:t> </a:t>
            </a:r>
            <a:r>
              <a:rPr lang="tr-TR" dirty="0" err="1"/>
              <a:t>transitions</a:t>
            </a:r>
            <a:r>
              <a:rPr lang="tr-TR" dirty="0"/>
              <a:t> </a:t>
            </a:r>
            <a:r>
              <a:rPr lang="tr-TR" dirty="0" err="1"/>
              <a:t>shown</a:t>
            </a:r>
            <a:r>
              <a:rPr lang="tr-TR" dirty="0"/>
              <a:t> in </a:t>
            </a:r>
            <a:r>
              <a:rPr lang="tr-TR" dirty="0" err="1"/>
              <a:t>red</a:t>
            </a:r>
            <a:r>
              <a:rPr lang="tr-TR" dirty="0"/>
              <a:t> </a:t>
            </a:r>
            <a:r>
              <a:rPr lang="tr-TR" dirty="0" err="1"/>
              <a:t>which</a:t>
            </a:r>
            <a:r>
              <a:rPr lang="tr-TR" dirty="0"/>
              <a:t> </a:t>
            </a:r>
            <a:r>
              <a:rPr lang="tr-TR" dirty="0" err="1"/>
              <a:t>are</a:t>
            </a:r>
            <a:r>
              <a:rPr lang="tr-TR" dirty="0"/>
              <a:t> a lot of </a:t>
            </a:r>
            <a:r>
              <a:rPr lang="tr-TR" dirty="0" err="1"/>
              <a:t>transitions</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85</a:t>
            </a:fld>
            <a:endParaRPr lang="tr-TR"/>
          </a:p>
        </p:txBody>
      </p:sp>
    </p:spTree>
    <p:extLst>
      <p:ext uri="{BB962C8B-B14F-4D97-AF65-F5344CB8AC3E}">
        <p14:creationId xmlns:p14="http://schemas.microsoft.com/office/powerpoint/2010/main" val="11446164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86</a:t>
            </a:fld>
            <a:endParaRPr lang="tr-TR"/>
          </a:p>
        </p:txBody>
      </p:sp>
    </p:spTree>
    <p:extLst>
      <p:ext uri="{BB962C8B-B14F-4D97-AF65-F5344CB8AC3E}">
        <p14:creationId xmlns:p14="http://schemas.microsoft.com/office/powerpoint/2010/main" val="9134645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a:t>
            </a:r>
            <a:r>
              <a:rPr lang="tr-TR" dirty="0" err="1"/>
              <a:t>finally</a:t>
            </a:r>
            <a:r>
              <a:rPr lang="tr-TR" dirty="0"/>
              <a:t> </a:t>
            </a:r>
            <a:r>
              <a:rPr lang="tr-TR" dirty="0" err="1"/>
              <a:t>for</a:t>
            </a:r>
            <a:r>
              <a:rPr lang="tr-TR" dirty="0"/>
              <a:t> </a:t>
            </a:r>
            <a:r>
              <a:rPr lang="tr-TR" dirty="0" err="1"/>
              <a:t>this</a:t>
            </a:r>
            <a:r>
              <a:rPr lang="tr-TR" dirty="0"/>
              <a:t> </a:t>
            </a:r>
            <a:r>
              <a:rPr lang="tr-TR" dirty="0" err="1"/>
              <a:t>section</a:t>
            </a:r>
            <a:r>
              <a:rPr lang="tr-TR" dirty="0"/>
              <a:t> I </a:t>
            </a:r>
            <a:r>
              <a:rPr lang="tr-TR" dirty="0" err="1"/>
              <a:t>will</a:t>
            </a:r>
            <a:r>
              <a:rPr lang="tr-TR" dirty="0"/>
              <a:t> </a:t>
            </a:r>
            <a:r>
              <a:rPr lang="tr-TR" dirty="0" err="1"/>
              <a:t>very</a:t>
            </a:r>
            <a:r>
              <a:rPr lang="tr-TR" dirty="0"/>
              <a:t> </a:t>
            </a:r>
            <a:r>
              <a:rPr lang="tr-TR" dirty="0" err="1"/>
              <a:t>briefly</a:t>
            </a:r>
            <a:r>
              <a:rPr lang="tr-TR" dirty="0"/>
              <a:t> talk </a:t>
            </a:r>
            <a:r>
              <a:rPr lang="tr-TR" dirty="0" err="1"/>
              <a:t>about</a:t>
            </a:r>
            <a:r>
              <a:rPr lang="tr-TR" dirty="0"/>
              <a:t> </a:t>
            </a:r>
            <a:r>
              <a:rPr lang="tr-TR" dirty="0" err="1"/>
              <a:t>some</a:t>
            </a:r>
            <a:r>
              <a:rPr lang="tr-TR" dirty="0"/>
              <a:t> </a:t>
            </a:r>
            <a:r>
              <a:rPr lang="tr-TR" dirty="0" err="1"/>
              <a:t>other</a:t>
            </a:r>
            <a:r>
              <a:rPr lang="tr-TR" dirty="0"/>
              <a:t> </a:t>
            </a:r>
            <a:r>
              <a:rPr lang="tr-TR" dirty="0" err="1"/>
              <a:t>possible</a:t>
            </a:r>
            <a:r>
              <a:rPr lang="tr-TR" dirty="0"/>
              <a:t> </a:t>
            </a:r>
            <a:r>
              <a:rPr lang="tr-TR" dirty="0" err="1"/>
              <a:t>use</a:t>
            </a:r>
            <a:r>
              <a:rPr lang="tr-TR" dirty="0"/>
              <a:t> </a:t>
            </a:r>
            <a:r>
              <a:rPr lang="tr-TR" dirty="0" err="1"/>
              <a:t>cases</a:t>
            </a:r>
            <a:r>
              <a:rPr lang="tr-TR" dirty="0"/>
              <a:t> </a:t>
            </a:r>
            <a:r>
              <a:rPr lang="tr-TR" dirty="0" err="1"/>
              <a:t>for</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87</a:t>
            </a:fld>
            <a:endParaRPr lang="tr-TR"/>
          </a:p>
        </p:txBody>
      </p:sp>
    </p:spTree>
    <p:extLst>
      <p:ext uri="{BB962C8B-B14F-4D97-AF65-F5344CB8AC3E}">
        <p14:creationId xmlns:p14="http://schemas.microsoft.com/office/powerpoint/2010/main" val="41012769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example</a:t>
            </a:r>
            <a:r>
              <a:rPr lang="tr-TR" dirty="0"/>
              <a:t> </a:t>
            </a:r>
            <a:r>
              <a:rPr lang="tr-TR" dirty="0" err="1"/>
              <a:t>the</a:t>
            </a:r>
            <a:r>
              <a:rPr lang="tr-TR" dirty="0"/>
              <a:t> </a:t>
            </a:r>
            <a:r>
              <a:rPr lang="tr-TR" dirty="0" err="1"/>
              <a:t>behaviour</a:t>
            </a:r>
            <a:r>
              <a:rPr lang="tr-TR" dirty="0"/>
              <a:t> of an </a:t>
            </a:r>
            <a:r>
              <a:rPr lang="tr-TR" dirty="0" err="1"/>
              <a:t>atm</a:t>
            </a:r>
            <a:r>
              <a:rPr lang="tr-TR" dirty="0"/>
              <a:t> </a:t>
            </a:r>
            <a:r>
              <a:rPr lang="tr-TR" dirty="0" err="1"/>
              <a:t>machine</a:t>
            </a:r>
            <a:r>
              <a:rPr lang="tr-TR" dirty="0"/>
              <a:t> can be </a:t>
            </a:r>
            <a:r>
              <a:rPr lang="tr-TR" dirty="0" err="1"/>
              <a:t>defined</a:t>
            </a:r>
            <a:r>
              <a:rPr lang="tr-TR" dirty="0"/>
              <a:t> </a:t>
            </a:r>
            <a:r>
              <a:rPr lang="tr-TR" dirty="0" err="1"/>
              <a:t>by</a:t>
            </a:r>
            <a:r>
              <a:rPr lang="tr-TR" dirty="0"/>
              <a:t> a </a:t>
            </a:r>
            <a:r>
              <a:rPr lang="tr-TR" dirty="0" err="1"/>
              <a:t>state</a:t>
            </a:r>
            <a:r>
              <a:rPr lang="tr-TR" dirty="0"/>
              <a:t> </a:t>
            </a:r>
            <a:r>
              <a:rPr lang="tr-TR" dirty="0" err="1"/>
              <a:t>diagram</a:t>
            </a:r>
            <a:r>
              <a:rPr lang="tr-TR" dirty="0"/>
              <a:t> </a:t>
            </a:r>
            <a:r>
              <a:rPr lang="tr-TR" dirty="0" err="1"/>
              <a:t>and</a:t>
            </a:r>
            <a:r>
              <a:rPr lang="tr-TR" dirty="0"/>
              <a:t> </a:t>
            </a:r>
            <a:r>
              <a:rPr lang="tr-TR" dirty="0" err="1"/>
              <a:t>therefore</a:t>
            </a:r>
            <a:r>
              <a:rPr lang="tr-TR" dirty="0"/>
              <a:t> can be </a:t>
            </a:r>
            <a:r>
              <a:rPr lang="tr-TR" dirty="0" err="1"/>
              <a:t>implemented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design</a:t>
            </a:r>
            <a:r>
              <a:rPr lang="tr-TR" dirty="0"/>
              <a:t> </a:t>
            </a:r>
            <a:r>
              <a:rPr lang="tr-TR" dirty="0" err="1"/>
              <a:t>pattern</a:t>
            </a:r>
            <a:endParaRPr lang="tr-TR" dirty="0"/>
          </a:p>
          <a:p>
            <a:endParaRPr lang="tr-TR" dirty="0"/>
          </a:p>
          <a:p>
            <a:r>
              <a:rPr lang="tr-TR" dirty="0"/>
              <a:t>An </a:t>
            </a:r>
            <a:r>
              <a:rPr lang="tr-TR" dirty="0" err="1"/>
              <a:t>atm</a:t>
            </a:r>
            <a:r>
              <a:rPr lang="tr-TR" dirty="0"/>
              <a:t> </a:t>
            </a:r>
            <a:r>
              <a:rPr lang="tr-TR" dirty="0" err="1"/>
              <a:t>machine</a:t>
            </a:r>
            <a:r>
              <a:rPr lang="tr-TR" dirty="0"/>
              <a:t> </a:t>
            </a:r>
            <a:r>
              <a:rPr lang="tr-TR" dirty="0" err="1"/>
              <a:t>might</a:t>
            </a:r>
            <a:r>
              <a:rPr lang="tr-TR" dirty="0"/>
              <a:t> </a:t>
            </a:r>
            <a:r>
              <a:rPr lang="tr-TR" dirty="0" err="1"/>
              <a:t>have</a:t>
            </a:r>
            <a:r>
              <a:rPr lang="tr-TR" dirty="0"/>
              <a:t> </a:t>
            </a:r>
            <a:r>
              <a:rPr lang="tr-TR" dirty="0" err="1"/>
              <a:t>the</a:t>
            </a:r>
            <a:r>
              <a:rPr lang="tr-TR" dirty="0"/>
              <a:t> </a:t>
            </a:r>
            <a:r>
              <a:rPr lang="tr-TR" dirty="0" err="1"/>
              <a:t>actions</a:t>
            </a:r>
            <a:r>
              <a:rPr lang="tr-TR" dirty="0"/>
              <a:t> insert </a:t>
            </a:r>
            <a:r>
              <a:rPr lang="tr-TR" dirty="0" err="1"/>
              <a:t>card</a:t>
            </a:r>
            <a:r>
              <a:rPr lang="tr-TR" dirty="0"/>
              <a:t>, </a:t>
            </a:r>
            <a:r>
              <a:rPr lang="tr-TR" dirty="0" err="1"/>
              <a:t>eject</a:t>
            </a:r>
            <a:r>
              <a:rPr lang="tr-TR" dirty="0"/>
              <a:t> </a:t>
            </a:r>
            <a:r>
              <a:rPr lang="tr-TR" dirty="0" err="1"/>
              <a:t>card</a:t>
            </a:r>
            <a:r>
              <a:rPr lang="tr-TR" dirty="0"/>
              <a:t>, insert </a:t>
            </a:r>
            <a:r>
              <a:rPr lang="tr-TR" dirty="0" err="1"/>
              <a:t>pin</a:t>
            </a:r>
            <a:r>
              <a:rPr lang="tr-TR" dirty="0"/>
              <a:t> </a:t>
            </a:r>
            <a:r>
              <a:rPr lang="tr-TR" dirty="0" err="1"/>
              <a:t>request</a:t>
            </a:r>
            <a:r>
              <a:rPr lang="tr-TR" dirty="0"/>
              <a:t> </a:t>
            </a:r>
            <a:r>
              <a:rPr lang="tr-TR" dirty="0" err="1"/>
              <a:t>cash</a:t>
            </a:r>
            <a:endParaRPr lang="tr-TR" dirty="0"/>
          </a:p>
          <a:p>
            <a:endParaRPr lang="tr-TR" dirty="0"/>
          </a:p>
          <a:p>
            <a:r>
              <a:rPr lang="tr-TR" dirty="0" err="1"/>
              <a:t>And</a:t>
            </a:r>
            <a:r>
              <a:rPr lang="tr-TR" dirty="0"/>
              <a:t> </a:t>
            </a:r>
            <a:r>
              <a:rPr lang="tr-TR" dirty="0" err="1"/>
              <a:t>the</a:t>
            </a:r>
            <a:r>
              <a:rPr lang="tr-TR" dirty="0"/>
              <a:t> </a:t>
            </a:r>
            <a:r>
              <a:rPr lang="tr-TR" dirty="0" err="1"/>
              <a:t>states</a:t>
            </a:r>
            <a:r>
              <a:rPr lang="tr-TR" dirty="0"/>
              <a:t>: has </a:t>
            </a:r>
            <a:r>
              <a:rPr lang="tr-TR" dirty="0" err="1"/>
              <a:t>card</a:t>
            </a:r>
            <a:r>
              <a:rPr lang="tr-TR" dirty="0"/>
              <a:t>, </a:t>
            </a:r>
            <a:r>
              <a:rPr lang="tr-TR" dirty="0" err="1"/>
              <a:t>no</a:t>
            </a:r>
            <a:r>
              <a:rPr lang="tr-TR" dirty="0"/>
              <a:t> </a:t>
            </a:r>
            <a:r>
              <a:rPr lang="tr-TR" dirty="0" err="1"/>
              <a:t>card</a:t>
            </a:r>
            <a:r>
              <a:rPr lang="tr-TR" dirty="0"/>
              <a:t>, has </a:t>
            </a:r>
            <a:r>
              <a:rPr lang="tr-TR" dirty="0" err="1"/>
              <a:t>pin</a:t>
            </a:r>
            <a:r>
              <a:rPr lang="tr-TR" dirty="0"/>
              <a:t>, </a:t>
            </a:r>
            <a:r>
              <a:rPr lang="tr-TR" dirty="0" err="1"/>
              <a:t>no</a:t>
            </a:r>
            <a:r>
              <a:rPr lang="tr-TR" dirty="0"/>
              <a:t> </a:t>
            </a:r>
            <a:r>
              <a:rPr lang="tr-TR" dirty="0" err="1"/>
              <a:t>cash</a:t>
            </a:r>
            <a:endParaRPr lang="tr-TR" dirty="0"/>
          </a:p>
          <a:p>
            <a:endParaRPr lang="tr-TR" dirty="0"/>
          </a:p>
          <a:p>
            <a:r>
              <a:rPr lang="tr-TR" dirty="0" err="1"/>
              <a:t>The</a:t>
            </a:r>
            <a:r>
              <a:rPr lang="tr-TR" dirty="0"/>
              <a:t> </a:t>
            </a:r>
            <a:r>
              <a:rPr lang="tr-TR" dirty="0" err="1"/>
              <a:t>transitions</a:t>
            </a:r>
            <a:r>
              <a:rPr lang="tr-TR" dirty="0"/>
              <a:t> </a:t>
            </a:r>
            <a:r>
              <a:rPr lang="tr-TR" dirty="0" err="1"/>
              <a:t>between</a:t>
            </a:r>
            <a:r>
              <a:rPr lang="tr-TR" dirty="0"/>
              <a:t> </a:t>
            </a:r>
            <a:r>
              <a:rPr lang="tr-TR" dirty="0" err="1"/>
              <a:t>these</a:t>
            </a:r>
            <a:r>
              <a:rPr lang="tr-TR" dirty="0"/>
              <a:t> </a:t>
            </a:r>
            <a:r>
              <a:rPr lang="tr-TR" dirty="0" err="1"/>
              <a:t>states</a:t>
            </a:r>
            <a:r>
              <a:rPr lang="tr-TR" dirty="0"/>
              <a:t> </a:t>
            </a:r>
            <a:r>
              <a:rPr lang="tr-TR" dirty="0" err="1"/>
              <a:t>could</a:t>
            </a:r>
            <a:r>
              <a:rPr lang="tr-TR" dirty="0"/>
              <a:t> be as </a:t>
            </a:r>
            <a:r>
              <a:rPr lang="tr-TR" dirty="0" err="1"/>
              <a:t>shown</a:t>
            </a:r>
            <a:r>
              <a:rPr lang="tr-TR" dirty="0"/>
              <a:t> in </a:t>
            </a:r>
            <a:r>
              <a:rPr lang="tr-TR" dirty="0" err="1"/>
              <a:t>the</a:t>
            </a:r>
            <a:r>
              <a:rPr lang="tr-TR" dirty="0"/>
              <a:t> </a:t>
            </a:r>
            <a:r>
              <a:rPr lang="tr-TR" dirty="0" err="1"/>
              <a:t>diagram</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88</a:t>
            </a:fld>
            <a:endParaRPr lang="tr-TR"/>
          </a:p>
        </p:txBody>
      </p:sp>
    </p:spTree>
    <p:extLst>
      <p:ext uri="{BB962C8B-B14F-4D97-AF65-F5344CB8AC3E}">
        <p14:creationId xmlns:p14="http://schemas.microsoft.com/office/powerpoint/2010/main" val="20989811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Similar</a:t>
            </a:r>
            <a:r>
              <a:rPr lang="tr-TR" dirty="0"/>
              <a:t> </a:t>
            </a:r>
            <a:r>
              <a:rPr lang="tr-TR" dirty="0" err="1"/>
              <a:t>to</a:t>
            </a:r>
            <a:r>
              <a:rPr lang="tr-TR" dirty="0"/>
              <a:t> ATM </a:t>
            </a:r>
            <a:r>
              <a:rPr lang="tr-TR" dirty="0" err="1"/>
              <a:t>machine</a:t>
            </a:r>
            <a:r>
              <a:rPr lang="tr-TR" dirty="0"/>
              <a:t> </a:t>
            </a:r>
            <a:r>
              <a:rPr lang="tr-TR" dirty="0" err="1"/>
              <a:t>behaviour</a:t>
            </a:r>
            <a:r>
              <a:rPr lang="tr-TR" dirty="0"/>
              <a:t> of a </a:t>
            </a:r>
            <a:r>
              <a:rPr lang="tr-TR" dirty="0" err="1"/>
              <a:t>gumball</a:t>
            </a:r>
            <a:r>
              <a:rPr lang="tr-TR" dirty="0"/>
              <a:t> </a:t>
            </a:r>
            <a:r>
              <a:rPr lang="tr-TR" dirty="0" err="1"/>
              <a:t>machine</a:t>
            </a:r>
            <a:r>
              <a:rPr lang="tr-TR" dirty="0"/>
              <a:t> can be </a:t>
            </a:r>
            <a:r>
              <a:rPr lang="tr-TR" dirty="0" err="1"/>
              <a:t>defined</a:t>
            </a:r>
            <a:r>
              <a:rPr lang="tr-TR" dirty="0"/>
              <a:t> </a:t>
            </a:r>
            <a:r>
              <a:rPr lang="tr-TR" dirty="0" err="1"/>
              <a:t>by</a:t>
            </a:r>
            <a:r>
              <a:rPr lang="tr-TR" dirty="0"/>
              <a:t> a </a:t>
            </a:r>
            <a:r>
              <a:rPr lang="tr-TR" dirty="0" err="1"/>
              <a:t>state</a:t>
            </a:r>
            <a:r>
              <a:rPr lang="tr-TR" dirty="0"/>
              <a:t> </a:t>
            </a:r>
            <a:r>
              <a:rPr lang="tr-TR" dirty="0" err="1"/>
              <a:t>diagram</a:t>
            </a:r>
            <a:r>
              <a:rPr lang="tr-TR" dirty="0"/>
              <a:t>.</a:t>
            </a:r>
          </a:p>
          <a:p>
            <a:endParaRPr lang="tr-TR" dirty="0"/>
          </a:p>
          <a:p>
            <a:r>
              <a:rPr lang="tr-TR" dirty="0"/>
              <a:t>A </a:t>
            </a:r>
            <a:r>
              <a:rPr lang="tr-TR" dirty="0" err="1"/>
              <a:t>gumball</a:t>
            </a:r>
            <a:r>
              <a:rPr lang="tr-TR" dirty="0"/>
              <a:t> </a:t>
            </a:r>
            <a:r>
              <a:rPr lang="tr-TR" dirty="0" err="1"/>
              <a:t>machine</a:t>
            </a:r>
            <a:r>
              <a:rPr lang="tr-TR" dirty="0"/>
              <a:t> </a:t>
            </a:r>
            <a:r>
              <a:rPr lang="tr-TR" dirty="0" err="1"/>
              <a:t>might</a:t>
            </a:r>
            <a:r>
              <a:rPr lang="tr-TR" dirty="0"/>
              <a:t> </a:t>
            </a:r>
            <a:r>
              <a:rPr lang="tr-TR" dirty="0" err="1"/>
              <a:t>have</a:t>
            </a:r>
            <a:r>
              <a:rPr lang="tr-TR" dirty="0"/>
              <a:t> </a:t>
            </a:r>
            <a:r>
              <a:rPr lang="tr-TR" dirty="0" err="1"/>
              <a:t>actions</a:t>
            </a:r>
            <a:r>
              <a:rPr lang="tr-TR" dirty="0"/>
              <a:t> </a:t>
            </a:r>
            <a:r>
              <a:rPr lang="tr-TR" dirty="0" err="1"/>
              <a:t>such</a:t>
            </a:r>
            <a:r>
              <a:rPr lang="tr-TR" dirty="0"/>
              <a:t> as insert </a:t>
            </a:r>
            <a:r>
              <a:rPr lang="tr-TR" dirty="0" err="1"/>
              <a:t>quarter</a:t>
            </a:r>
            <a:r>
              <a:rPr lang="tr-TR" dirty="0"/>
              <a:t>, </a:t>
            </a:r>
            <a:r>
              <a:rPr lang="tr-TR" dirty="0" err="1"/>
              <a:t>eject</a:t>
            </a:r>
            <a:r>
              <a:rPr lang="tr-TR" dirty="0"/>
              <a:t> </a:t>
            </a:r>
            <a:r>
              <a:rPr lang="tr-TR" dirty="0" err="1"/>
              <a:t>quarter</a:t>
            </a:r>
            <a:r>
              <a:rPr lang="tr-TR" dirty="0"/>
              <a:t>, </a:t>
            </a:r>
            <a:r>
              <a:rPr lang="tr-TR" dirty="0" err="1"/>
              <a:t>turn</a:t>
            </a:r>
            <a:r>
              <a:rPr lang="tr-TR" dirty="0"/>
              <a:t> </a:t>
            </a:r>
            <a:r>
              <a:rPr lang="tr-TR" dirty="0" err="1"/>
              <a:t>crank</a:t>
            </a:r>
            <a:r>
              <a:rPr lang="tr-TR" dirty="0"/>
              <a:t> </a:t>
            </a:r>
            <a:r>
              <a:rPr lang="tr-TR" dirty="0" err="1"/>
              <a:t>and</a:t>
            </a:r>
            <a:r>
              <a:rPr lang="tr-TR" dirty="0"/>
              <a:t> </a:t>
            </a:r>
            <a:r>
              <a:rPr lang="tr-TR" dirty="0" err="1"/>
              <a:t>dispense</a:t>
            </a:r>
            <a:r>
              <a:rPr lang="tr-TR" dirty="0"/>
              <a:t> </a:t>
            </a:r>
            <a:r>
              <a:rPr lang="tr-TR" dirty="0" err="1"/>
              <a:t>gumball</a:t>
            </a:r>
            <a:endParaRPr lang="tr-TR" dirty="0"/>
          </a:p>
          <a:p>
            <a:endParaRPr lang="tr-TR" dirty="0"/>
          </a:p>
          <a:p>
            <a:r>
              <a:rPr lang="tr-TR" dirty="0" err="1"/>
              <a:t>And</a:t>
            </a:r>
            <a:r>
              <a:rPr lang="tr-TR" dirty="0"/>
              <a:t> </a:t>
            </a:r>
            <a:r>
              <a:rPr lang="tr-TR" dirty="0" err="1"/>
              <a:t>the</a:t>
            </a:r>
            <a:r>
              <a:rPr lang="tr-TR" dirty="0"/>
              <a:t> </a:t>
            </a:r>
            <a:r>
              <a:rPr lang="tr-TR" dirty="0" err="1"/>
              <a:t>states</a:t>
            </a:r>
            <a:r>
              <a:rPr lang="tr-TR" dirty="0"/>
              <a:t>: has </a:t>
            </a:r>
            <a:r>
              <a:rPr lang="tr-TR" dirty="0" err="1"/>
              <a:t>quarter</a:t>
            </a:r>
            <a:r>
              <a:rPr lang="tr-TR" dirty="0"/>
              <a:t> </a:t>
            </a:r>
            <a:r>
              <a:rPr lang="tr-TR" dirty="0" err="1"/>
              <a:t>no</a:t>
            </a:r>
            <a:r>
              <a:rPr lang="tr-TR" dirty="0"/>
              <a:t> </a:t>
            </a:r>
            <a:r>
              <a:rPr lang="tr-TR" dirty="0" err="1"/>
              <a:t>quarter</a:t>
            </a:r>
            <a:r>
              <a:rPr lang="tr-TR" dirty="0"/>
              <a:t> </a:t>
            </a:r>
            <a:r>
              <a:rPr lang="tr-TR" dirty="0" err="1"/>
              <a:t>gumballs</a:t>
            </a:r>
            <a:r>
              <a:rPr lang="tr-TR" dirty="0"/>
              <a:t> </a:t>
            </a:r>
            <a:r>
              <a:rPr lang="tr-TR" dirty="0" err="1"/>
              <a:t>sold</a:t>
            </a:r>
            <a:r>
              <a:rPr lang="tr-TR" dirty="0"/>
              <a:t> </a:t>
            </a:r>
            <a:r>
              <a:rPr lang="tr-TR" dirty="0" err="1"/>
              <a:t>and</a:t>
            </a:r>
            <a:r>
              <a:rPr lang="tr-TR" dirty="0"/>
              <a:t> </a:t>
            </a:r>
            <a:r>
              <a:rPr lang="tr-TR" dirty="0" err="1"/>
              <a:t>out</a:t>
            </a:r>
            <a:r>
              <a:rPr lang="tr-TR" dirty="0"/>
              <a:t> of </a:t>
            </a:r>
            <a:r>
              <a:rPr lang="tr-TR" dirty="0" err="1"/>
              <a:t>gumballs</a:t>
            </a:r>
            <a:endParaRPr lang="tr-TR" dirty="0"/>
          </a:p>
          <a:p>
            <a:endParaRPr lang="tr-TR" dirty="0"/>
          </a:p>
          <a:p>
            <a:endParaRPr lang="tr-TR" dirty="0"/>
          </a:p>
          <a:p>
            <a:endParaRPr lang="tr-TR" dirty="0"/>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89</a:t>
            </a:fld>
            <a:endParaRPr lang="tr-TR"/>
          </a:p>
        </p:txBody>
      </p:sp>
    </p:spTree>
    <p:extLst>
      <p:ext uri="{BB962C8B-B14F-4D97-AF65-F5344CB8AC3E}">
        <p14:creationId xmlns:p14="http://schemas.microsoft.com/office/powerpoint/2010/main" val="313670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So</a:t>
            </a:r>
            <a:r>
              <a:rPr lang="tr-TR" dirty="0"/>
              <a:t> in </a:t>
            </a:r>
            <a:r>
              <a:rPr lang="tr-TR" dirty="0" err="1"/>
              <a:t>conclusion</a:t>
            </a:r>
            <a:r>
              <a:rPr lang="tr-TR" dirty="0"/>
              <a:t> </a:t>
            </a:r>
            <a:r>
              <a:rPr lang="tr-TR" dirty="0" err="1"/>
              <a:t>strategy</a:t>
            </a:r>
            <a:r>
              <a:rPr lang="tr-TR" dirty="0"/>
              <a:t> </a:t>
            </a:r>
            <a:r>
              <a:rPr lang="tr-TR" dirty="0" err="1"/>
              <a:t>pattern</a:t>
            </a:r>
            <a:r>
              <a:rPr lang="tr-TR" dirty="0"/>
              <a:t> </a:t>
            </a:r>
            <a:r>
              <a:rPr lang="tr-TR" dirty="0" err="1"/>
              <a:t>allowed</a:t>
            </a:r>
            <a:r>
              <a:rPr lang="tr-TR" dirty="0"/>
              <a:t> </a:t>
            </a:r>
            <a:r>
              <a:rPr lang="tr-TR" dirty="0" err="1"/>
              <a:t>context</a:t>
            </a:r>
            <a:r>
              <a:rPr lang="tr-TR" dirty="0"/>
              <a:t> </a:t>
            </a:r>
            <a:r>
              <a:rPr lang="tr-TR" dirty="0" err="1"/>
              <a:t>to</a:t>
            </a:r>
            <a:r>
              <a:rPr lang="tr-TR" dirty="0"/>
              <a:t> </a:t>
            </a:r>
            <a:r>
              <a:rPr lang="tr-TR" dirty="0" err="1"/>
              <a:t>change</a:t>
            </a:r>
            <a:r>
              <a:rPr lang="tr-TR" dirty="0"/>
              <a:t> </a:t>
            </a:r>
            <a:r>
              <a:rPr lang="tr-TR" dirty="0" err="1"/>
              <a:t>between</a:t>
            </a:r>
            <a:r>
              <a:rPr lang="tr-TR" dirty="0"/>
              <a:t> </a:t>
            </a:r>
            <a:r>
              <a:rPr lang="tr-TR" dirty="0" err="1"/>
              <a:t>different</a:t>
            </a:r>
            <a:r>
              <a:rPr lang="tr-TR" dirty="0"/>
              <a:t> </a:t>
            </a:r>
            <a:r>
              <a:rPr lang="tr-TR" dirty="0" err="1"/>
              <a:t>strategies</a:t>
            </a:r>
            <a:r>
              <a:rPr lang="tr-TR" dirty="0"/>
              <a:t> </a:t>
            </a:r>
            <a:r>
              <a:rPr lang="tr-TR" dirty="0" err="1"/>
              <a:t>for</a:t>
            </a:r>
            <a:r>
              <a:rPr lang="tr-TR" dirty="0"/>
              <a:t> a </a:t>
            </a:r>
            <a:r>
              <a:rPr lang="tr-TR" dirty="0" err="1"/>
              <a:t>single</a:t>
            </a:r>
            <a:r>
              <a:rPr lang="tr-TR" dirty="0"/>
              <a:t> </a:t>
            </a:r>
            <a:r>
              <a:rPr lang="tr-TR" dirty="0" err="1"/>
              <a:t>action</a:t>
            </a:r>
            <a:endParaRPr lang="tr-TR" dirty="0"/>
          </a:p>
          <a:p>
            <a:endParaRPr lang="tr-TR" dirty="0"/>
          </a:p>
          <a:p>
            <a:r>
              <a:rPr lang="tr-TR" dirty="0" err="1"/>
              <a:t>And</a:t>
            </a:r>
            <a:r>
              <a:rPr lang="tr-TR" dirty="0"/>
              <a:t> </a:t>
            </a:r>
            <a:r>
              <a:rPr lang="tr-TR" dirty="0" err="1"/>
              <a:t>the</a:t>
            </a:r>
            <a:r>
              <a:rPr lang="tr-TR" dirty="0"/>
              <a:t> </a:t>
            </a:r>
            <a:r>
              <a:rPr lang="tr-TR" dirty="0" err="1"/>
              <a:t>term</a:t>
            </a:r>
            <a:r>
              <a:rPr lang="tr-TR" dirty="0"/>
              <a:t> </a:t>
            </a:r>
            <a:r>
              <a:rPr lang="tr-TR" dirty="0" err="1"/>
              <a:t>action</a:t>
            </a:r>
            <a:r>
              <a:rPr lang="tr-TR" dirty="0"/>
              <a:t> </a:t>
            </a:r>
            <a:r>
              <a:rPr lang="tr-TR" dirty="0" err="1"/>
              <a:t>refers</a:t>
            </a:r>
            <a:r>
              <a:rPr lang="tr-TR" dirty="0"/>
              <a:t> </a:t>
            </a:r>
            <a:r>
              <a:rPr lang="tr-TR" dirty="0" err="1"/>
              <a:t>to</a:t>
            </a:r>
            <a:r>
              <a:rPr lang="tr-TR" dirty="0"/>
              <a:t> </a:t>
            </a:r>
            <a:r>
              <a:rPr lang="tr-TR" dirty="0" err="1"/>
              <a:t>actions</a:t>
            </a:r>
            <a:r>
              <a:rPr lang="tr-TR" dirty="0"/>
              <a:t> </a:t>
            </a:r>
            <a:r>
              <a:rPr lang="tr-TR" dirty="0" err="1"/>
              <a:t>that</a:t>
            </a:r>
            <a:r>
              <a:rPr lang="tr-TR" dirty="0"/>
              <a:t> can be </a:t>
            </a:r>
            <a:r>
              <a:rPr lang="tr-TR" dirty="0" err="1"/>
              <a:t>performed</a:t>
            </a:r>
            <a:r>
              <a:rPr lang="tr-TR" dirty="0"/>
              <a:t> </a:t>
            </a:r>
            <a:r>
              <a:rPr lang="tr-TR" dirty="0" err="1"/>
              <a:t>by</a:t>
            </a:r>
            <a:r>
              <a:rPr lang="tr-TR" dirty="0"/>
              <a:t> </a:t>
            </a:r>
            <a:r>
              <a:rPr lang="tr-TR" dirty="0" err="1"/>
              <a:t>the</a:t>
            </a:r>
            <a:r>
              <a:rPr lang="tr-TR" dirty="0"/>
              <a:t> </a:t>
            </a:r>
            <a:r>
              <a:rPr lang="tr-TR" dirty="0" err="1"/>
              <a:t>context</a:t>
            </a:r>
            <a:r>
              <a:rPr lang="tr-TR" dirty="0"/>
              <a:t> </a:t>
            </a:r>
            <a:r>
              <a:rPr lang="tr-TR" dirty="0" err="1"/>
              <a:t>such</a:t>
            </a:r>
            <a:r>
              <a:rPr lang="tr-TR" dirty="0"/>
              <a:t> as </a:t>
            </a:r>
            <a:r>
              <a:rPr lang="tr-TR" dirty="0" err="1"/>
              <a:t>flying</a:t>
            </a:r>
            <a:r>
              <a:rPr lang="tr-TR" dirty="0"/>
              <a:t> </a:t>
            </a:r>
            <a:r>
              <a:rPr lang="tr-TR" dirty="0" err="1"/>
              <a:t>and</a:t>
            </a:r>
            <a:r>
              <a:rPr lang="tr-TR" dirty="0"/>
              <a:t> </a:t>
            </a:r>
            <a:r>
              <a:rPr lang="tr-TR" dirty="0" err="1"/>
              <a:t>quacking</a:t>
            </a:r>
            <a:r>
              <a:rPr lang="tr-TR" dirty="0"/>
              <a:t>.</a:t>
            </a:r>
          </a:p>
          <a:p>
            <a:endParaRPr lang="tr-TR" dirty="0"/>
          </a:p>
          <a:p>
            <a:r>
              <a:rPr lang="tr-TR" dirty="0" err="1"/>
              <a:t>And</a:t>
            </a:r>
            <a:r>
              <a:rPr lang="tr-TR" dirty="0"/>
              <a:t> </a:t>
            </a:r>
            <a:r>
              <a:rPr lang="tr-TR" dirty="0" err="1"/>
              <a:t>important</a:t>
            </a:r>
            <a:r>
              <a:rPr lang="tr-TR" dirty="0"/>
              <a:t> </a:t>
            </a:r>
            <a:r>
              <a:rPr lang="tr-TR" dirty="0" err="1"/>
              <a:t>thing</a:t>
            </a:r>
            <a:r>
              <a:rPr lang="tr-TR" dirty="0"/>
              <a:t> </a:t>
            </a:r>
            <a:r>
              <a:rPr lang="tr-TR" dirty="0" err="1"/>
              <a:t>to</a:t>
            </a:r>
            <a:r>
              <a:rPr lang="tr-TR" dirty="0"/>
              <a:t> </a:t>
            </a:r>
            <a:r>
              <a:rPr lang="tr-TR" dirty="0" err="1"/>
              <a:t>note</a:t>
            </a:r>
            <a:r>
              <a:rPr lang="tr-TR" dirty="0"/>
              <a:t> is </a:t>
            </a:r>
            <a:r>
              <a:rPr lang="tr-TR" dirty="0" err="1"/>
              <a:t>that</a:t>
            </a:r>
            <a:r>
              <a:rPr lang="tr-TR" dirty="0"/>
              <a:t> </a:t>
            </a:r>
            <a:r>
              <a:rPr lang="tr-TR" dirty="0" err="1"/>
              <a:t>different</a:t>
            </a:r>
            <a:r>
              <a:rPr lang="tr-TR" dirty="0"/>
              <a:t> </a:t>
            </a:r>
            <a:r>
              <a:rPr lang="tr-TR" dirty="0" err="1"/>
              <a:t>implementations</a:t>
            </a:r>
            <a:r>
              <a:rPr lang="tr-TR" dirty="0"/>
              <a:t> </a:t>
            </a:r>
            <a:r>
              <a:rPr lang="tr-TR" dirty="0" err="1"/>
              <a:t>for</a:t>
            </a:r>
            <a:r>
              <a:rPr lang="tr-TR" dirty="0"/>
              <a:t> </a:t>
            </a:r>
            <a:r>
              <a:rPr lang="tr-TR" dirty="0" err="1"/>
              <a:t>strategies</a:t>
            </a:r>
            <a:r>
              <a:rPr lang="tr-TR" dirty="0"/>
              <a:t> </a:t>
            </a:r>
            <a:r>
              <a:rPr lang="tr-TR" dirty="0" err="1"/>
              <a:t>are</a:t>
            </a:r>
            <a:r>
              <a:rPr lang="tr-TR" dirty="0"/>
              <a:t> in </a:t>
            </a:r>
            <a:r>
              <a:rPr lang="tr-TR" dirty="0" err="1"/>
              <a:t>no</a:t>
            </a:r>
            <a:r>
              <a:rPr lang="tr-TR" dirty="0"/>
              <a:t> </a:t>
            </a:r>
            <a:r>
              <a:rPr lang="tr-TR" dirty="0" err="1"/>
              <a:t>way</a:t>
            </a:r>
            <a:r>
              <a:rPr lang="tr-TR" dirty="0"/>
              <a:t> </a:t>
            </a:r>
            <a:r>
              <a:rPr lang="tr-TR" dirty="0" err="1"/>
              <a:t>aware</a:t>
            </a:r>
            <a:r>
              <a:rPr lang="tr-TR" dirty="0"/>
              <a:t> of </a:t>
            </a:r>
            <a:r>
              <a:rPr lang="tr-TR" dirty="0" err="1"/>
              <a:t>each</a:t>
            </a:r>
            <a:r>
              <a:rPr lang="tr-TR" dirty="0"/>
              <a:t> </a:t>
            </a:r>
            <a:r>
              <a:rPr lang="tr-TR" dirty="0" err="1"/>
              <a:t>other</a:t>
            </a:r>
            <a:endParaRPr lang="tr-TR" dirty="0"/>
          </a:p>
          <a:p>
            <a:endParaRPr lang="tr-TR" dirty="0"/>
          </a:p>
          <a:p>
            <a:r>
              <a:rPr lang="tr-TR" dirty="0" err="1"/>
              <a:t>For</a:t>
            </a:r>
            <a:r>
              <a:rPr lang="tr-TR" dirty="0"/>
              <a:t> </a:t>
            </a:r>
            <a:r>
              <a:rPr lang="tr-TR" dirty="0" err="1"/>
              <a:t>example</a:t>
            </a:r>
            <a:r>
              <a:rPr lang="tr-TR" dirty="0"/>
              <a:t> </a:t>
            </a:r>
            <a:r>
              <a:rPr lang="tr-TR" dirty="0" err="1"/>
              <a:t>the</a:t>
            </a:r>
            <a:r>
              <a:rPr lang="tr-TR" dirty="0"/>
              <a:t> </a:t>
            </a:r>
            <a:r>
              <a:rPr lang="tr-TR" dirty="0" err="1"/>
              <a:t>concerete</a:t>
            </a:r>
            <a:r>
              <a:rPr lang="tr-TR" dirty="0"/>
              <a:t> </a:t>
            </a:r>
            <a:r>
              <a:rPr lang="tr-TR" dirty="0" err="1"/>
              <a:t>strategy</a:t>
            </a:r>
            <a:r>
              <a:rPr lang="tr-TR" dirty="0"/>
              <a:t> </a:t>
            </a:r>
            <a:r>
              <a:rPr lang="tr-TR" dirty="0" err="1"/>
              <a:t>quack</a:t>
            </a:r>
            <a:r>
              <a:rPr lang="tr-TR" dirty="0"/>
              <a:t> </a:t>
            </a:r>
            <a:r>
              <a:rPr lang="tr-TR" dirty="0" err="1"/>
              <a:t>knows</a:t>
            </a:r>
            <a:r>
              <a:rPr lang="tr-TR" dirty="0"/>
              <a:t> </a:t>
            </a:r>
            <a:r>
              <a:rPr lang="tr-TR" dirty="0" err="1"/>
              <a:t>nothing</a:t>
            </a:r>
            <a:r>
              <a:rPr lang="tr-TR" dirty="0"/>
              <a:t> </a:t>
            </a:r>
            <a:r>
              <a:rPr lang="tr-TR" dirty="0" err="1"/>
              <a:t>about</a:t>
            </a:r>
            <a:r>
              <a:rPr lang="tr-TR" dirty="0"/>
              <a:t> </a:t>
            </a:r>
            <a:r>
              <a:rPr lang="tr-TR" dirty="0" err="1"/>
              <a:t>squeak</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a:t>
            </a:fld>
            <a:endParaRPr lang="tr-TR"/>
          </a:p>
        </p:txBody>
      </p:sp>
    </p:spTree>
    <p:extLst>
      <p:ext uri="{BB962C8B-B14F-4D97-AF65-F5344CB8AC3E}">
        <p14:creationId xmlns:p14="http://schemas.microsoft.com/office/powerpoint/2010/main" val="1082865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Now</a:t>
            </a:r>
            <a:r>
              <a:rPr lang="tr-TR" dirty="0"/>
              <a:t> Berkay </a:t>
            </a:r>
            <a:r>
              <a:rPr lang="tr-TR" dirty="0" err="1"/>
              <a:t>will</a:t>
            </a:r>
            <a:r>
              <a:rPr lang="tr-TR" dirty="0"/>
              <a:t> </a:t>
            </a:r>
            <a:r>
              <a:rPr lang="tr-TR" dirty="0" err="1"/>
              <a:t>continue</a:t>
            </a:r>
            <a:r>
              <a:rPr lang="tr-TR" dirty="0"/>
              <a:t> </a:t>
            </a:r>
            <a:r>
              <a:rPr lang="tr-TR" dirty="0" err="1"/>
              <a:t>with</a:t>
            </a:r>
            <a:r>
              <a:rPr lang="tr-TR" dirty="0"/>
              <a:t> </a:t>
            </a:r>
            <a:r>
              <a:rPr lang="tr-TR" dirty="0" err="1"/>
              <a:t>our</a:t>
            </a:r>
            <a:r>
              <a:rPr lang="tr-TR" dirty="0"/>
              <a:t> </a:t>
            </a:r>
            <a:r>
              <a:rPr lang="tr-TR" dirty="0" err="1"/>
              <a:t>own</a:t>
            </a:r>
            <a:r>
              <a:rPr lang="tr-TR" dirty="0"/>
              <a:t> </a:t>
            </a:r>
            <a:r>
              <a:rPr lang="tr-TR" dirty="0" err="1"/>
              <a:t>project</a:t>
            </a:r>
            <a:r>
              <a:rPr lang="tr-TR" dirty="0"/>
              <a:t> </a:t>
            </a:r>
            <a:r>
              <a:rPr lang="tr-TR" dirty="0" err="1"/>
              <a:t>and</a:t>
            </a:r>
            <a:r>
              <a:rPr lang="tr-TR" dirty="0"/>
              <a:t> </a:t>
            </a:r>
            <a:r>
              <a:rPr lang="tr-TR" dirty="0" err="1"/>
              <a:t>implementation</a:t>
            </a:r>
            <a:r>
              <a:rPr lang="tr-TR" dirty="0"/>
              <a:t> of </a:t>
            </a:r>
            <a:r>
              <a:rPr lang="tr-TR" dirty="0" err="1"/>
              <a:t>the</a:t>
            </a:r>
            <a:r>
              <a:rPr lang="tr-TR" dirty="0"/>
              <a:t> </a:t>
            </a:r>
            <a:r>
              <a:rPr lang="tr-TR" dirty="0" err="1"/>
              <a:t>state</a:t>
            </a:r>
            <a:r>
              <a:rPr lang="tr-TR" dirty="0"/>
              <a:t> </a:t>
            </a:r>
            <a:r>
              <a:rPr lang="tr-TR" dirty="0" err="1"/>
              <a:t>pattern</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90</a:t>
            </a:fld>
            <a:endParaRPr lang="tr-TR"/>
          </a:p>
        </p:txBody>
      </p:sp>
    </p:spTree>
    <p:extLst>
      <p:ext uri="{BB962C8B-B14F-4D97-AF65-F5344CB8AC3E}">
        <p14:creationId xmlns:p14="http://schemas.microsoft.com/office/powerpoint/2010/main" val="34468484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91</a:t>
            </a:fld>
            <a:endParaRPr lang="tr-TR"/>
          </a:p>
        </p:txBody>
      </p:sp>
    </p:spTree>
    <p:extLst>
      <p:ext uri="{BB962C8B-B14F-4D97-AF65-F5344CB8AC3E}">
        <p14:creationId xmlns:p14="http://schemas.microsoft.com/office/powerpoint/2010/main" val="3084509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We</a:t>
            </a:r>
            <a:r>
              <a:rPr lang="tr-TR" dirty="0"/>
              <a:t> </a:t>
            </a:r>
            <a:r>
              <a:rPr lang="tr-TR" dirty="0" err="1"/>
              <a:t>will</a:t>
            </a:r>
            <a:r>
              <a:rPr lang="tr-TR" dirty="0"/>
              <a:t> start </a:t>
            </a:r>
            <a:r>
              <a:rPr lang="tr-TR" dirty="0" err="1"/>
              <a:t>this</a:t>
            </a:r>
            <a:r>
              <a:rPr lang="tr-TR" dirty="0"/>
              <a:t> </a:t>
            </a:r>
            <a:r>
              <a:rPr lang="tr-TR" dirty="0" err="1"/>
              <a:t>section</a:t>
            </a:r>
            <a:r>
              <a:rPr lang="tr-TR" dirty="0"/>
              <a:t> </a:t>
            </a:r>
            <a:r>
              <a:rPr lang="tr-TR" dirty="0" err="1"/>
              <a:t>by</a:t>
            </a:r>
            <a:r>
              <a:rPr lang="tr-TR" dirty="0"/>
              <a:t> </a:t>
            </a:r>
            <a:r>
              <a:rPr lang="tr-TR" dirty="0" err="1"/>
              <a:t>introducing</a:t>
            </a:r>
            <a:r>
              <a:rPr lang="tr-TR" dirty="0"/>
              <a:t> </a:t>
            </a:r>
            <a:r>
              <a:rPr lang="tr-TR" dirty="0" err="1"/>
              <a:t>the</a:t>
            </a:r>
            <a:r>
              <a:rPr lang="tr-TR" dirty="0"/>
              <a:t> </a:t>
            </a:r>
            <a:r>
              <a:rPr lang="tr-TR" dirty="0" err="1"/>
              <a:t>concept</a:t>
            </a:r>
            <a:r>
              <a:rPr lang="tr-TR" dirty="0"/>
              <a:t> of </a:t>
            </a:r>
            <a:r>
              <a:rPr lang="tr-TR" dirty="0" err="1"/>
              <a:t>NPCs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92</a:t>
            </a:fld>
            <a:endParaRPr lang="tr-TR"/>
          </a:p>
        </p:txBody>
      </p:sp>
    </p:spTree>
    <p:extLst>
      <p:ext uri="{BB962C8B-B14F-4D97-AF65-F5344CB8AC3E}">
        <p14:creationId xmlns:p14="http://schemas.microsoft.com/office/powerpoint/2010/main" val="21740165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NPCs</a:t>
            </a:r>
            <a:r>
              <a:rPr lang="tr-TR" dirty="0"/>
              <a:t> </a:t>
            </a:r>
            <a:r>
              <a:rPr lang="tr-TR" dirty="0" err="1"/>
              <a:t>are</a:t>
            </a:r>
            <a:r>
              <a:rPr lang="tr-TR" dirty="0"/>
              <a:t> </a:t>
            </a:r>
            <a:r>
              <a:rPr lang="tr-TR" dirty="0" err="1"/>
              <a:t>non-playable</a:t>
            </a:r>
            <a:r>
              <a:rPr lang="tr-TR" dirty="0"/>
              <a:t> </a:t>
            </a:r>
            <a:r>
              <a:rPr lang="tr-TR" dirty="0" err="1"/>
              <a:t>characters</a:t>
            </a:r>
            <a:r>
              <a:rPr lang="tr-TR" dirty="0"/>
              <a:t> in </a:t>
            </a:r>
            <a:r>
              <a:rPr lang="tr-TR" dirty="0" err="1"/>
              <a:t>games</a:t>
            </a:r>
            <a:r>
              <a:rPr lang="tr-TR" dirty="0"/>
              <a:t> </a:t>
            </a:r>
            <a:r>
              <a:rPr lang="tr-TR" dirty="0" err="1"/>
              <a:t>such</a:t>
            </a:r>
            <a:r>
              <a:rPr lang="tr-TR" dirty="0"/>
              <a:t> as </a:t>
            </a:r>
            <a:r>
              <a:rPr lang="tr-TR" dirty="0" err="1"/>
              <a:t>these</a:t>
            </a:r>
            <a:r>
              <a:rPr lang="tr-TR" dirty="0"/>
              <a:t> Brown </a:t>
            </a:r>
            <a:r>
              <a:rPr lang="tr-TR" dirty="0" err="1"/>
              <a:t>mushroom</a:t>
            </a:r>
            <a:r>
              <a:rPr lang="tr-TR" dirty="0"/>
              <a:t> </a:t>
            </a:r>
            <a:r>
              <a:rPr lang="tr-TR" dirty="0" err="1"/>
              <a:t>like</a:t>
            </a:r>
            <a:r>
              <a:rPr lang="tr-TR" dirty="0"/>
              <a:t> </a:t>
            </a:r>
            <a:r>
              <a:rPr lang="tr-TR" dirty="0" err="1"/>
              <a:t>creatures</a:t>
            </a:r>
            <a:r>
              <a:rPr lang="tr-TR" dirty="0"/>
              <a:t> in </a:t>
            </a:r>
            <a:r>
              <a:rPr lang="tr-TR" dirty="0" err="1"/>
              <a:t>mario</a:t>
            </a:r>
            <a:r>
              <a:rPr lang="tr-TR" dirty="0"/>
              <a:t>, </a:t>
            </a:r>
            <a:r>
              <a:rPr lang="tr-TR" dirty="0" err="1"/>
              <a:t>ghosts</a:t>
            </a:r>
            <a:r>
              <a:rPr lang="tr-TR" dirty="0"/>
              <a:t> in </a:t>
            </a:r>
            <a:r>
              <a:rPr lang="tr-TR" dirty="0" err="1"/>
              <a:t>pac-man</a:t>
            </a:r>
            <a:r>
              <a:rPr lang="tr-TR" dirty="0"/>
              <a:t> </a:t>
            </a:r>
            <a:r>
              <a:rPr lang="tr-TR" dirty="0" err="1"/>
              <a:t>and</a:t>
            </a:r>
            <a:r>
              <a:rPr lang="tr-TR" dirty="0"/>
              <a:t> </a:t>
            </a:r>
            <a:r>
              <a:rPr lang="tr-TR" dirty="0" err="1"/>
              <a:t>zombies</a:t>
            </a:r>
            <a:r>
              <a:rPr lang="tr-TR" dirty="0"/>
              <a:t> in </a:t>
            </a:r>
            <a:r>
              <a:rPr lang="tr-TR" dirty="0" err="1"/>
              <a:t>minecraft</a:t>
            </a:r>
            <a:r>
              <a:rPr lang="tr-TR" dirty="0"/>
              <a:t>.</a:t>
            </a:r>
          </a:p>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93</a:t>
            </a:fld>
            <a:endParaRPr lang="tr-TR"/>
          </a:p>
        </p:txBody>
      </p:sp>
    </p:spTree>
    <p:extLst>
      <p:ext uri="{BB962C8B-B14F-4D97-AF65-F5344CB8AC3E}">
        <p14:creationId xmlns:p14="http://schemas.microsoft.com/office/powerpoint/2010/main" val="9909513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Most</a:t>
            </a:r>
            <a:r>
              <a:rPr lang="tr-TR" dirty="0"/>
              <a:t> of </a:t>
            </a:r>
            <a:r>
              <a:rPr lang="tr-TR" dirty="0" err="1"/>
              <a:t>the</a:t>
            </a:r>
            <a:r>
              <a:rPr lang="tr-TR" dirty="0"/>
              <a:t> time </a:t>
            </a:r>
            <a:r>
              <a:rPr lang="tr-TR" dirty="0" err="1"/>
              <a:t>NPCs</a:t>
            </a:r>
            <a:r>
              <a:rPr lang="tr-TR" dirty="0"/>
              <a:t> </a:t>
            </a:r>
            <a:r>
              <a:rPr lang="tr-TR" dirty="0" err="1"/>
              <a:t>operate</a:t>
            </a:r>
            <a:r>
              <a:rPr lang="tr-TR" dirty="0"/>
              <a:t> in </a:t>
            </a:r>
            <a:r>
              <a:rPr lang="tr-TR" dirty="0" err="1"/>
              <a:t>terms</a:t>
            </a:r>
            <a:r>
              <a:rPr lang="tr-TR" dirty="0"/>
              <a:t> of </a:t>
            </a:r>
            <a:r>
              <a:rPr lang="tr-TR" dirty="0" err="1"/>
              <a:t>state</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94</a:t>
            </a:fld>
            <a:endParaRPr lang="tr-TR"/>
          </a:p>
        </p:txBody>
      </p:sp>
    </p:spTree>
    <p:extLst>
      <p:ext uri="{BB962C8B-B14F-4D97-AF65-F5344CB8AC3E}">
        <p14:creationId xmlns:p14="http://schemas.microsoft.com/office/powerpoint/2010/main" val="42270287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For</a:t>
            </a:r>
            <a:r>
              <a:rPr lang="tr-TR" dirty="0"/>
              <a:t> </a:t>
            </a:r>
            <a:r>
              <a:rPr lang="tr-TR" dirty="0" err="1"/>
              <a:t>example</a:t>
            </a:r>
            <a:r>
              <a:rPr lang="tr-TR" dirty="0"/>
              <a:t> </a:t>
            </a:r>
            <a:r>
              <a:rPr lang="tr-TR" dirty="0" err="1"/>
              <a:t>if</a:t>
            </a:r>
            <a:r>
              <a:rPr lang="tr-TR" dirty="0"/>
              <a:t> </a:t>
            </a:r>
            <a:r>
              <a:rPr lang="tr-TR" dirty="0" err="1"/>
              <a:t>we</a:t>
            </a:r>
            <a:r>
              <a:rPr lang="tr-TR" dirty="0"/>
              <a:t> </a:t>
            </a:r>
            <a:r>
              <a:rPr lang="tr-TR" dirty="0" err="1"/>
              <a:t>consider</a:t>
            </a:r>
            <a:r>
              <a:rPr lang="tr-TR" dirty="0"/>
              <a:t> </a:t>
            </a:r>
            <a:r>
              <a:rPr lang="tr-TR" dirty="0" err="1"/>
              <a:t>the</a:t>
            </a:r>
            <a:r>
              <a:rPr lang="tr-TR" dirty="0"/>
              <a:t> </a:t>
            </a:r>
            <a:r>
              <a:rPr lang="tr-TR" dirty="0" err="1"/>
              <a:t>zombie</a:t>
            </a:r>
            <a:r>
              <a:rPr lang="tr-TR" dirty="0"/>
              <a:t> </a:t>
            </a:r>
            <a:r>
              <a:rPr lang="tr-TR" dirty="0" err="1"/>
              <a:t>npc</a:t>
            </a:r>
            <a:r>
              <a:rPr lang="tr-TR" dirty="0"/>
              <a:t> </a:t>
            </a:r>
            <a:r>
              <a:rPr lang="tr-TR" dirty="0" err="1"/>
              <a:t>from</a:t>
            </a:r>
            <a:r>
              <a:rPr lang="tr-TR" dirty="0"/>
              <a:t> </a:t>
            </a:r>
            <a:r>
              <a:rPr lang="tr-TR" dirty="0" err="1"/>
              <a:t>minecraft</a:t>
            </a:r>
            <a:r>
              <a:rPr lang="tr-TR" dirty="0"/>
              <a:t> </a:t>
            </a:r>
            <a:r>
              <a:rPr lang="tr-TR" dirty="0" err="1"/>
              <a:t>they</a:t>
            </a:r>
            <a:r>
              <a:rPr lang="tr-TR" dirty="0"/>
              <a:t> </a:t>
            </a:r>
            <a:r>
              <a:rPr lang="tr-TR" dirty="0" err="1"/>
              <a:t>wander</a:t>
            </a:r>
            <a:r>
              <a:rPr lang="tr-TR" dirty="0"/>
              <a:t> </a:t>
            </a:r>
            <a:r>
              <a:rPr lang="tr-TR" dirty="0" err="1"/>
              <a:t>around</a:t>
            </a:r>
            <a:r>
              <a:rPr lang="tr-TR" dirty="0"/>
              <a:t> </a:t>
            </a:r>
            <a:r>
              <a:rPr lang="tr-TR" dirty="0" err="1"/>
              <a:t>randomly</a:t>
            </a:r>
            <a:r>
              <a:rPr lang="tr-TR" dirty="0"/>
              <a:t> </a:t>
            </a:r>
            <a:r>
              <a:rPr lang="tr-TR" dirty="0" err="1"/>
              <a:t>if</a:t>
            </a:r>
            <a:r>
              <a:rPr lang="tr-TR" dirty="0"/>
              <a:t> </a:t>
            </a:r>
            <a:r>
              <a:rPr lang="tr-TR" dirty="0" err="1"/>
              <a:t>there</a:t>
            </a:r>
            <a:r>
              <a:rPr lang="tr-TR" dirty="0"/>
              <a:t> is </a:t>
            </a:r>
            <a:r>
              <a:rPr lang="tr-TR" dirty="0" err="1"/>
              <a:t>no</a:t>
            </a:r>
            <a:r>
              <a:rPr lang="tr-TR" dirty="0"/>
              <a:t> </a:t>
            </a:r>
            <a:r>
              <a:rPr lang="tr-TR" dirty="0" err="1"/>
              <a:t>player</a:t>
            </a:r>
            <a:r>
              <a:rPr lang="tr-TR" dirty="0"/>
              <a:t> </a:t>
            </a:r>
            <a:r>
              <a:rPr lang="tr-TR" dirty="0" err="1"/>
              <a:t>nearby</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95</a:t>
            </a:fld>
            <a:endParaRPr lang="tr-TR"/>
          </a:p>
        </p:txBody>
      </p:sp>
    </p:spTree>
    <p:extLst>
      <p:ext uri="{BB962C8B-B14F-4D97-AF65-F5344CB8AC3E}">
        <p14:creationId xmlns:p14="http://schemas.microsoft.com/office/powerpoint/2010/main" val="15497528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a:t>
            </a:r>
            <a:r>
              <a:rPr lang="tr-TR" dirty="0" err="1"/>
              <a:t>if</a:t>
            </a:r>
            <a:r>
              <a:rPr lang="tr-TR" dirty="0"/>
              <a:t> </a:t>
            </a:r>
            <a:r>
              <a:rPr lang="tr-TR" dirty="0" err="1"/>
              <a:t>there</a:t>
            </a:r>
            <a:r>
              <a:rPr lang="tr-TR" dirty="0"/>
              <a:t> is a </a:t>
            </a:r>
            <a:r>
              <a:rPr lang="tr-TR" dirty="0" err="1"/>
              <a:t>player</a:t>
            </a:r>
            <a:r>
              <a:rPr lang="tr-TR" dirty="0"/>
              <a:t> </a:t>
            </a:r>
            <a:r>
              <a:rPr lang="tr-TR" dirty="0" err="1"/>
              <a:t>nearby</a:t>
            </a:r>
            <a:r>
              <a:rPr lang="tr-TR" dirty="0"/>
              <a:t> </a:t>
            </a:r>
            <a:r>
              <a:rPr lang="tr-TR" dirty="0" err="1"/>
              <a:t>they</a:t>
            </a:r>
            <a:r>
              <a:rPr lang="tr-TR" dirty="0"/>
              <a:t> </a:t>
            </a:r>
            <a:r>
              <a:rPr lang="tr-TR" dirty="0" err="1"/>
              <a:t>try</a:t>
            </a:r>
            <a:r>
              <a:rPr lang="tr-TR" dirty="0"/>
              <a:t> </a:t>
            </a:r>
            <a:r>
              <a:rPr lang="tr-TR" dirty="0" err="1"/>
              <a:t>to</a:t>
            </a:r>
            <a:r>
              <a:rPr lang="tr-TR" dirty="0"/>
              <a:t> </a:t>
            </a:r>
            <a:r>
              <a:rPr lang="tr-TR" dirty="0" err="1"/>
              <a:t>chase</a:t>
            </a:r>
            <a:r>
              <a:rPr lang="tr-TR" dirty="0"/>
              <a:t> </a:t>
            </a:r>
            <a:r>
              <a:rPr lang="tr-TR" dirty="0" err="1"/>
              <a:t>and</a:t>
            </a:r>
            <a:r>
              <a:rPr lang="tr-TR" dirty="0"/>
              <a:t> </a:t>
            </a:r>
            <a:r>
              <a:rPr lang="tr-TR" dirty="0" err="1"/>
              <a:t>kill</a:t>
            </a:r>
            <a:r>
              <a:rPr lang="tr-TR" dirty="0"/>
              <a:t> it.</a:t>
            </a:r>
          </a:p>
        </p:txBody>
      </p:sp>
      <p:sp>
        <p:nvSpPr>
          <p:cNvPr id="4" name="Slayt Numarası Yer Tutucusu 3"/>
          <p:cNvSpPr>
            <a:spLocks noGrp="1"/>
          </p:cNvSpPr>
          <p:nvPr>
            <p:ph type="sldNum" sz="quarter" idx="5"/>
          </p:nvPr>
        </p:nvSpPr>
        <p:spPr/>
        <p:txBody>
          <a:bodyPr/>
          <a:lstStyle/>
          <a:p>
            <a:fld id="{4156DDF0-1691-44CB-8AA9-FF35E42EE00F}" type="slidenum">
              <a:rPr lang="tr-TR" smtClean="0"/>
              <a:t>96</a:t>
            </a:fld>
            <a:endParaRPr lang="tr-TR"/>
          </a:p>
        </p:txBody>
      </p:sp>
    </p:spTree>
    <p:extLst>
      <p:ext uri="{BB962C8B-B14F-4D97-AF65-F5344CB8AC3E}">
        <p14:creationId xmlns:p14="http://schemas.microsoft.com/office/powerpoint/2010/main" val="14250952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These</a:t>
            </a:r>
            <a:r>
              <a:rPr lang="tr-TR" dirty="0"/>
              <a:t> </a:t>
            </a:r>
            <a:r>
              <a:rPr lang="tr-TR" dirty="0" err="1"/>
              <a:t>behaviours</a:t>
            </a:r>
            <a:r>
              <a:rPr lang="tr-TR" dirty="0"/>
              <a:t> of </a:t>
            </a:r>
            <a:r>
              <a:rPr lang="tr-TR" dirty="0" err="1"/>
              <a:t>the</a:t>
            </a:r>
            <a:r>
              <a:rPr lang="tr-TR" dirty="0"/>
              <a:t> </a:t>
            </a:r>
            <a:r>
              <a:rPr lang="tr-TR" dirty="0" err="1"/>
              <a:t>zombie</a:t>
            </a:r>
            <a:r>
              <a:rPr lang="tr-TR" dirty="0"/>
              <a:t> </a:t>
            </a:r>
            <a:r>
              <a:rPr lang="tr-TR" dirty="0" err="1"/>
              <a:t>npc</a:t>
            </a:r>
            <a:r>
              <a:rPr lang="tr-TR" dirty="0"/>
              <a:t> can be </a:t>
            </a:r>
            <a:r>
              <a:rPr lang="tr-TR" dirty="0" err="1"/>
              <a:t>defined</a:t>
            </a:r>
            <a:r>
              <a:rPr lang="tr-TR" dirty="0"/>
              <a:t> </a:t>
            </a:r>
            <a:r>
              <a:rPr lang="tr-TR" dirty="0" err="1"/>
              <a:t>with</a:t>
            </a:r>
            <a:r>
              <a:rPr lang="tr-TR" dirty="0"/>
              <a:t> </a:t>
            </a:r>
            <a:r>
              <a:rPr lang="tr-TR" dirty="0" err="1"/>
              <a:t>this</a:t>
            </a:r>
            <a:r>
              <a:rPr lang="tr-TR" dirty="0"/>
              <a:t> </a:t>
            </a:r>
            <a:r>
              <a:rPr lang="tr-TR" dirty="0" err="1"/>
              <a:t>simple</a:t>
            </a:r>
            <a:r>
              <a:rPr lang="tr-TR" dirty="0"/>
              <a:t> </a:t>
            </a:r>
            <a:r>
              <a:rPr lang="tr-TR" dirty="0" err="1"/>
              <a:t>state</a:t>
            </a:r>
            <a:r>
              <a:rPr lang="tr-TR" dirty="0"/>
              <a:t> </a:t>
            </a:r>
            <a:r>
              <a:rPr lang="tr-TR" dirty="0" err="1"/>
              <a:t>diagram</a:t>
            </a:r>
            <a:r>
              <a:rPr lang="tr-TR" dirty="0"/>
              <a:t>.</a:t>
            </a:r>
          </a:p>
          <a:p>
            <a:r>
              <a:rPr lang="tr-TR" dirty="0" err="1"/>
              <a:t>And</a:t>
            </a:r>
            <a:r>
              <a:rPr lang="tr-TR" dirty="0"/>
              <a:t> </a:t>
            </a:r>
            <a:r>
              <a:rPr lang="tr-TR" dirty="0" err="1"/>
              <a:t>therefore</a:t>
            </a:r>
            <a:r>
              <a:rPr lang="tr-TR" dirty="0"/>
              <a:t> </a:t>
            </a:r>
            <a:r>
              <a:rPr lang="tr-TR" dirty="0" err="1"/>
              <a:t>state</a:t>
            </a:r>
            <a:r>
              <a:rPr lang="tr-TR" dirty="0"/>
              <a:t> </a:t>
            </a:r>
            <a:r>
              <a:rPr lang="tr-TR" dirty="0" err="1"/>
              <a:t>pattern</a:t>
            </a:r>
            <a:r>
              <a:rPr lang="tr-TR" dirty="0"/>
              <a:t> can be </a:t>
            </a:r>
            <a:r>
              <a:rPr lang="tr-TR" dirty="0" err="1"/>
              <a:t>used</a:t>
            </a:r>
            <a:r>
              <a:rPr lang="tr-TR" dirty="0"/>
              <a:t> </a:t>
            </a:r>
            <a:r>
              <a:rPr lang="tr-TR" dirty="0" err="1"/>
              <a:t>for</a:t>
            </a:r>
            <a:r>
              <a:rPr lang="tr-TR" dirty="0"/>
              <a:t> </a:t>
            </a:r>
            <a:r>
              <a:rPr lang="tr-TR" dirty="0" err="1"/>
              <a:t>implementing</a:t>
            </a:r>
            <a:r>
              <a:rPr lang="tr-TR" dirty="0"/>
              <a:t> </a:t>
            </a:r>
            <a:r>
              <a:rPr lang="tr-TR" dirty="0" err="1"/>
              <a:t>this</a:t>
            </a:r>
            <a:r>
              <a:rPr lang="tr-TR" dirty="0"/>
              <a:t> </a:t>
            </a:r>
            <a:r>
              <a:rPr lang="tr-TR" dirty="0" err="1"/>
              <a:t>behaviour</a:t>
            </a:r>
            <a:r>
              <a:rPr lang="tr-TR" dirty="0"/>
              <a:t>.</a:t>
            </a:r>
          </a:p>
        </p:txBody>
      </p:sp>
      <p:sp>
        <p:nvSpPr>
          <p:cNvPr id="4" name="Slayt Numarası Yer Tutucusu 3"/>
          <p:cNvSpPr>
            <a:spLocks noGrp="1"/>
          </p:cNvSpPr>
          <p:nvPr>
            <p:ph type="sldNum" sz="quarter" idx="5"/>
          </p:nvPr>
        </p:nvSpPr>
        <p:spPr/>
        <p:txBody>
          <a:bodyPr/>
          <a:lstStyle/>
          <a:p>
            <a:fld id="{4156DDF0-1691-44CB-8AA9-FF35E42EE00F}" type="slidenum">
              <a:rPr lang="tr-TR" smtClean="0"/>
              <a:t>97</a:t>
            </a:fld>
            <a:endParaRPr lang="tr-TR"/>
          </a:p>
        </p:txBody>
      </p:sp>
    </p:spTree>
    <p:extLst>
      <p:ext uri="{BB962C8B-B14F-4D97-AF65-F5344CB8AC3E}">
        <p14:creationId xmlns:p14="http://schemas.microsoft.com/office/powerpoint/2010/main" val="2473972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And</a:t>
            </a:r>
            <a:r>
              <a:rPr lang="tr-TR" dirty="0"/>
              <a:t> in </a:t>
            </a:r>
            <a:r>
              <a:rPr lang="tr-TR" dirty="0" err="1"/>
              <a:t>fact</a:t>
            </a:r>
            <a:r>
              <a:rPr lang="tr-TR" dirty="0"/>
              <a:t> </a:t>
            </a:r>
            <a:r>
              <a:rPr lang="tr-TR" dirty="0" err="1"/>
              <a:t>state</a:t>
            </a:r>
            <a:r>
              <a:rPr lang="tr-TR" dirty="0"/>
              <a:t> </a:t>
            </a:r>
            <a:r>
              <a:rPr lang="tr-TR" dirty="0" err="1"/>
              <a:t>pattern</a:t>
            </a:r>
            <a:r>
              <a:rPr lang="tr-TR" dirty="0"/>
              <a:t> is </a:t>
            </a:r>
            <a:r>
              <a:rPr lang="tr-TR" dirty="0" err="1"/>
              <a:t>widely</a:t>
            </a:r>
            <a:r>
              <a:rPr lang="tr-TR" dirty="0"/>
              <a:t> </a:t>
            </a:r>
            <a:r>
              <a:rPr lang="tr-TR" dirty="0" err="1"/>
              <a:t>used</a:t>
            </a:r>
            <a:r>
              <a:rPr lang="tr-TR" dirty="0"/>
              <a:t> in </a:t>
            </a:r>
            <a:r>
              <a:rPr lang="tr-TR" dirty="0" err="1"/>
              <a:t>industry</a:t>
            </a:r>
            <a:r>
              <a:rPr lang="tr-TR" dirty="0"/>
              <a:t> </a:t>
            </a:r>
            <a:r>
              <a:rPr lang="tr-TR" dirty="0" err="1"/>
              <a:t>for</a:t>
            </a:r>
            <a:r>
              <a:rPr lang="tr-TR" dirty="0"/>
              <a:t> </a:t>
            </a:r>
            <a:r>
              <a:rPr lang="tr-TR" dirty="0" err="1"/>
              <a:t>implementing</a:t>
            </a:r>
            <a:r>
              <a:rPr lang="tr-TR" dirty="0"/>
              <a:t> </a:t>
            </a:r>
            <a:r>
              <a:rPr lang="tr-TR" dirty="0" err="1"/>
              <a:t>npc</a:t>
            </a:r>
            <a:r>
              <a:rPr lang="tr-TR" dirty="0"/>
              <a:t> </a:t>
            </a:r>
            <a:r>
              <a:rPr lang="tr-TR" dirty="0" err="1"/>
              <a:t>behaviours</a:t>
            </a:r>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98</a:t>
            </a:fld>
            <a:endParaRPr lang="tr-TR"/>
          </a:p>
        </p:txBody>
      </p:sp>
    </p:spTree>
    <p:extLst>
      <p:ext uri="{BB962C8B-B14F-4D97-AF65-F5344CB8AC3E}">
        <p14:creationId xmlns:p14="http://schemas.microsoft.com/office/powerpoint/2010/main" val="38777684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156DDF0-1691-44CB-8AA9-FF35E42EE00F}" type="slidenum">
              <a:rPr lang="tr-TR" smtClean="0"/>
              <a:t>99</a:t>
            </a:fld>
            <a:endParaRPr lang="tr-TR"/>
          </a:p>
        </p:txBody>
      </p:sp>
    </p:spTree>
    <p:extLst>
      <p:ext uri="{BB962C8B-B14F-4D97-AF65-F5344CB8AC3E}">
        <p14:creationId xmlns:p14="http://schemas.microsoft.com/office/powerpoint/2010/main" val="211174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0AA6D3-4A5A-4F90-9E19-94DF200D17E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101C081-C8AC-4CEC-A746-E02B1B924641}"/>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6" indent="0" algn="ctr">
              <a:buNone/>
              <a:defRPr sz="1800"/>
            </a:lvl3pPr>
            <a:lvl4pPr marL="1371535" indent="0" algn="ctr">
              <a:buNone/>
              <a:defRPr sz="1600"/>
            </a:lvl4pPr>
            <a:lvl5pPr marL="1828713" indent="0" algn="ctr">
              <a:buNone/>
              <a:defRPr sz="1600"/>
            </a:lvl5pPr>
            <a:lvl6pPr marL="2285891" indent="0" algn="ctr">
              <a:buNone/>
              <a:defRPr sz="1600"/>
            </a:lvl6pPr>
            <a:lvl7pPr marL="2743069" indent="0" algn="ctr">
              <a:buNone/>
              <a:defRPr sz="1600"/>
            </a:lvl7pPr>
            <a:lvl8pPr marL="3200248" indent="0" algn="ctr">
              <a:buNone/>
              <a:defRPr sz="1600"/>
            </a:lvl8pPr>
            <a:lvl9pPr marL="3657426"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FBA4A32F-0DD3-46A9-8D5F-99859C840A4B}"/>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8EEE2863-7F87-45A6-A38F-4B60713AEC7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3340A86-7A2E-4F9F-A4B4-810B4ED50797}"/>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421306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DB5F84-62D5-42BB-9BCA-03E2E438AB5E}"/>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63037DA-75B1-4BCD-85ED-2079B4222AD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8516BE1-EB91-4609-983E-D8E959A5531A}"/>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1C68BD47-4BF0-411F-BABB-1226F283C5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ECCE61A-79AA-4C70-8B12-3A3ECEC9D779}"/>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2346792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974F03B1-2C6B-4F16-96DA-8CE79BEC0863}"/>
              </a:ext>
            </a:extLst>
          </p:cNvPr>
          <p:cNvSpPr>
            <a:spLocks noGrp="1"/>
          </p:cNvSpPr>
          <p:nvPr>
            <p:ph type="title" orient="vert"/>
          </p:nvPr>
        </p:nvSpPr>
        <p:spPr>
          <a:xfrm>
            <a:off x="8724899"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30D25E2-9DEC-4A61-B665-5575832AB544}"/>
              </a:ext>
            </a:extLst>
          </p:cNvPr>
          <p:cNvSpPr>
            <a:spLocks noGrp="1"/>
          </p:cNvSpPr>
          <p:nvPr>
            <p:ph type="body" orient="vert" idx="1"/>
          </p:nvPr>
        </p:nvSpPr>
        <p:spPr>
          <a:xfrm>
            <a:off x="838199"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11DAB5B-6701-43AE-9890-0FCE6C8A7A59}"/>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B50A02EE-9075-4D17-B2DB-F08F36D3A7A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BDCFAF2-6620-4AC6-8299-B877649EE90B}"/>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196930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C9BBBD-780C-47FA-9449-FBF3C37D73A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0F8F1BC-349E-43E4-BCC0-4467D539E53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6F8D514-8A7E-4ACE-A5E6-00C717AACAA3}"/>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305BC541-6211-4814-A549-3F2AAE64ED7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6D97D25-86D2-4E7A-A2DC-72F964BC1F40}"/>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1651308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1859B5-C3C7-4AEC-B89D-5CD5543886AE}"/>
              </a:ext>
            </a:extLst>
          </p:cNvPr>
          <p:cNvSpPr>
            <a:spLocks noGrp="1"/>
          </p:cNvSpPr>
          <p:nvPr>
            <p:ph type="title"/>
          </p:nvPr>
        </p:nvSpPr>
        <p:spPr>
          <a:xfrm>
            <a:off x="831852"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0987C79-8E85-4BD4-9482-8AAAD22BB9F2}"/>
              </a:ext>
            </a:extLst>
          </p:cNvPr>
          <p:cNvSpPr>
            <a:spLocks noGrp="1"/>
          </p:cNvSpPr>
          <p:nvPr>
            <p:ph type="body" idx="1"/>
          </p:nvPr>
        </p:nvSpPr>
        <p:spPr>
          <a:xfrm>
            <a:off x="831852" y="4589463"/>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6" indent="0">
              <a:buNone/>
              <a:defRPr sz="1800">
                <a:solidFill>
                  <a:schemeClr val="tx1">
                    <a:tint val="75000"/>
                  </a:schemeClr>
                </a:solidFill>
              </a:defRPr>
            </a:lvl3pPr>
            <a:lvl4pPr marL="1371535" indent="0">
              <a:buNone/>
              <a:defRPr sz="1600">
                <a:solidFill>
                  <a:schemeClr val="tx1">
                    <a:tint val="75000"/>
                  </a:schemeClr>
                </a:solidFill>
              </a:defRPr>
            </a:lvl4pPr>
            <a:lvl5pPr marL="1828713" indent="0">
              <a:buNone/>
              <a:defRPr sz="1600">
                <a:solidFill>
                  <a:schemeClr val="tx1">
                    <a:tint val="75000"/>
                  </a:schemeClr>
                </a:solidFill>
              </a:defRPr>
            </a:lvl5pPr>
            <a:lvl6pPr marL="2285891" indent="0">
              <a:buNone/>
              <a:defRPr sz="1600">
                <a:solidFill>
                  <a:schemeClr val="tx1">
                    <a:tint val="75000"/>
                  </a:schemeClr>
                </a:solidFill>
              </a:defRPr>
            </a:lvl6pPr>
            <a:lvl7pPr marL="2743069" indent="0">
              <a:buNone/>
              <a:defRPr sz="1600">
                <a:solidFill>
                  <a:schemeClr val="tx1">
                    <a:tint val="75000"/>
                  </a:schemeClr>
                </a:solidFill>
              </a:defRPr>
            </a:lvl7pPr>
            <a:lvl8pPr marL="3200248" indent="0">
              <a:buNone/>
              <a:defRPr sz="1600">
                <a:solidFill>
                  <a:schemeClr val="tx1">
                    <a:tint val="75000"/>
                  </a:schemeClr>
                </a:solidFill>
              </a:defRPr>
            </a:lvl8pPr>
            <a:lvl9pPr marL="3657426"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37652FD-DA5F-4D8B-A2D4-227D3A61905C}"/>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80D41DA2-66A1-4F4D-9AF0-215186CD6B5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126C5C8-85B5-4905-88F6-47818DB503A3}"/>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190771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37CDA0-A160-4996-A9AA-FE90BB06089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78D182C8-50CF-42AE-832E-958054A8678F}"/>
              </a:ext>
            </a:extLst>
          </p:cNvPr>
          <p:cNvSpPr>
            <a:spLocks noGrp="1"/>
          </p:cNvSpPr>
          <p:nvPr>
            <p:ph sz="half" idx="1"/>
          </p:nvPr>
        </p:nvSpPr>
        <p:spPr>
          <a:xfrm>
            <a:off x="838201"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57963FF-BDEC-4171-904B-22A2BAB99D10}"/>
              </a:ext>
            </a:extLst>
          </p:cNvPr>
          <p:cNvSpPr>
            <a:spLocks noGrp="1"/>
          </p:cNvSpPr>
          <p:nvPr>
            <p:ph sz="half" idx="2"/>
          </p:nvPr>
        </p:nvSpPr>
        <p:spPr>
          <a:xfrm>
            <a:off x="6172201"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BAF1CCC6-D65C-44B1-BBE5-DC8AD65B0A8E}"/>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6" name="Alt Bilgi Yer Tutucusu 5">
            <a:extLst>
              <a:ext uri="{FF2B5EF4-FFF2-40B4-BE49-F238E27FC236}">
                <a16:creationId xmlns:a16="http://schemas.microsoft.com/office/drawing/2014/main" id="{7160C412-712A-491D-962E-D7C7D3A7A07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E5F7985-E0FD-40AD-A1D8-D024511CD4DF}"/>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213561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D130BB-CC96-462E-A5E0-61F9E856B028}"/>
              </a:ext>
            </a:extLst>
          </p:cNvPr>
          <p:cNvSpPr>
            <a:spLocks noGrp="1"/>
          </p:cNvSpPr>
          <p:nvPr>
            <p:ph type="title"/>
          </p:nvPr>
        </p:nvSpPr>
        <p:spPr>
          <a:xfrm>
            <a:off x="839789" y="365126"/>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A9A8FB7-E84E-47A0-97BD-61155A8AF5DC}"/>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6" indent="0">
              <a:buNone/>
              <a:defRPr sz="1800"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6"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74393B8-A389-4A8E-9E82-81ED1E58EA4C}"/>
              </a:ext>
            </a:extLst>
          </p:cNvPr>
          <p:cNvSpPr>
            <a:spLocks noGrp="1"/>
          </p:cNvSpPr>
          <p:nvPr>
            <p:ph sz="half" idx="2"/>
          </p:nvPr>
        </p:nvSpPr>
        <p:spPr>
          <a:xfrm>
            <a:off x="839789"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6111F3F9-CA6F-4651-995D-CA701F1675A8}"/>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6" indent="0">
              <a:buNone/>
              <a:defRPr sz="1800" b="1"/>
            </a:lvl3pPr>
            <a:lvl4pPr marL="1371535" indent="0">
              <a:buNone/>
              <a:defRPr sz="1600" b="1"/>
            </a:lvl4pPr>
            <a:lvl5pPr marL="1828713" indent="0">
              <a:buNone/>
              <a:defRPr sz="1600" b="1"/>
            </a:lvl5pPr>
            <a:lvl6pPr marL="2285891" indent="0">
              <a:buNone/>
              <a:defRPr sz="1600" b="1"/>
            </a:lvl6pPr>
            <a:lvl7pPr marL="2743069" indent="0">
              <a:buNone/>
              <a:defRPr sz="1600" b="1"/>
            </a:lvl7pPr>
            <a:lvl8pPr marL="3200248" indent="0">
              <a:buNone/>
              <a:defRPr sz="1600" b="1"/>
            </a:lvl8pPr>
            <a:lvl9pPr marL="3657426"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E8BFA1C-EB13-4675-A077-07ADD1D21E18}"/>
              </a:ext>
            </a:extLst>
          </p:cNvPr>
          <p:cNvSpPr>
            <a:spLocks noGrp="1"/>
          </p:cNvSpPr>
          <p:nvPr>
            <p:ph sz="quarter" idx="4"/>
          </p:nvPr>
        </p:nvSpPr>
        <p:spPr>
          <a:xfrm>
            <a:off x="6172202"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46ECB0A-1E9C-4452-B36E-80230D9F1E43}"/>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8" name="Alt Bilgi Yer Tutucusu 7">
            <a:extLst>
              <a:ext uri="{FF2B5EF4-FFF2-40B4-BE49-F238E27FC236}">
                <a16:creationId xmlns:a16="http://schemas.microsoft.com/office/drawing/2014/main" id="{A8DFF413-3BA8-4A7D-AA9B-E2C69FB36518}"/>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737FFF46-C656-45BE-89B1-E30096250FF3}"/>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237486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E38155-6CBE-41CC-A854-2809F6DC4EB5}"/>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DB876DC-4DCE-4276-BDD3-2784F1A6CE20}"/>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4" name="Alt Bilgi Yer Tutucusu 3">
            <a:extLst>
              <a:ext uri="{FF2B5EF4-FFF2-40B4-BE49-F238E27FC236}">
                <a16:creationId xmlns:a16="http://schemas.microsoft.com/office/drawing/2014/main" id="{B6A024BD-A6BC-499D-8AB2-7C15BA99DEF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C747FB9-FBA5-42BA-9D7A-6B62B40CAEC3}"/>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281356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57FCAB3-D32F-445E-8951-47D88FA7A0C4}"/>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3" name="Alt Bilgi Yer Tutucusu 2">
            <a:extLst>
              <a:ext uri="{FF2B5EF4-FFF2-40B4-BE49-F238E27FC236}">
                <a16:creationId xmlns:a16="http://schemas.microsoft.com/office/drawing/2014/main" id="{CFF80227-B053-44D5-B00A-EAF7FB4A7F5C}"/>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0BA23549-E7AF-4061-AF23-7FAB6E04713C}"/>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1635873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34836F-CA1B-4C04-85CC-AB4A64FE726D}"/>
              </a:ext>
            </a:extLst>
          </p:cNvPr>
          <p:cNvSpPr>
            <a:spLocks noGrp="1"/>
          </p:cNvSpPr>
          <p:nvPr>
            <p:ph type="title"/>
          </p:nvPr>
        </p:nvSpPr>
        <p:spPr>
          <a:xfrm>
            <a:off x="839790" y="457200"/>
            <a:ext cx="3932236"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D6E4AD2-BCC1-4E23-A5EF-B90AC290DDE4}"/>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9F19C5D4-8D21-433F-9272-70DA00F3B2FB}"/>
              </a:ext>
            </a:extLst>
          </p:cNvPr>
          <p:cNvSpPr>
            <a:spLocks noGrp="1"/>
          </p:cNvSpPr>
          <p:nvPr>
            <p:ph type="body" sz="half" idx="2"/>
          </p:nvPr>
        </p:nvSpPr>
        <p:spPr>
          <a:xfrm>
            <a:off x="839790" y="2057400"/>
            <a:ext cx="3932236" cy="3811588"/>
          </a:xfrm>
        </p:spPr>
        <p:txBody>
          <a:bodyPr/>
          <a:lstStyle>
            <a:lvl1pPr marL="0" indent="0">
              <a:buNone/>
              <a:defRPr sz="1600"/>
            </a:lvl1pPr>
            <a:lvl2pPr marL="457178"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6"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78B8258-7B45-4D7D-A4FA-90F22DB0452A}"/>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6" name="Alt Bilgi Yer Tutucusu 5">
            <a:extLst>
              <a:ext uri="{FF2B5EF4-FFF2-40B4-BE49-F238E27FC236}">
                <a16:creationId xmlns:a16="http://schemas.microsoft.com/office/drawing/2014/main" id="{9E15EB22-58FF-4024-A6A5-34CA01B421D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FA460F4-7F2E-4C28-81A8-4694E9FB8558}"/>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2137395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FFE09F-3CAD-49B9-936C-83E85DBF1E84}"/>
              </a:ext>
            </a:extLst>
          </p:cNvPr>
          <p:cNvSpPr>
            <a:spLocks noGrp="1"/>
          </p:cNvSpPr>
          <p:nvPr>
            <p:ph type="title"/>
          </p:nvPr>
        </p:nvSpPr>
        <p:spPr>
          <a:xfrm>
            <a:off x="839790" y="457200"/>
            <a:ext cx="3932236"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4C6FEB9B-2E98-4492-AF3C-8956D0C5C7BA}"/>
              </a:ext>
            </a:extLst>
          </p:cNvPr>
          <p:cNvSpPr>
            <a:spLocks noGrp="1"/>
          </p:cNvSpPr>
          <p:nvPr>
            <p:ph type="pic" idx="1"/>
          </p:nvPr>
        </p:nvSpPr>
        <p:spPr>
          <a:xfrm>
            <a:off x="5183188" y="987425"/>
            <a:ext cx="6172201" cy="4873625"/>
          </a:xfrm>
        </p:spPr>
        <p:txBody>
          <a:bodyPr/>
          <a:lstStyle>
            <a:lvl1pPr marL="0" indent="0">
              <a:buNone/>
              <a:defRPr sz="3200"/>
            </a:lvl1pPr>
            <a:lvl2pPr marL="457178" indent="0">
              <a:buNone/>
              <a:defRPr sz="2800"/>
            </a:lvl2pPr>
            <a:lvl3pPr marL="914356" indent="0">
              <a:buNone/>
              <a:defRPr sz="2400"/>
            </a:lvl3pPr>
            <a:lvl4pPr marL="1371535" indent="0">
              <a:buNone/>
              <a:defRPr sz="2000"/>
            </a:lvl4pPr>
            <a:lvl5pPr marL="1828713" indent="0">
              <a:buNone/>
              <a:defRPr sz="2000"/>
            </a:lvl5pPr>
            <a:lvl6pPr marL="2285891" indent="0">
              <a:buNone/>
              <a:defRPr sz="2000"/>
            </a:lvl6pPr>
            <a:lvl7pPr marL="2743069" indent="0">
              <a:buNone/>
              <a:defRPr sz="2000"/>
            </a:lvl7pPr>
            <a:lvl8pPr marL="3200248" indent="0">
              <a:buNone/>
              <a:defRPr sz="2000"/>
            </a:lvl8pPr>
            <a:lvl9pPr marL="3657426" indent="0">
              <a:buNone/>
              <a:defRPr sz="2000"/>
            </a:lvl9pPr>
          </a:lstStyle>
          <a:p>
            <a:endParaRPr lang="tr-TR"/>
          </a:p>
        </p:txBody>
      </p:sp>
      <p:sp>
        <p:nvSpPr>
          <p:cNvPr id="4" name="Metin Yer Tutucusu 3">
            <a:extLst>
              <a:ext uri="{FF2B5EF4-FFF2-40B4-BE49-F238E27FC236}">
                <a16:creationId xmlns:a16="http://schemas.microsoft.com/office/drawing/2014/main" id="{776C47CD-9268-4ADA-AD95-9843B191F2DE}"/>
              </a:ext>
            </a:extLst>
          </p:cNvPr>
          <p:cNvSpPr>
            <a:spLocks noGrp="1"/>
          </p:cNvSpPr>
          <p:nvPr>
            <p:ph type="body" sz="half" idx="2"/>
          </p:nvPr>
        </p:nvSpPr>
        <p:spPr>
          <a:xfrm>
            <a:off x="839790" y="2057400"/>
            <a:ext cx="3932236" cy="3811588"/>
          </a:xfrm>
        </p:spPr>
        <p:txBody>
          <a:bodyPr/>
          <a:lstStyle>
            <a:lvl1pPr marL="0" indent="0">
              <a:buNone/>
              <a:defRPr sz="1600"/>
            </a:lvl1pPr>
            <a:lvl2pPr marL="457178" indent="0">
              <a:buNone/>
              <a:defRPr sz="1400"/>
            </a:lvl2pPr>
            <a:lvl3pPr marL="914356" indent="0">
              <a:buNone/>
              <a:defRPr sz="1200"/>
            </a:lvl3pPr>
            <a:lvl4pPr marL="1371535" indent="0">
              <a:buNone/>
              <a:defRPr sz="1000"/>
            </a:lvl4pPr>
            <a:lvl5pPr marL="1828713" indent="0">
              <a:buNone/>
              <a:defRPr sz="1000"/>
            </a:lvl5pPr>
            <a:lvl6pPr marL="2285891" indent="0">
              <a:buNone/>
              <a:defRPr sz="1000"/>
            </a:lvl6pPr>
            <a:lvl7pPr marL="2743069" indent="0">
              <a:buNone/>
              <a:defRPr sz="1000"/>
            </a:lvl7pPr>
            <a:lvl8pPr marL="3200248" indent="0">
              <a:buNone/>
              <a:defRPr sz="1000"/>
            </a:lvl8pPr>
            <a:lvl9pPr marL="3657426"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70C664A-3DF9-4336-BA21-6A9EA53DF70D}"/>
              </a:ext>
            </a:extLst>
          </p:cNvPr>
          <p:cNvSpPr>
            <a:spLocks noGrp="1"/>
          </p:cNvSpPr>
          <p:nvPr>
            <p:ph type="dt" sz="half" idx="10"/>
          </p:nvPr>
        </p:nvSpPr>
        <p:spPr/>
        <p:txBody>
          <a:bodyPr/>
          <a:lstStyle/>
          <a:p>
            <a:fld id="{53A9094F-F732-4BF4-9DA9-B0CF9826464B}" type="datetimeFigureOut">
              <a:rPr lang="tr-TR" smtClean="0"/>
              <a:t>12.12.2021</a:t>
            </a:fld>
            <a:endParaRPr lang="tr-TR"/>
          </a:p>
        </p:txBody>
      </p:sp>
      <p:sp>
        <p:nvSpPr>
          <p:cNvPr id="6" name="Alt Bilgi Yer Tutucusu 5">
            <a:extLst>
              <a:ext uri="{FF2B5EF4-FFF2-40B4-BE49-F238E27FC236}">
                <a16:creationId xmlns:a16="http://schemas.microsoft.com/office/drawing/2014/main" id="{D5A04CFD-A40C-4CFB-A274-B355551F508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2063D45-D34A-4CEA-A4D6-5B38F6672DED}"/>
              </a:ext>
            </a:extLst>
          </p:cNvPr>
          <p:cNvSpPr>
            <a:spLocks noGrp="1"/>
          </p:cNvSpPr>
          <p:nvPr>
            <p:ph type="sldNum" sz="quarter" idx="12"/>
          </p:nvPr>
        </p:nvSpPr>
        <p:spPr/>
        <p:txBody>
          <a:bodyPr/>
          <a:lstStyle/>
          <a:p>
            <a:fld id="{60BFCA0A-6A43-4251-8467-6DCEDDB77C39}" type="slidenum">
              <a:rPr lang="tr-TR" smtClean="0"/>
              <a:t>‹#›</a:t>
            </a:fld>
            <a:endParaRPr lang="tr-TR"/>
          </a:p>
        </p:txBody>
      </p:sp>
    </p:spTree>
    <p:extLst>
      <p:ext uri="{BB962C8B-B14F-4D97-AF65-F5344CB8AC3E}">
        <p14:creationId xmlns:p14="http://schemas.microsoft.com/office/powerpoint/2010/main" val="3821339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B3C16BC-C12C-460F-8DAB-A31107166A9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EE33B25-1B5D-420A-B9F8-F74D71DCBFE3}"/>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190D539-ACAB-4DF5-B6E7-276342CDCD91}"/>
              </a:ext>
            </a:extLst>
          </p:cNvPr>
          <p:cNvSpPr>
            <a:spLocks noGrp="1"/>
          </p:cNvSpPr>
          <p:nvPr>
            <p:ph type="dt" sz="half" idx="2"/>
          </p:nvPr>
        </p:nvSpPr>
        <p:spPr>
          <a:xfrm>
            <a:off x="838201"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9094F-F732-4BF4-9DA9-B0CF9826464B}" type="datetimeFigureOut">
              <a:rPr lang="tr-TR" smtClean="0"/>
              <a:t>12.12.2021</a:t>
            </a:fld>
            <a:endParaRPr lang="tr-TR"/>
          </a:p>
        </p:txBody>
      </p:sp>
      <p:sp>
        <p:nvSpPr>
          <p:cNvPr id="5" name="Alt Bilgi Yer Tutucusu 4">
            <a:extLst>
              <a:ext uri="{FF2B5EF4-FFF2-40B4-BE49-F238E27FC236}">
                <a16:creationId xmlns:a16="http://schemas.microsoft.com/office/drawing/2014/main" id="{853D4CFA-BCC5-49AF-9DF3-2581B3F49B6D}"/>
              </a:ext>
            </a:extLst>
          </p:cNvPr>
          <p:cNvSpPr>
            <a:spLocks noGrp="1"/>
          </p:cNvSpPr>
          <p:nvPr>
            <p:ph type="ftr" sz="quarter" idx="3"/>
          </p:nvPr>
        </p:nvSpPr>
        <p:spPr>
          <a:xfrm>
            <a:off x="4038602"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CD99B6BC-103D-4D70-A582-FACD7AB4E6B7}"/>
              </a:ext>
            </a:extLst>
          </p:cNvPr>
          <p:cNvSpPr>
            <a:spLocks noGrp="1"/>
          </p:cNvSpPr>
          <p:nvPr>
            <p:ph type="sldNum" sz="quarter" idx="4"/>
          </p:nvPr>
        </p:nvSpPr>
        <p:spPr>
          <a:xfrm>
            <a:off x="861060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FCA0A-6A43-4251-8467-6DCEDDB77C39}" type="slidenum">
              <a:rPr lang="tr-TR" smtClean="0"/>
              <a:t>‹#›</a:t>
            </a:fld>
            <a:endParaRPr lang="tr-TR"/>
          </a:p>
        </p:txBody>
      </p:sp>
    </p:spTree>
    <p:extLst>
      <p:ext uri="{BB962C8B-B14F-4D97-AF65-F5344CB8AC3E}">
        <p14:creationId xmlns:p14="http://schemas.microsoft.com/office/powerpoint/2010/main" val="69976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8" indent="-228589" algn="l" defTabSz="91435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6" indent="-228589" algn="l" defTabSz="91435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4"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02"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80"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9"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7"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15" indent="-228589" algn="l" defTabSz="91435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356" rtl="0" eaLnBrk="1" latinLnBrk="0" hangingPunct="1">
        <a:defRPr sz="1800" kern="1200">
          <a:solidFill>
            <a:schemeClr val="tx1"/>
          </a:solidFill>
          <a:latin typeface="+mn-lt"/>
          <a:ea typeface="+mn-ea"/>
          <a:cs typeface="+mn-cs"/>
        </a:defRPr>
      </a:lvl1pPr>
      <a:lvl2pPr marL="457178" algn="l" defTabSz="914356" rtl="0" eaLnBrk="1" latinLnBrk="0" hangingPunct="1">
        <a:defRPr sz="1800" kern="1200">
          <a:solidFill>
            <a:schemeClr val="tx1"/>
          </a:solidFill>
          <a:latin typeface="+mn-lt"/>
          <a:ea typeface="+mn-ea"/>
          <a:cs typeface="+mn-cs"/>
        </a:defRPr>
      </a:lvl2pPr>
      <a:lvl3pPr marL="914356" algn="l" defTabSz="914356" rtl="0" eaLnBrk="1" latinLnBrk="0" hangingPunct="1">
        <a:defRPr sz="1800" kern="1200">
          <a:solidFill>
            <a:schemeClr val="tx1"/>
          </a:solidFill>
          <a:latin typeface="+mn-lt"/>
          <a:ea typeface="+mn-ea"/>
          <a:cs typeface="+mn-cs"/>
        </a:defRPr>
      </a:lvl3pPr>
      <a:lvl4pPr marL="1371535" algn="l" defTabSz="914356" rtl="0" eaLnBrk="1" latinLnBrk="0" hangingPunct="1">
        <a:defRPr sz="1800" kern="1200">
          <a:solidFill>
            <a:schemeClr val="tx1"/>
          </a:solidFill>
          <a:latin typeface="+mn-lt"/>
          <a:ea typeface="+mn-ea"/>
          <a:cs typeface="+mn-cs"/>
        </a:defRPr>
      </a:lvl4pPr>
      <a:lvl5pPr marL="1828713" algn="l" defTabSz="914356" rtl="0" eaLnBrk="1" latinLnBrk="0" hangingPunct="1">
        <a:defRPr sz="1800" kern="1200">
          <a:solidFill>
            <a:schemeClr val="tx1"/>
          </a:solidFill>
          <a:latin typeface="+mn-lt"/>
          <a:ea typeface="+mn-ea"/>
          <a:cs typeface="+mn-cs"/>
        </a:defRPr>
      </a:lvl5pPr>
      <a:lvl6pPr marL="2285891" algn="l" defTabSz="914356" rtl="0" eaLnBrk="1" latinLnBrk="0" hangingPunct="1">
        <a:defRPr sz="1800" kern="1200">
          <a:solidFill>
            <a:schemeClr val="tx1"/>
          </a:solidFill>
          <a:latin typeface="+mn-lt"/>
          <a:ea typeface="+mn-ea"/>
          <a:cs typeface="+mn-cs"/>
        </a:defRPr>
      </a:lvl6pPr>
      <a:lvl7pPr marL="2743069" algn="l" defTabSz="914356" rtl="0" eaLnBrk="1" latinLnBrk="0" hangingPunct="1">
        <a:defRPr sz="1800" kern="1200">
          <a:solidFill>
            <a:schemeClr val="tx1"/>
          </a:solidFill>
          <a:latin typeface="+mn-lt"/>
          <a:ea typeface="+mn-ea"/>
          <a:cs typeface="+mn-cs"/>
        </a:defRPr>
      </a:lvl7pPr>
      <a:lvl8pPr marL="3200248" algn="l" defTabSz="914356" rtl="0" eaLnBrk="1" latinLnBrk="0" hangingPunct="1">
        <a:defRPr sz="1800" kern="1200">
          <a:solidFill>
            <a:schemeClr val="tx1"/>
          </a:solidFill>
          <a:latin typeface="+mn-lt"/>
          <a:ea typeface="+mn-ea"/>
          <a:cs typeface="+mn-cs"/>
        </a:defRPr>
      </a:lvl8pPr>
      <a:lvl9pPr marL="3657426" algn="l" defTabSz="9143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70.png"/><Relationship Id="rId5" Type="http://schemas.openxmlformats.org/officeDocument/2006/relationships/image" Target="../media/image670.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69.png"/></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3.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customXml" Target="../ink/ink14.xml"/><Relationship Id="rId5" Type="http://schemas.openxmlformats.org/officeDocument/2006/relationships/image" Target="../media/image72.png"/><Relationship Id="rId4" Type="http://schemas.openxmlformats.org/officeDocument/2006/relationships/customXml" Target="../ink/ink13.xml"/></Relationships>
</file>

<file path=ppt/slides/_rels/slide116.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59.png"/><Relationship Id="rId7"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75.png"/><Relationship Id="rId5" Type="http://schemas.openxmlformats.org/officeDocument/2006/relationships/image" Target="../media/image72.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740.png"/></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14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4.gif"/></Relationships>
</file>

<file path=ppt/slides/_rels/slide1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51.png"/><Relationship Id="rId4" Type="http://schemas.openxmlformats.org/officeDocument/2006/relationships/image" Target="../media/image50.jp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6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7.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31.png"/><Relationship Id="rId5" Type="http://schemas.openxmlformats.org/officeDocument/2006/relationships/image" Target="../media/image15.png"/><Relationship Id="rId10" Type="http://schemas.openxmlformats.org/officeDocument/2006/relationships/customXml" Target="../ink/ink3.xml"/><Relationship Id="rId4" Type="http://schemas.openxmlformats.org/officeDocument/2006/relationships/image" Target="../media/image16.pn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5.xml"/></Relationships>
</file>

<file path=ppt/slides/_rels/slide4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6.png"/><Relationship Id="rId7" Type="http://schemas.openxmlformats.org/officeDocument/2006/relationships/customXml" Target="../ink/ink7.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6.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customXml" Target="../ink/ink8.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g"/></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1206CC-DF8A-44CC-A942-23AAC240BB79}"/>
              </a:ext>
            </a:extLst>
          </p:cNvPr>
          <p:cNvSpPr>
            <a:spLocks noGrp="1"/>
          </p:cNvSpPr>
          <p:nvPr>
            <p:ph type="ctrTitle"/>
          </p:nvPr>
        </p:nvSpPr>
        <p:spPr/>
        <p:txBody>
          <a:bodyPr/>
          <a:lstStyle/>
          <a:p>
            <a:r>
              <a:rPr lang="tr-TR" dirty="0" err="1"/>
              <a:t>State</a:t>
            </a:r>
            <a:r>
              <a:rPr lang="tr-TR" dirty="0"/>
              <a:t> </a:t>
            </a:r>
            <a:r>
              <a:rPr lang="tr-TR" dirty="0" err="1"/>
              <a:t>Pattern</a:t>
            </a:r>
            <a:endParaRPr lang="tr-TR" dirty="0"/>
          </a:p>
        </p:txBody>
      </p:sp>
      <p:sp>
        <p:nvSpPr>
          <p:cNvPr id="3" name="Alt Başlık 2">
            <a:extLst>
              <a:ext uri="{FF2B5EF4-FFF2-40B4-BE49-F238E27FC236}">
                <a16:creationId xmlns:a16="http://schemas.microsoft.com/office/drawing/2014/main" id="{FE80B3AD-4B70-4131-AC8E-EFCDA7FDB86A}"/>
              </a:ext>
            </a:extLst>
          </p:cNvPr>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572908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rgbClr val="C00000"/>
                          </a:solidFill>
                        </a:rPr>
                        <a:t>Strategy</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724746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1179959288"/>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Main </a:t>
                      </a:r>
                      <a:r>
                        <a:rPr lang="tr-TR" sz="2500" dirty="0" err="1">
                          <a:solidFill>
                            <a:srgbClr val="C00000"/>
                          </a:solidFill>
                        </a:rPr>
                        <a:t>Idea</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4539258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5EEE18C-5C7B-4134-8B48-DD64A7F09B16}"/>
              </a:ext>
            </a:extLst>
          </p:cNvPr>
          <p:cNvPicPr>
            <a:picLocks noChangeAspect="1"/>
          </p:cNvPicPr>
          <p:nvPr/>
        </p:nvPicPr>
        <p:blipFill>
          <a:blip r:embed="rId3"/>
          <a:stretch>
            <a:fillRect/>
          </a:stretch>
        </p:blipFill>
        <p:spPr>
          <a:xfrm>
            <a:off x="6096001" y="1490664"/>
            <a:ext cx="4686300" cy="4686300"/>
          </a:xfrm>
          <a:prstGeom prst="rect">
            <a:avLst/>
          </a:prstGeom>
        </p:spPr>
      </p:pic>
      <p:sp>
        <p:nvSpPr>
          <p:cNvPr id="2" name="Başlık 1">
            <a:extLst>
              <a:ext uri="{FF2B5EF4-FFF2-40B4-BE49-F238E27FC236}">
                <a16:creationId xmlns:a16="http://schemas.microsoft.com/office/drawing/2014/main" id="{6B871869-CA44-45B5-81F9-682EECF0BB16}"/>
              </a:ext>
            </a:extLst>
          </p:cNvPr>
          <p:cNvSpPr>
            <a:spLocks noGrp="1"/>
          </p:cNvSpPr>
          <p:nvPr>
            <p:ph type="title"/>
          </p:nvPr>
        </p:nvSpPr>
        <p:spPr/>
        <p:txBody>
          <a:bodyPr/>
          <a:lstStyle/>
          <a:p>
            <a:r>
              <a:rPr lang="tr-TR" dirty="0"/>
              <a:t>Main </a:t>
            </a:r>
            <a:r>
              <a:rPr lang="tr-TR" dirty="0" err="1"/>
              <a:t>Idea</a:t>
            </a:r>
            <a:endParaRPr lang="tr-TR" dirty="0"/>
          </a:p>
        </p:txBody>
      </p:sp>
      <p:sp>
        <p:nvSpPr>
          <p:cNvPr id="3" name="İçerik Yer Tutucusu 2">
            <a:extLst>
              <a:ext uri="{FF2B5EF4-FFF2-40B4-BE49-F238E27FC236}">
                <a16:creationId xmlns:a16="http://schemas.microsoft.com/office/drawing/2014/main" id="{5859B7E2-ACA4-4446-8C40-C3C3718F1A76}"/>
              </a:ext>
            </a:extLst>
          </p:cNvPr>
          <p:cNvSpPr>
            <a:spLocks noGrp="1"/>
          </p:cNvSpPr>
          <p:nvPr>
            <p:ph idx="1"/>
          </p:nvPr>
        </p:nvSpPr>
        <p:spPr>
          <a:xfrm>
            <a:off x="838203" y="1825625"/>
            <a:ext cx="4097692" cy="4351338"/>
          </a:xfrm>
        </p:spPr>
        <p:txBody>
          <a:bodyPr>
            <a:normAutofit/>
          </a:bodyPr>
          <a:lstStyle/>
          <a:p>
            <a:r>
              <a:rPr lang="tr-TR" dirty="0" err="1"/>
              <a:t>Want</a:t>
            </a:r>
            <a:r>
              <a:rPr lang="tr-TR" dirty="0"/>
              <a:t> </a:t>
            </a:r>
            <a:r>
              <a:rPr lang="tr-TR" dirty="0" err="1"/>
              <a:t>to</a:t>
            </a:r>
            <a:r>
              <a:rPr lang="tr-TR" dirty="0"/>
              <a:t> </a:t>
            </a:r>
            <a:r>
              <a:rPr lang="tr-TR" dirty="0" err="1"/>
              <a:t>design</a:t>
            </a:r>
            <a:r>
              <a:rPr lang="tr-TR" dirty="0"/>
              <a:t> an </a:t>
            </a:r>
            <a:r>
              <a:rPr lang="tr-TR" dirty="0" err="1"/>
              <a:t>npc</a:t>
            </a:r>
            <a:endParaRPr lang="tr-TR" dirty="0"/>
          </a:p>
        </p:txBody>
      </p:sp>
    </p:spTree>
    <p:extLst>
      <p:ext uri="{BB962C8B-B14F-4D97-AF65-F5344CB8AC3E}">
        <p14:creationId xmlns:p14="http://schemas.microsoft.com/office/powerpoint/2010/main" val="678896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871869-CA44-45B5-81F9-682EECF0BB16}"/>
              </a:ext>
            </a:extLst>
          </p:cNvPr>
          <p:cNvSpPr>
            <a:spLocks noGrp="1"/>
          </p:cNvSpPr>
          <p:nvPr>
            <p:ph type="title"/>
          </p:nvPr>
        </p:nvSpPr>
        <p:spPr/>
        <p:txBody>
          <a:bodyPr/>
          <a:lstStyle/>
          <a:p>
            <a:r>
              <a:rPr lang="tr-TR" dirty="0"/>
              <a:t>Main </a:t>
            </a:r>
            <a:r>
              <a:rPr lang="tr-TR" dirty="0" err="1"/>
              <a:t>Idea</a:t>
            </a:r>
            <a:endParaRPr lang="tr-TR" dirty="0"/>
          </a:p>
        </p:txBody>
      </p:sp>
      <p:sp>
        <p:nvSpPr>
          <p:cNvPr id="3" name="İçerik Yer Tutucusu 2">
            <a:extLst>
              <a:ext uri="{FF2B5EF4-FFF2-40B4-BE49-F238E27FC236}">
                <a16:creationId xmlns:a16="http://schemas.microsoft.com/office/drawing/2014/main" id="{5859B7E2-ACA4-4446-8C40-C3C3718F1A76}"/>
              </a:ext>
            </a:extLst>
          </p:cNvPr>
          <p:cNvSpPr>
            <a:spLocks noGrp="1"/>
          </p:cNvSpPr>
          <p:nvPr>
            <p:ph idx="1"/>
          </p:nvPr>
        </p:nvSpPr>
        <p:spPr>
          <a:xfrm>
            <a:off x="838203" y="1825625"/>
            <a:ext cx="4097692" cy="4351338"/>
          </a:xfrm>
        </p:spPr>
        <p:txBody>
          <a:bodyPr>
            <a:normAutofit/>
          </a:bodyPr>
          <a:lstStyle/>
          <a:p>
            <a:r>
              <a:rPr lang="tr-TR" dirty="0" err="1"/>
              <a:t>Want</a:t>
            </a:r>
            <a:r>
              <a:rPr lang="tr-TR" dirty="0"/>
              <a:t> </a:t>
            </a:r>
            <a:r>
              <a:rPr lang="tr-TR" dirty="0" err="1"/>
              <a:t>to</a:t>
            </a:r>
            <a:r>
              <a:rPr lang="tr-TR" dirty="0"/>
              <a:t> </a:t>
            </a:r>
            <a:r>
              <a:rPr lang="tr-TR" dirty="0" err="1"/>
              <a:t>design</a:t>
            </a:r>
            <a:r>
              <a:rPr lang="tr-TR" dirty="0"/>
              <a:t> an </a:t>
            </a:r>
            <a:r>
              <a:rPr lang="tr-TR" dirty="0" err="1"/>
              <a:t>npc</a:t>
            </a:r>
            <a:endParaRPr lang="tr-TR" dirty="0"/>
          </a:p>
          <a:p>
            <a:pPr marL="0" indent="0">
              <a:buNone/>
            </a:pPr>
            <a:endParaRPr lang="tr-TR" dirty="0"/>
          </a:p>
          <a:p>
            <a:pPr lvl="1"/>
            <a:r>
              <a:rPr lang="tr-TR" dirty="0" err="1"/>
              <a:t>Should</a:t>
            </a:r>
            <a:r>
              <a:rPr lang="tr-TR" dirty="0"/>
              <a:t> </a:t>
            </a:r>
            <a:r>
              <a:rPr lang="tr-TR" dirty="0" err="1">
                <a:solidFill>
                  <a:srgbClr val="C00000"/>
                </a:solidFill>
              </a:rPr>
              <a:t>wander</a:t>
            </a:r>
            <a:r>
              <a:rPr lang="tr-TR" dirty="0"/>
              <a:t> </a:t>
            </a:r>
            <a:r>
              <a:rPr lang="tr-TR" dirty="0" err="1"/>
              <a:t>around</a:t>
            </a:r>
            <a:endParaRPr lang="tr-TR" dirty="0"/>
          </a:p>
        </p:txBody>
      </p:sp>
      <p:pic>
        <p:nvPicPr>
          <p:cNvPr id="5" name="Resim 4">
            <a:extLst>
              <a:ext uri="{FF2B5EF4-FFF2-40B4-BE49-F238E27FC236}">
                <a16:creationId xmlns:a16="http://schemas.microsoft.com/office/drawing/2014/main" id="{88F8DE7F-EECC-4E35-94A3-82FEF5DF4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0663"/>
            <a:ext cx="4686300" cy="4686300"/>
          </a:xfrm>
          <a:prstGeom prst="rect">
            <a:avLst/>
          </a:prstGeom>
        </p:spPr>
      </p:pic>
    </p:spTree>
    <p:extLst>
      <p:ext uri="{BB962C8B-B14F-4D97-AF65-F5344CB8AC3E}">
        <p14:creationId xmlns:p14="http://schemas.microsoft.com/office/powerpoint/2010/main" val="40981186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4007C91A-A546-41F8-96F5-D0DA82F76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90663"/>
            <a:ext cx="4705350" cy="4705350"/>
          </a:xfrm>
          <a:prstGeom prst="rect">
            <a:avLst/>
          </a:prstGeom>
        </p:spPr>
      </p:pic>
      <p:sp>
        <p:nvSpPr>
          <p:cNvPr id="2" name="Başlık 1">
            <a:extLst>
              <a:ext uri="{FF2B5EF4-FFF2-40B4-BE49-F238E27FC236}">
                <a16:creationId xmlns:a16="http://schemas.microsoft.com/office/drawing/2014/main" id="{6B871869-CA44-45B5-81F9-682EECF0BB16}"/>
              </a:ext>
            </a:extLst>
          </p:cNvPr>
          <p:cNvSpPr>
            <a:spLocks noGrp="1"/>
          </p:cNvSpPr>
          <p:nvPr>
            <p:ph type="title"/>
          </p:nvPr>
        </p:nvSpPr>
        <p:spPr/>
        <p:txBody>
          <a:bodyPr/>
          <a:lstStyle/>
          <a:p>
            <a:r>
              <a:rPr lang="tr-TR" dirty="0"/>
              <a:t>Main </a:t>
            </a:r>
            <a:r>
              <a:rPr lang="tr-TR" dirty="0" err="1"/>
              <a:t>Idea</a:t>
            </a:r>
            <a:endParaRPr lang="tr-TR" dirty="0"/>
          </a:p>
        </p:txBody>
      </p:sp>
      <p:sp>
        <p:nvSpPr>
          <p:cNvPr id="3" name="İçerik Yer Tutucusu 2">
            <a:extLst>
              <a:ext uri="{FF2B5EF4-FFF2-40B4-BE49-F238E27FC236}">
                <a16:creationId xmlns:a16="http://schemas.microsoft.com/office/drawing/2014/main" id="{5859B7E2-ACA4-4446-8C40-C3C3718F1A76}"/>
              </a:ext>
            </a:extLst>
          </p:cNvPr>
          <p:cNvSpPr>
            <a:spLocks noGrp="1"/>
          </p:cNvSpPr>
          <p:nvPr>
            <p:ph idx="1"/>
          </p:nvPr>
        </p:nvSpPr>
        <p:spPr>
          <a:xfrm>
            <a:off x="838203" y="1825625"/>
            <a:ext cx="4097692" cy="4351338"/>
          </a:xfrm>
        </p:spPr>
        <p:txBody>
          <a:bodyPr>
            <a:normAutofit/>
          </a:bodyPr>
          <a:lstStyle/>
          <a:p>
            <a:r>
              <a:rPr lang="tr-TR" dirty="0" err="1"/>
              <a:t>Want</a:t>
            </a:r>
            <a:r>
              <a:rPr lang="tr-TR" dirty="0"/>
              <a:t> </a:t>
            </a:r>
            <a:r>
              <a:rPr lang="tr-TR" dirty="0" err="1"/>
              <a:t>to</a:t>
            </a:r>
            <a:r>
              <a:rPr lang="tr-TR" dirty="0"/>
              <a:t> </a:t>
            </a:r>
            <a:r>
              <a:rPr lang="tr-TR" dirty="0" err="1"/>
              <a:t>design</a:t>
            </a:r>
            <a:r>
              <a:rPr lang="tr-TR" dirty="0"/>
              <a:t> an </a:t>
            </a:r>
            <a:r>
              <a:rPr lang="tr-TR" dirty="0" err="1"/>
              <a:t>npc</a:t>
            </a:r>
            <a:endParaRPr lang="tr-TR" dirty="0"/>
          </a:p>
          <a:p>
            <a:pPr marL="0" indent="0">
              <a:buNone/>
            </a:pPr>
            <a:endParaRPr lang="tr-TR" dirty="0"/>
          </a:p>
          <a:p>
            <a:pPr lvl="1"/>
            <a:r>
              <a:rPr lang="tr-TR" dirty="0" err="1"/>
              <a:t>Should</a:t>
            </a:r>
            <a:r>
              <a:rPr lang="tr-TR" dirty="0"/>
              <a:t> </a:t>
            </a:r>
            <a:r>
              <a:rPr lang="tr-TR" dirty="0" err="1">
                <a:solidFill>
                  <a:srgbClr val="C00000"/>
                </a:solidFill>
              </a:rPr>
              <a:t>wander</a:t>
            </a:r>
            <a:r>
              <a:rPr lang="tr-TR" dirty="0"/>
              <a:t> </a:t>
            </a:r>
            <a:r>
              <a:rPr lang="tr-TR" dirty="0" err="1"/>
              <a:t>around</a:t>
            </a:r>
            <a:endParaRPr lang="tr-TR" dirty="0"/>
          </a:p>
          <a:p>
            <a:pPr lvl="1"/>
            <a:endParaRPr lang="tr-TR" dirty="0"/>
          </a:p>
          <a:p>
            <a:pPr lvl="1"/>
            <a:r>
              <a:rPr lang="tr-TR" dirty="0" err="1"/>
              <a:t>Should</a:t>
            </a:r>
            <a:r>
              <a:rPr lang="tr-TR" dirty="0"/>
              <a:t> </a:t>
            </a:r>
            <a:r>
              <a:rPr lang="tr-TR" dirty="0" err="1">
                <a:solidFill>
                  <a:srgbClr val="C00000"/>
                </a:solidFill>
              </a:rPr>
              <a:t>collect</a:t>
            </a:r>
            <a:r>
              <a:rPr lang="tr-TR" dirty="0"/>
              <a:t> </a:t>
            </a:r>
            <a:r>
              <a:rPr lang="tr-TR" dirty="0" err="1"/>
              <a:t>point</a:t>
            </a:r>
            <a:r>
              <a:rPr lang="tr-TR" dirty="0"/>
              <a:t> </a:t>
            </a:r>
            <a:r>
              <a:rPr lang="tr-TR" dirty="0" err="1"/>
              <a:t>when</a:t>
            </a:r>
            <a:r>
              <a:rPr lang="tr-TR" dirty="0"/>
              <a:t> in </a:t>
            </a:r>
            <a:r>
              <a:rPr lang="tr-TR" dirty="0" err="1"/>
              <a:t>range</a:t>
            </a:r>
            <a:endParaRPr lang="tr-TR" dirty="0"/>
          </a:p>
        </p:txBody>
      </p:sp>
    </p:spTree>
    <p:extLst>
      <p:ext uri="{BB962C8B-B14F-4D97-AF65-F5344CB8AC3E}">
        <p14:creationId xmlns:p14="http://schemas.microsoft.com/office/powerpoint/2010/main" val="3198642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AFC5603E-D756-40B3-A968-22308F37F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050" y="1490663"/>
            <a:ext cx="4667250" cy="4667250"/>
          </a:xfrm>
          <a:prstGeom prst="rect">
            <a:avLst/>
          </a:prstGeom>
        </p:spPr>
      </p:pic>
      <p:sp>
        <p:nvSpPr>
          <p:cNvPr id="2" name="Başlık 1">
            <a:extLst>
              <a:ext uri="{FF2B5EF4-FFF2-40B4-BE49-F238E27FC236}">
                <a16:creationId xmlns:a16="http://schemas.microsoft.com/office/drawing/2014/main" id="{6B871869-CA44-45B5-81F9-682EECF0BB16}"/>
              </a:ext>
            </a:extLst>
          </p:cNvPr>
          <p:cNvSpPr>
            <a:spLocks noGrp="1"/>
          </p:cNvSpPr>
          <p:nvPr>
            <p:ph type="title"/>
          </p:nvPr>
        </p:nvSpPr>
        <p:spPr/>
        <p:txBody>
          <a:bodyPr/>
          <a:lstStyle/>
          <a:p>
            <a:r>
              <a:rPr lang="tr-TR" dirty="0"/>
              <a:t>Main </a:t>
            </a:r>
            <a:r>
              <a:rPr lang="tr-TR" dirty="0" err="1"/>
              <a:t>Idea</a:t>
            </a:r>
            <a:endParaRPr lang="tr-TR" dirty="0"/>
          </a:p>
        </p:txBody>
      </p:sp>
      <p:sp>
        <p:nvSpPr>
          <p:cNvPr id="3" name="İçerik Yer Tutucusu 2">
            <a:extLst>
              <a:ext uri="{FF2B5EF4-FFF2-40B4-BE49-F238E27FC236}">
                <a16:creationId xmlns:a16="http://schemas.microsoft.com/office/drawing/2014/main" id="{5859B7E2-ACA4-4446-8C40-C3C3718F1A76}"/>
              </a:ext>
            </a:extLst>
          </p:cNvPr>
          <p:cNvSpPr>
            <a:spLocks noGrp="1"/>
          </p:cNvSpPr>
          <p:nvPr>
            <p:ph idx="1"/>
          </p:nvPr>
        </p:nvSpPr>
        <p:spPr>
          <a:xfrm>
            <a:off x="838203" y="1825625"/>
            <a:ext cx="4097692" cy="4351338"/>
          </a:xfrm>
        </p:spPr>
        <p:txBody>
          <a:bodyPr>
            <a:normAutofit lnSpcReduction="10000"/>
          </a:bodyPr>
          <a:lstStyle/>
          <a:p>
            <a:r>
              <a:rPr lang="tr-TR" dirty="0" err="1"/>
              <a:t>Want</a:t>
            </a:r>
            <a:r>
              <a:rPr lang="tr-TR" dirty="0"/>
              <a:t> </a:t>
            </a:r>
            <a:r>
              <a:rPr lang="tr-TR" dirty="0" err="1"/>
              <a:t>to</a:t>
            </a:r>
            <a:r>
              <a:rPr lang="tr-TR" dirty="0"/>
              <a:t> </a:t>
            </a:r>
            <a:r>
              <a:rPr lang="tr-TR" dirty="0" err="1"/>
              <a:t>design</a:t>
            </a:r>
            <a:r>
              <a:rPr lang="tr-TR" dirty="0"/>
              <a:t> an </a:t>
            </a:r>
            <a:r>
              <a:rPr lang="tr-TR" dirty="0" err="1"/>
              <a:t>npc</a:t>
            </a:r>
            <a:endParaRPr lang="tr-TR" dirty="0"/>
          </a:p>
          <a:p>
            <a:pPr marL="0" indent="0">
              <a:buNone/>
            </a:pPr>
            <a:endParaRPr lang="tr-TR" dirty="0"/>
          </a:p>
          <a:p>
            <a:pPr lvl="1"/>
            <a:r>
              <a:rPr lang="tr-TR" dirty="0" err="1"/>
              <a:t>Should</a:t>
            </a:r>
            <a:r>
              <a:rPr lang="tr-TR" dirty="0"/>
              <a:t> </a:t>
            </a:r>
            <a:r>
              <a:rPr lang="tr-TR" dirty="0" err="1">
                <a:solidFill>
                  <a:srgbClr val="C00000"/>
                </a:solidFill>
              </a:rPr>
              <a:t>wander</a:t>
            </a:r>
            <a:r>
              <a:rPr lang="tr-TR" dirty="0"/>
              <a:t> </a:t>
            </a:r>
            <a:r>
              <a:rPr lang="tr-TR" dirty="0" err="1"/>
              <a:t>around</a:t>
            </a:r>
            <a:endParaRPr lang="tr-TR" dirty="0"/>
          </a:p>
          <a:p>
            <a:pPr lvl="1"/>
            <a:endParaRPr lang="tr-TR" dirty="0"/>
          </a:p>
          <a:p>
            <a:pPr lvl="1"/>
            <a:r>
              <a:rPr lang="tr-TR" dirty="0" err="1"/>
              <a:t>Should</a:t>
            </a:r>
            <a:r>
              <a:rPr lang="tr-TR" dirty="0"/>
              <a:t> </a:t>
            </a:r>
            <a:r>
              <a:rPr lang="tr-TR" dirty="0" err="1">
                <a:solidFill>
                  <a:srgbClr val="C00000"/>
                </a:solidFill>
              </a:rPr>
              <a:t>collect</a:t>
            </a:r>
            <a:r>
              <a:rPr lang="tr-TR" dirty="0"/>
              <a:t> </a:t>
            </a:r>
            <a:r>
              <a:rPr lang="tr-TR" dirty="0" err="1"/>
              <a:t>point</a:t>
            </a:r>
            <a:r>
              <a:rPr lang="tr-TR" dirty="0"/>
              <a:t> </a:t>
            </a:r>
            <a:r>
              <a:rPr lang="tr-TR" dirty="0" err="1"/>
              <a:t>when</a:t>
            </a:r>
            <a:r>
              <a:rPr lang="tr-TR" dirty="0"/>
              <a:t> in </a:t>
            </a:r>
            <a:r>
              <a:rPr lang="tr-TR" dirty="0" err="1"/>
              <a:t>range</a:t>
            </a:r>
            <a:endParaRPr lang="tr-TR" dirty="0"/>
          </a:p>
          <a:p>
            <a:pPr lvl="1"/>
            <a:endParaRPr lang="tr-TR" dirty="0"/>
          </a:p>
          <a:p>
            <a:pPr lvl="1"/>
            <a:r>
              <a:rPr lang="tr-TR" dirty="0" err="1"/>
              <a:t>Should</a:t>
            </a:r>
            <a:r>
              <a:rPr lang="tr-TR" dirty="0"/>
              <a:t> </a:t>
            </a:r>
            <a:r>
              <a:rPr lang="tr-TR" dirty="0" err="1">
                <a:solidFill>
                  <a:srgbClr val="C00000"/>
                </a:solidFill>
              </a:rPr>
              <a:t>attack</a:t>
            </a:r>
            <a:r>
              <a:rPr lang="tr-TR" dirty="0"/>
              <a:t> </a:t>
            </a:r>
            <a:r>
              <a:rPr lang="tr-TR" dirty="0" err="1"/>
              <a:t>enemy</a:t>
            </a:r>
            <a:r>
              <a:rPr lang="tr-TR" dirty="0"/>
              <a:t> NPC </a:t>
            </a:r>
            <a:r>
              <a:rPr lang="tr-TR" dirty="0" err="1"/>
              <a:t>when</a:t>
            </a:r>
            <a:r>
              <a:rPr lang="tr-TR" dirty="0"/>
              <a:t> in </a:t>
            </a:r>
            <a:r>
              <a:rPr lang="tr-TR" dirty="0" err="1"/>
              <a:t>range</a:t>
            </a:r>
            <a:endParaRPr lang="tr-TR" dirty="0"/>
          </a:p>
          <a:p>
            <a:pPr lvl="1"/>
            <a:endParaRPr lang="tr-TR" dirty="0"/>
          </a:p>
          <a:p>
            <a:pPr lvl="1"/>
            <a:r>
              <a:rPr lang="tr-TR" dirty="0"/>
              <a:t>NPC </a:t>
            </a:r>
            <a:r>
              <a:rPr lang="tr-TR" dirty="0" err="1"/>
              <a:t>should</a:t>
            </a:r>
            <a:r>
              <a:rPr lang="tr-TR" dirty="0"/>
              <a:t> be </a:t>
            </a:r>
            <a:r>
              <a:rPr lang="tr-TR" dirty="0" err="1"/>
              <a:t>able</a:t>
            </a:r>
            <a:r>
              <a:rPr lang="tr-TR" dirty="0"/>
              <a:t> </a:t>
            </a:r>
            <a:r>
              <a:rPr lang="tr-TR" dirty="0" err="1"/>
              <a:t>to</a:t>
            </a:r>
            <a:r>
              <a:rPr lang="tr-TR" dirty="0"/>
              <a:t> </a:t>
            </a:r>
            <a:r>
              <a:rPr lang="tr-TR" dirty="0" err="1">
                <a:solidFill>
                  <a:srgbClr val="C00000"/>
                </a:solidFill>
              </a:rPr>
              <a:t>die</a:t>
            </a:r>
            <a:endParaRPr lang="tr-TR" dirty="0">
              <a:solidFill>
                <a:srgbClr val="C00000"/>
              </a:solidFill>
            </a:endParaRPr>
          </a:p>
          <a:p>
            <a:pPr marL="457179" lvl="1" indent="0">
              <a:buNone/>
            </a:pPr>
            <a:endParaRPr lang="tr-TR" dirty="0"/>
          </a:p>
        </p:txBody>
      </p:sp>
    </p:spTree>
    <p:extLst>
      <p:ext uri="{BB962C8B-B14F-4D97-AF65-F5344CB8AC3E}">
        <p14:creationId xmlns:p14="http://schemas.microsoft.com/office/powerpoint/2010/main" val="32207343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Main </a:t>
                      </a:r>
                      <a:r>
                        <a:rPr lang="tr-TR" sz="2500" dirty="0" err="1">
                          <a:solidFill>
                            <a:srgbClr val="C00000"/>
                          </a:solidFill>
                        </a:rPr>
                        <a:t>Idea</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7370631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3709117802"/>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State</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977654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 </a:t>
            </a:r>
            <a:endParaRPr lang="tr-TR" dirty="0">
              <a:sym typeface="Wingdings" panose="05000000000000000000" pitchFamily="2" charset="2"/>
            </a:endParaRPr>
          </a:p>
          <a:p>
            <a:pPr marL="457179" lvl="1" indent="0">
              <a:buNone/>
            </a:pPr>
            <a:endParaRPr lang="tr-TR" dirty="0">
              <a:sym typeface="Wingdings" panose="05000000000000000000" pitchFamily="2" charset="2"/>
            </a:endParaRPr>
          </a:p>
        </p:txBody>
      </p:sp>
    </p:spTree>
    <p:extLst>
      <p:ext uri="{BB962C8B-B14F-4D97-AF65-F5344CB8AC3E}">
        <p14:creationId xmlns:p14="http://schemas.microsoft.com/office/powerpoint/2010/main" val="40267398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a:t>
            </a:r>
          </a:p>
          <a:p>
            <a:pPr lvl="1"/>
            <a:r>
              <a:rPr lang="tr-TR" dirty="0"/>
              <a:t>NPC is </a:t>
            </a:r>
            <a:r>
              <a:rPr lang="tr-TR" dirty="0" err="1"/>
              <a:t>context</a:t>
            </a:r>
            <a:r>
              <a:rPr lang="tr-TR" dirty="0"/>
              <a:t>! </a:t>
            </a:r>
            <a:endParaRPr lang="tr-TR" dirty="0">
              <a:sym typeface="Wingdings" panose="05000000000000000000" pitchFamily="2" charset="2"/>
            </a:endParaRPr>
          </a:p>
          <a:p>
            <a:pPr marL="457179" lvl="1" indent="0">
              <a:buNone/>
            </a:pPr>
            <a:endParaRPr lang="tr-TR" dirty="0">
              <a:sym typeface="Wingdings" panose="05000000000000000000" pitchFamily="2" charset="2"/>
            </a:endParaRPr>
          </a:p>
        </p:txBody>
      </p:sp>
    </p:spTree>
    <p:extLst>
      <p:ext uri="{BB962C8B-B14F-4D97-AF65-F5344CB8AC3E}">
        <p14:creationId xmlns:p14="http://schemas.microsoft.com/office/powerpoint/2010/main" val="1219994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a:t>
            </a:r>
          </a:p>
          <a:p>
            <a:pPr lvl="1"/>
            <a:r>
              <a:rPr lang="tr-TR" dirty="0"/>
              <a:t>NPC is </a:t>
            </a:r>
            <a:r>
              <a:rPr lang="tr-TR" dirty="0" err="1"/>
              <a:t>context</a:t>
            </a:r>
            <a:r>
              <a:rPr lang="tr-TR" dirty="0"/>
              <a:t>! </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states</a:t>
            </a:r>
            <a:r>
              <a:rPr lang="tr-TR" dirty="0">
                <a:sym typeface="Wingdings" panose="05000000000000000000" pitchFamily="2" charset="2"/>
              </a:rPr>
              <a:t> </a:t>
            </a:r>
            <a:r>
              <a:rPr lang="tr-TR" dirty="0" err="1">
                <a:sym typeface="Wingdings" panose="05000000000000000000" pitchFamily="2" charset="2"/>
              </a:rPr>
              <a:t>for</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a:p>
            <a:pPr marL="0" indent="0">
              <a:buNone/>
            </a:pPr>
            <a:endParaRPr lang="tr-TR" dirty="0">
              <a:sym typeface="Wingdings" panose="05000000000000000000" pitchFamily="2" charset="2"/>
            </a:endParaRPr>
          </a:p>
        </p:txBody>
      </p:sp>
    </p:spTree>
    <p:extLst>
      <p:ext uri="{BB962C8B-B14F-4D97-AF65-F5344CB8AC3E}">
        <p14:creationId xmlns:p14="http://schemas.microsoft.com/office/powerpoint/2010/main" val="3986248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3217333862"/>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State</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2171430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a:t>
            </a:r>
          </a:p>
          <a:p>
            <a:pPr lvl="1"/>
            <a:r>
              <a:rPr lang="tr-TR" dirty="0"/>
              <a:t>NPC is </a:t>
            </a:r>
            <a:r>
              <a:rPr lang="tr-TR" dirty="0" err="1"/>
              <a:t>context</a:t>
            </a:r>
            <a:r>
              <a:rPr lang="tr-TR" dirty="0"/>
              <a:t>! </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states</a:t>
            </a:r>
            <a:r>
              <a:rPr lang="tr-TR" dirty="0">
                <a:sym typeface="Wingdings" panose="05000000000000000000" pitchFamily="2" charset="2"/>
              </a:rPr>
              <a:t> </a:t>
            </a:r>
            <a:r>
              <a:rPr lang="tr-TR" dirty="0" err="1">
                <a:sym typeface="Wingdings" panose="05000000000000000000" pitchFamily="2" charset="2"/>
              </a:rPr>
              <a:t>for</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a:p>
            <a:pPr lvl="1"/>
            <a:r>
              <a:rPr lang="tr-TR" dirty="0" err="1">
                <a:sym typeface="Wingdings" panose="05000000000000000000" pitchFamily="2" charset="2"/>
              </a:rPr>
              <a:t>Wandering</a:t>
            </a:r>
            <a:r>
              <a:rPr lang="tr-TR" dirty="0">
                <a:sym typeface="Wingdings" panose="05000000000000000000" pitchFamily="2" charset="2"/>
              </a:rPr>
              <a:t>, </a:t>
            </a:r>
            <a:r>
              <a:rPr lang="tr-TR" dirty="0" err="1">
                <a:sym typeface="Wingdings" panose="05000000000000000000" pitchFamily="2" charset="2"/>
              </a:rPr>
              <a:t>Collecting</a:t>
            </a:r>
            <a:r>
              <a:rPr lang="tr-TR" dirty="0">
                <a:sym typeface="Wingdings" panose="05000000000000000000" pitchFamily="2" charset="2"/>
              </a:rPr>
              <a:t>, </a:t>
            </a:r>
            <a:r>
              <a:rPr lang="tr-TR" dirty="0" err="1">
                <a:sym typeface="Wingdings" panose="05000000000000000000" pitchFamily="2" charset="2"/>
              </a:rPr>
              <a:t>Attacking</a:t>
            </a:r>
            <a:r>
              <a:rPr lang="tr-TR" dirty="0">
                <a:sym typeface="Wingdings" panose="05000000000000000000" pitchFamily="2" charset="2"/>
              </a:rPr>
              <a:t>, </a:t>
            </a:r>
            <a:r>
              <a:rPr lang="tr-TR" dirty="0" err="1">
                <a:sym typeface="Wingdings" panose="05000000000000000000" pitchFamily="2" charset="2"/>
              </a:rPr>
              <a:t>Death</a:t>
            </a:r>
            <a:endParaRPr lang="tr-TR" dirty="0">
              <a:sym typeface="Wingdings" panose="05000000000000000000" pitchFamily="2" charset="2"/>
            </a:endParaRPr>
          </a:p>
        </p:txBody>
      </p:sp>
    </p:spTree>
    <p:extLst>
      <p:ext uri="{BB962C8B-B14F-4D97-AF65-F5344CB8AC3E}">
        <p14:creationId xmlns:p14="http://schemas.microsoft.com/office/powerpoint/2010/main" val="27693706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a:t>
            </a:r>
          </a:p>
          <a:p>
            <a:pPr lvl="1"/>
            <a:r>
              <a:rPr lang="tr-TR" dirty="0"/>
              <a:t>NPC is </a:t>
            </a:r>
            <a:r>
              <a:rPr lang="tr-TR" dirty="0" err="1"/>
              <a:t>context</a:t>
            </a:r>
            <a:r>
              <a:rPr lang="tr-TR" dirty="0"/>
              <a:t>! </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states</a:t>
            </a:r>
            <a:r>
              <a:rPr lang="tr-TR" dirty="0">
                <a:sym typeface="Wingdings" panose="05000000000000000000" pitchFamily="2" charset="2"/>
              </a:rPr>
              <a:t> </a:t>
            </a:r>
            <a:r>
              <a:rPr lang="tr-TR" dirty="0" err="1">
                <a:sym typeface="Wingdings" panose="05000000000000000000" pitchFamily="2" charset="2"/>
              </a:rPr>
              <a:t>for</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a:p>
            <a:pPr lvl="1"/>
            <a:r>
              <a:rPr lang="tr-TR" dirty="0" err="1">
                <a:sym typeface="Wingdings" panose="05000000000000000000" pitchFamily="2" charset="2"/>
              </a:rPr>
              <a:t>Wandering</a:t>
            </a:r>
            <a:r>
              <a:rPr lang="tr-TR" dirty="0">
                <a:sym typeface="Wingdings" panose="05000000000000000000" pitchFamily="2" charset="2"/>
              </a:rPr>
              <a:t>, </a:t>
            </a:r>
            <a:r>
              <a:rPr lang="tr-TR" dirty="0" err="1">
                <a:sym typeface="Wingdings" panose="05000000000000000000" pitchFamily="2" charset="2"/>
              </a:rPr>
              <a:t>Collecting</a:t>
            </a:r>
            <a:r>
              <a:rPr lang="tr-TR" dirty="0">
                <a:sym typeface="Wingdings" panose="05000000000000000000" pitchFamily="2" charset="2"/>
              </a:rPr>
              <a:t>, </a:t>
            </a:r>
            <a:r>
              <a:rPr lang="tr-TR" dirty="0" err="1">
                <a:sym typeface="Wingdings" panose="05000000000000000000" pitchFamily="2" charset="2"/>
              </a:rPr>
              <a:t>Attacking</a:t>
            </a:r>
            <a:r>
              <a:rPr lang="tr-TR" dirty="0">
                <a:sym typeface="Wingdings" panose="05000000000000000000" pitchFamily="2" charset="2"/>
              </a:rPr>
              <a:t>, </a:t>
            </a:r>
            <a:r>
              <a:rPr lang="tr-TR" dirty="0" err="1">
                <a:sym typeface="Wingdings" panose="05000000000000000000" pitchFamily="2" charset="2"/>
              </a:rPr>
              <a:t>Death</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actions</a:t>
            </a:r>
            <a:r>
              <a:rPr lang="tr-TR" dirty="0">
                <a:sym typeface="Wingdings" panose="05000000000000000000" pitchFamily="2" charset="2"/>
              </a:rPr>
              <a:t> </a:t>
            </a:r>
            <a:r>
              <a:rPr lang="tr-TR" dirty="0" err="1">
                <a:sym typeface="Wingdings" panose="05000000000000000000" pitchFamily="2" charset="2"/>
              </a:rPr>
              <a:t>by</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p:txBody>
      </p:sp>
    </p:spTree>
    <p:extLst>
      <p:ext uri="{BB962C8B-B14F-4D97-AF65-F5344CB8AC3E}">
        <p14:creationId xmlns:p14="http://schemas.microsoft.com/office/powerpoint/2010/main" val="28851980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B5C0B0-F4A0-4AB3-9352-AD22E43984F9}"/>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4F759CD2-639B-4793-960E-6612714455F6}"/>
              </a:ext>
            </a:extLst>
          </p:cNvPr>
          <p:cNvSpPr>
            <a:spLocks noGrp="1"/>
          </p:cNvSpPr>
          <p:nvPr>
            <p:ph idx="1"/>
          </p:nvPr>
        </p:nvSpPr>
        <p:spPr/>
        <p:txBody>
          <a:bodyPr>
            <a:normAutofit/>
          </a:bodyPr>
          <a:lstStyle/>
          <a:p>
            <a:r>
              <a:rPr lang="tr-TR" dirty="0" err="1"/>
              <a:t>What</a:t>
            </a:r>
            <a:r>
              <a:rPr lang="tr-TR" dirty="0"/>
              <a:t> is </a:t>
            </a:r>
            <a:r>
              <a:rPr lang="tr-TR" dirty="0" err="1"/>
              <a:t>the</a:t>
            </a:r>
            <a:r>
              <a:rPr lang="tr-TR" dirty="0"/>
              <a:t> </a:t>
            </a:r>
            <a:r>
              <a:rPr lang="tr-TR" dirty="0" err="1"/>
              <a:t>context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being</a:t>
            </a:r>
            <a:r>
              <a:rPr lang="tr-TR" dirty="0"/>
              <a:t> </a:t>
            </a:r>
            <a:r>
              <a:rPr lang="tr-TR" dirty="0" err="1"/>
              <a:t>maintained</a:t>
            </a:r>
            <a:r>
              <a:rPr lang="tr-TR" dirty="0"/>
              <a:t>?)</a:t>
            </a:r>
          </a:p>
          <a:p>
            <a:pPr lvl="1"/>
            <a:r>
              <a:rPr lang="tr-TR" dirty="0"/>
              <a:t>NPC is </a:t>
            </a:r>
            <a:r>
              <a:rPr lang="tr-TR" dirty="0" err="1"/>
              <a:t>context</a:t>
            </a:r>
            <a:r>
              <a:rPr lang="tr-TR" dirty="0"/>
              <a:t>! </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states</a:t>
            </a:r>
            <a:r>
              <a:rPr lang="tr-TR" dirty="0">
                <a:sym typeface="Wingdings" panose="05000000000000000000" pitchFamily="2" charset="2"/>
              </a:rPr>
              <a:t> </a:t>
            </a:r>
            <a:r>
              <a:rPr lang="tr-TR" dirty="0" err="1">
                <a:sym typeface="Wingdings" panose="05000000000000000000" pitchFamily="2" charset="2"/>
              </a:rPr>
              <a:t>for</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a:p>
            <a:pPr lvl="1"/>
            <a:r>
              <a:rPr lang="tr-TR" dirty="0" err="1">
                <a:sym typeface="Wingdings" panose="05000000000000000000" pitchFamily="2" charset="2"/>
              </a:rPr>
              <a:t>Wandering</a:t>
            </a:r>
            <a:r>
              <a:rPr lang="tr-TR" dirty="0">
                <a:sym typeface="Wingdings" panose="05000000000000000000" pitchFamily="2" charset="2"/>
              </a:rPr>
              <a:t>, </a:t>
            </a:r>
            <a:r>
              <a:rPr lang="tr-TR" dirty="0" err="1">
                <a:sym typeface="Wingdings" panose="05000000000000000000" pitchFamily="2" charset="2"/>
              </a:rPr>
              <a:t>Collecting</a:t>
            </a:r>
            <a:r>
              <a:rPr lang="tr-TR" dirty="0">
                <a:sym typeface="Wingdings" panose="05000000000000000000" pitchFamily="2" charset="2"/>
              </a:rPr>
              <a:t>, </a:t>
            </a:r>
            <a:r>
              <a:rPr lang="tr-TR" dirty="0" err="1">
                <a:sym typeface="Wingdings" panose="05000000000000000000" pitchFamily="2" charset="2"/>
              </a:rPr>
              <a:t>Attacking</a:t>
            </a:r>
            <a:r>
              <a:rPr lang="tr-TR" dirty="0">
                <a:sym typeface="Wingdings" panose="05000000000000000000" pitchFamily="2" charset="2"/>
              </a:rPr>
              <a:t>, </a:t>
            </a:r>
            <a:r>
              <a:rPr lang="tr-TR" dirty="0" err="1">
                <a:sym typeface="Wingdings" panose="05000000000000000000" pitchFamily="2" charset="2"/>
              </a:rPr>
              <a:t>Death</a:t>
            </a:r>
            <a:endParaRPr lang="tr-TR" dirty="0">
              <a:sym typeface="Wingdings" panose="05000000000000000000" pitchFamily="2" charset="2"/>
            </a:endParaRPr>
          </a:p>
          <a:p>
            <a:pPr lvl="1"/>
            <a:endParaRPr lang="tr-TR" dirty="0">
              <a:sym typeface="Wingdings" panose="05000000000000000000" pitchFamily="2" charset="2"/>
            </a:endParaRPr>
          </a:p>
          <a:p>
            <a:r>
              <a:rPr lang="tr-TR" dirty="0" err="1">
                <a:sym typeface="Wingdings" panose="05000000000000000000" pitchFamily="2" charset="2"/>
              </a:rPr>
              <a:t>What</a:t>
            </a:r>
            <a:r>
              <a:rPr lang="tr-TR" dirty="0">
                <a:sym typeface="Wingdings" panose="05000000000000000000" pitchFamily="2" charset="2"/>
              </a:rPr>
              <a:t> </a:t>
            </a:r>
            <a:r>
              <a:rPr lang="tr-TR" dirty="0" err="1">
                <a:sym typeface="Wingdings" panose="05000000000000000000" pitchFamily="2" charset="2"/>
              </a:rPr>
              <a:t>are</a:t>
            </a:r>
            <a:r>
              <a:rPr lang="tr-TR" dirty="0">
                <a:sym typeface="Wingdings" panose="05000000000000000000" pitchFamily="2" charset="2"/>
              </a:rPr>
              <a:t> </a:t>
            </a:r>
            <a:r>
              <a:rPr lang="tr-TR" dirty="0" err="1">
                <a:sym typeface="Wingdings" panose="05000000000000000000" pitchFamily="2" charset="2"/>
              </a:rPr>
              <a:t>possible</a:t>
            </a:r>
            <a:r>
              <a:rPr lang="tr-TR" dirty="0">
                <a:sym typeface="Wingdings" panose="05000000000000000000" pitchFamily="2" charset="2"/>
              </a:rPr>
              <a:t> </a:t>
            </a:r>
            <a:r>
              <a:rPr lang="tr-TR" dirty="0" err="1">
                <a:sym typeface="Wingdings" panose="05000000000000000000" pitchFamily="2" charset="2"/>
              </a:rPr>
              <a:t>actions</a:t>
            </a:r>
            <a:r>
              <a:rPr lang="tr-TR" dirty="0">
                <a:sym typeface="Wingdings" panose="05000000000000000000" pitchFamily="2" charset="2"/>
              </a:rPr>
              <a:t> </a:t>
            </a:r>
            <a:r>
              <a:rPr lang="tr-TR" dirty="0" err="1">
                <a:sym typeface="Wingdings" panose="05000000000000000000" pitchFamily="2" charset="2"/>
              </a:rPr>
              <a:t>by</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a:t>
            </a:r>
          </a:p>
          <a:p>
            <a:pPr lvl="1"/>
            <a:r>
              <a:rPr lang="tr-TR" dirty="0" err="1">
                <a:sym typeface="Wingdings" panose="05000000000000000000" pitchFamily="2" charset="2"/>
              </a:rPr>
              <a:t>CheckAndWander</a:t>
            </a:r>
            <a:r>
              <a:rPr lang="tr-TR" dirty="0">
                <a:sym typeface="Wingdings" panose="05000000000000000000" pitchFamily="2" charset="2"/>
              </a:rPr>
              <a:t>, </a:t>
            </a:r>
            <a:r>
              <a:rPr lang="tr-TR" dirty="0" err="1">
                <a:sym typeface="Wingdings" panose="05000000000000000000" pitchFamily="2" charset="2"/>
              </a:rPr>
              <a:t>CheckAndCollect</a:t>
            </a:r>
            <a:r>
              <a:rPr lang="tr-TR" dirty="0">
                <a:sym typeface="Wingdings" panose="05000000000000000000" pitchFamily="2" charset="2"/>
              </a:rPr>
              <a:t>, </a:t>
            </a:r>
            <a:r>
              <a:rPr lang="tr-TR" dirty="0" err="1">
                <a:sym typeface="Wingdings" panose="05000000000000000000" pitchFamily="2" charset="2"/>
              </a:rPr>
              <a:t>CheckAndAttack</a:t>
            </a:r>
            <a:r>
              <a:rPr lang="tr-TR" dirty="0">
                <a:sym typeface="Wingdings" panose="05000000000000000000" pitchFamily="2" charset="2"/>
              </a:rPr>
              <a:t>, </a:t>
            </a:r>
            <a:r>
              <a:rPr lang="tr-TR" dirty="0" err="1">
                <a:sym typeface="Wingdings" panose="05000000000000000000" pitchFamily="2" charset="2"/>
              </a:rPr>
              <a:t>CheckAndDie</a:t>
            </a:r>
            <a:endParaRPr lang="tr-TR" dirty="0">
              <a:sym typeface="Wingdings" panose="05000000000000000000" pitchFamily="2" charset="2"/>
            </a:endParaRPr>
          </a:p>
        </p:txBody>
      </p:sp>
    </p:spTree>
    <p:extLst>
      <p:ext uri="{BB962C8B-B14F-4D97-AF65-F5344CB8AC3E}">
        <p14:creationId xmlns:p14="http://schemas.microsoft.com/office/powerpoint/2010/main" val="15719193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7CB14-88A9-4A34-80C3-7AC791574CCC}"/>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ADDAFD63-D0BA-4CEE-82EA-33B18CB2F1CD}"/>
              </a:ext>
            </a:extLst>
          </p:cNvPr>
          <p:cNvSpPr>
            <a:spLocks noGrp="1"/>
          </p:cNvSpPr>
          <p:nvPr>
            <p:ph idx="1"/>
          </p:nvPr>
        </p:nvSpPr>
        <p:spPr>
          <a:xfrm>
            <a:off x="838202" y="1825625"/>
            <a:ext cx="4349618" cy="4351338"/>
          </a:xfrm>
        </p:spPr>
        <p:txBody>
          <a:bodyPr>
            <a:normAutofit fontScale="92500"/>
          </a:bodyPr>
          <a:lstStyle/>
          <a:p>
            <a:r>
              <a:rPr lang="tr-TR" dirty="0" err="1"/>
              <a:t>Context</a:t>
            </a:r>
            <a:r>
              <a:rPr lang="tr-TR" dirty="0"/>
              <a:t>: NPC</a:t>
            </a:r>
          </a:p>
          <a:p>
            <a:r>
              <a:rPr lang="tr-TR" dirty="0" err="1"/>
              <a:t>Possible</a:t>
            </a:r>
            <a:r>
              <a:rPr lang="tr-TR" dirty="0"/>
              <a:t> </a:t>
            </a:r>
            <a:r>
              <a:rPr lang="tr-TR" dirty="0" err="1"/>
              <a:t>States</a:t>
            </a:r>
            <a:r>
              <a:rPr lang="tr-TR" dirty="0"/>
              <a:t>: </a:t>
            </a:r>
          </a:p>
          <a:p>
            <a:pPr lvl="1"/>
            <a:r>
              <a:rPr lang="tr-TR" dirty="0" err="1"/>
              <a:t>Wandering</a:t>
            </a:r>
            <a:r>
              <a:rPr lang="tr-TR" dirty="0"/>
              <a:t> </a:t>
            </a:r>
            <a:r>
              <a:rPr lang="tr-TR" dirty="0" err="1"/>
              <a:t>State</a:t>
            </a:r>
            <a:endParaRPr lang="tr-TR" dirty="0"/>
          </a:p>
          <a:p>
            <a:pPr lvl="1"/>
            <a:r>
              <a:rPr lang="tr-TR" dirty="0" err="1"/>
              <a:t>Collecting</a:t>
            </a:r>
            <a:r>
              <a:rPr lang="tr-TR" dirty="0"/>
              <a:t> </a:t>
            </a:r>
            <a:r>
              <a:rPr lang="tr-TR" dirty="0" err="1"/>
              <a:t>State</a:t>
            </a:r>
            <a:endParaRPr lang="tr-TR" dirty="0"/>
          </a:p>
          <a:p>
            <a:pPr lvl="1"/>
            <a:r>
              <a:rPr lang="tr-TR" dirty="0" err="1"/>
              <a:t>Attacking</a:t>
            </a:r>
            <a:r>
              <a:rPr lang="tr-TR" dirty="0"/>
              <a:t> </a:t>
            </a:r>
            <a:r>
              <a:rPr lang="tr-TR" dirty="0" err="1"/>
              <a:t>State</a:t>
            </a:r>
            <a:endParaRPr lang="tr-TR" dirty="0"/>
          </a:p>
          <a:p>
            <a:pPr lvl="1"/>
            <a:r>
              <a:rPr lang="tr-TR" dirty="0" err="1"/>
              <a:t>Death</a:t>
            </a:r>
            <a:r>
              <a:rPr lang="tr-TR" dirty="0"/>
              <a:t> </a:t>
            </a:r>
            <a:r>
              <a:rPr lang="tr-TR" dirty="0" err="1"/>
              <a:t>State</a:t>
            </a:r>
            <a:endParaRPr lang="tr-TR" dirty="0"/>
          </a:p>
          <a:p>
            <a:r>
              <a:rPr lang="tr-TR" dirty="0" err="1"/>
              <a:t>Possible</a:t>
            </a:r>
            <a:r>
              <a:rPr lang="tr-TR" dirty="0"/>
              <a:t> </a:t>
            </a:r>
            <a:r>
              <a:rPr lang="tr-TR" dirty="0" err="1"/>
              <a:t>Actions</a:t>
            </a:r>
            <a:r>
              <a:rPr lang="tr-TR" dirty="0"/>
              <a:t> (</a:t>
            </a:r>
            <a:r>
              <a:rPr lang="tr-TR" dirty="0" err="1"/>
              <a:t>by</a:t>
            </a:r>
            <a:r>
              <a:rPr lang="tr-TR" dirty="0"/>
              <a:t> </a:t>
            </a:r>
            <a:r>
              <a:rPr lang="tr-TR" dirty="0" err="1"/>
              <a:t>context</a:t>
            </a:r>
            <a:r>
              <a:rPr lang="tr-TR" dirty="0"/>
              <a:t>):</a:t>
            </a:r>
          </a:p>
          <a:p>
            <a:pPr lvl="1"/>
            <a:r>
              <a:rPr lang="tr-TR" dirty="0" err="1"/>
              <a:t>CheckAndWander</a:t>
            </a:r>
            <a:endParaRPr lang="tr-TR" dirty="0"/>
          </a:p>
          <a:p>
            <a:pPr lvl="1"/>
            <a:r>
              <a:rPr lang="tr-TR" dirty="0" err="1"/>
              <a:t>CheckAndCollect</a:t>
            </a:r>
            <a:endParaRPr lang="tr-TR" dirty="0"/>
          </a:p>
          <a:p>
            <a:pPr lvl="1"/>
            <a:r>
              <a:rPr lang="tr-TR" dirty="0" err="1"/>
              <a:t>CheckAndAttack</a:t>
            </a:r>
            <a:endParaRPr lang="tr-TR" dirty="0"/>
          </a:p>
          <a:p>
            <a:pPr lvl="1"/>
            <a:r>
              <a:rPr lang="tr-TR" dirty="0" err="1"/>
              <a:t>CheckAndDie</a:t>
            </a:r>
            <a:endParaRPr lang="tr-TR" dirty="0"/>
          </a:p>
          <a:p>
            <a:endParaRPr lang="tr-TR" dirty="0"/>
          </a:p>
        </p:txBody>
      </p:sp>
    </p:spTree>
    <p:extLst>
      <p:ext uri="{BB962C8B-B14F-4D97-AF65-F5344CB8AC3E}">
        <p14:creationId xmlns:p14="http://schemas.microsoft.com/office/powerpoint/2010/main" val="39461958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7CB14-88A9-4A34-80C3-7AC791574CCC}"/>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ADDAFD63-D0BA-4CEE-82EA-33B18CB2F1CD}"/>
              </a:ext>
            </a:extLst>
          </p:cNvPr>
          <p:cNvSpPr>
            <a:spLocks noGrp="1"/>
          </p:cNvSpPr>
          <p:nvPr>
            <p:ph idx="1"/>
          </p:nvPr>
        </p:nvSpPr>
        <p:spPr>
          <a:xfrm>
            <a:off x="838202" y="1825625"/>
            <a:ext cx="4349618" cy="4351338"/>
          </a:xfrm>
        </p:spPr>
        <p:txBody>
          <a:bodyPr>
            <a:normAutofit fontScale="92500"/>
          </a:bodyPr>
          <a:lstStyle/>
          <a:p>
            <a:r>
              <a:rPr lang="tr-TR" dirty="0" err="1"/>
              <a:t>Context</a:t>
            </a:r>
            <a:r>
              <a:rPr lang="tr-TR" dirty="0"/>
              <a:t>: NPC</a:t>
            </a:r>
          </a:p>
          <a:p>
            <a:r>
              <a:rPr lang="tr-TR" dirty="0" err="1"/>
              <a:t>Possible</a:t>
            </a:r>
            <a:r>
              <a:rPr lang="tr-TR" dirty="0"/>
              <a:t> </a:t>
            </a:r>
            <a:r>
              <a:rPr lang="tr-TR" dirty="0" err="1"/>
              <a:t>States</a:t>
            </a:r>
            <a:r>
              <a:rPr lang="tr-TR" dirty="0"/>
              <a:t>: </a:t>
            </a:r>
          </a:p>
          <a:p>
            <a:pPr lvl="1"/>
            <a:r>
              <a:rPr lang="tr-TR" dirty="0" err="1"/>
              <a:t>Wandering</a:t>
            </a:r>
            <a:r>
              <a:rPr lang="tr-TR" dirty="0"/>
              <a:t> </a:t>
            </a:r>
            <a:r>
              <a:rPr lang="tr-TR" dirty="0" err="1"/>
              <a:t>State</a:t>
            </a:r>
            <a:endParaRPr lang="tr-TR" dirty="0"/>
          </a:p>
          <a:p>
            <a:pPr lvl="1"/>
            <a:r>
              <a:rPr lang="tr-TR" dirty="0" err="1"/>
              <a:t>Collecting</a:t>
            </a:r>
            <a:r>
              <a:rPr lang="tr-TR" dirty="0"/>
              <a:t> </a:t>
            </a:r>
            <a:r>
              <a:rPr lang="tr-TR" dirty="0" err="1"/>
              <a:t>State</a:t>
            </a:r>
            <a:endParaRPr lang="tr-TR" dirty="0"/>
          </a:p>
          <a:p>
            <a:pPr lvl="1"/>
            <a:r>
              <a:rPr lang="tr-TR" dirty="0" err="1"/>
              <a:t>Attacking</a:t>
            </a:r>
            <a:r>
              <a:rPr lang="tr-TR" dirty="0"/>
              <a:t> </a:t>
            </a:r>
            <a:r>
              <a:rPr lang="tr-TR" dirty="0" err="1"/>
              <a:t>State</a:t>
            </a:r>
            <a:endParaRPr lang="tr-TR" dirty="0"/>
          </a:p>
          <a:p>
            <a:pPr lvl="1"/>
            <a:r>
              <a:rPr lang="tr-TR" dirty="0" err="1"/>
              <a:t>Death</a:t>
            </a:r>
            <a:r>
              <a:rPr lang="tr-TR" dirty="0"/>
              <a:t> </a:t>
            </a:r>
            <a:r>
              <a:rPr lang="tr-TR" dirty="0" err="1"/>
              <a:t>State</a:t>
            </a:r>
            <a:endParaRPr lang="tr-TR" dirty="0"/>
          </a:p>
          <a:p>
            <a:r>
              <a:rPr lang="tr-TR" dirty="0" err="1"/>
              <a:t>Possible</a:t>
            </a:r>
            <a:r>
              <a:rPr lang="tr-TR" dirty="0"/>
              <a:t> </a:t>
            </a:r>
            <a:r>
              <a:rPr lang="tr-TR" dirty="0" err="1"/>
              <a:t>Actions</a:t>
            </a:r>
            <a:r>
              <a:rPr lang="tr-TR" dirty="0"/>
              <a:t> (</a:t>
            </a:r>
            <a:r>
              <a:rPr lang="tr-TR" dirty="0" err="1"/>
              <a:t>by</a:t>
            </a:r>
            <a:r>
              <a:rPr lang="tr-TR" dirty="0"/>
              <a:t> </a:t>
            </a:r>
            <a:r>
              <a:rPr lang="tr-TR" dirty="0" err="1"/>
              <a:t>context</a:t>
            </a:r>
            <a:r>
              <a:rPr lang="tr-TR" dirty="0"/>
              <a:t>):</a:t>
            </a:r>
          </a:p>
          <a:p>
            <a:pPr lvl="1"/>
            <a:r>
              <a:rPr lang="tr-TR" dirty="0" err="1"/>
              <a:t>CheckAndWander</a:t>
            </a:r>
            <a:endParaRPr lang="tr-TR" dirty="0"/>
          </a:p>
          <a:p>
            <a:pPr lvl="1"/>
            <a:r>
              <a:rPr lang="tr-TR" dirty="0" err="1"/>
              <a:t>CheckAndCollect</a:t>
            </a:r>
            <a:endParaRPr lang="tr-TR" dirty="0"/>
          </a:p>
          <a:p>
            <a:pPr lvl="1"/>
            <a:r>
              <a:rPr lang="tr-TR" dirty="0" err="1"/>
              <a:t>CheckAndAttack</a:t>
            </a:r>
            <a:endParaRPr lang="tr-TR" dirty="0"/>
          </a:p>
          <a:p>
            <a:pPr lvl="1"/>
            <a:r>
              <a:rPr lang="tr-TR" dirty="0" err="1"/>
              <a:t>CheckAndDie</a:t>
            </a:r>
            <a:endParaRPr lang="tr-TR" dirty="0"/>
          </a:p>
          <a:p>
            <a:endParaRPr lang="tr-TR" dirty="0"/>
          </a:p>
        </p:txBody>
      </p:sp>
      <p:pic>
        <p:nvPicPr>
          <p:cNvPr id="19" name="Resim 18">
            <a:extLst>
              <a:ext uri="{FF2B5EF4-FFF2-40B4-BE49-F238E27FC236}">
                <a16:creationId xmlns:a16="http://schemas.microsoft.com/office/drawing/2014/main" id="{CE35A5B3-EB26-49A8-9ADA-9B11C65E3A74}"/>
              </a:ext>
            </a:extLst>
          </p:cNvPr>
          <p:cNvPicPr>
            <a:picLocks noChangeAspect="1"/>
          </p:cNvPicPr>
          <p:nvPr/>
        </p:nvPicPr>
        <p:blipFill>
          <a:blip r:embed="rId3"/>
          <a:stretch>
            <a:fillRect/>
          </a:stretch>
        </p:blipFill>
        <p:spPr>
          <a:xfrm>
            <a:off x="6808240" y="2034381"/>
            <a:ext cx="3124200" cy="3933825"/>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Mürekkep 20">
                <a:extLst>
                  <a:ext uri="{FF2B5EF4-FFF2-40B4-BE49-F238E27FC236}">
                    <a16:creationId xmlns:a16="http://schemas.microsoft.com/office/drawing/2014/main" id="{44A24A9B-2586-49FA-980D-095A54EE0681}"/>
                  </a:ext>
                </a:extLst>
              </p14:cNvPr>
              <p14:cNvContentPartPr/>
              <p14:nvPr/>
            </p14:nvContentPartPr>
            <p14:xfrm>
              <a:off x="3424562" y="2658291"/>
              <a:ext cx="364320" cy="1557000"/>
            </p14:xfrm>
          </p:contentPart>
        </mc:Choice>
        <mc:Fallback xmlns="">
          <p:pic>
            <p:nvPicPr>
              <p:cNvPr id="21" name="Mürekkep 20">
                <a:extLst>
                  <a:ext uri="{FF2B5EF4-FFF2-40B4-BE49-F238E27FC236}">
                    <a16:creationId xmlns:a16="http://schemas.microsoft.com/office/drawing/2014/main" id="{44A24A9B-2586-49FA-980D-095A54EE0681}"/>
                  </a:ext>
                </a:extLst>
              </p:cNvPr>
              <p:cNvPicPr/>
              <p:nvPr/>
            </p:nvPicPr>
            <p:blipFill>
              <a:blip r:embed="rId5"/>
              <a:stretch>
                <a:fillRect/>
              </a:stretch>
            </p:blipFill>
            <p:spPr>
              <a:xfrm>
                <a:off x="3415562" y="2649291"/>
                <a:ext cx="381960" cy="1574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Mürekkep 28">
                <a:extLst>
                  <a:ext uri="{FF2B5EF4-FFF2-40B4-BE49-F238E27FC236}">
                    <a16:creationId xmlns:a16="http://schemas.microsoft.com/office/drawing/2014/main" id="{48C93861-9EC6-48BB-9726-E1F6F8623EAB}"/>
                  </a:ext>
                </a:extLst>
              </p14:cNvPr>
              <p14:cNvContentPartPr/>
              <p14:nvPr/>
            </p14:nvContentPartPr>
            <p14:xfrm>
              <a:off x="3754608" y="2892384"/>
              <a:ext cx="2919600" cy="295920"/>
            </p14:xfrm>
          </p:contentPart>
        </mc:Choice>
        <mc:Fallback xmlns="">
          <p:pic>
            <p:nvPicPr>
              <p:cNvPr id="29" name="Mürekkep 28">
                <a:extLst>
                  <a:ext uri="{FF2B5EF4-FFF2-40B4-BE49-F238E27FC236}">
                    <a16:creationId xmlns:a16="http://schemas.microsoft.com/office/drawing/2014/main" id="{48C93861-9EC6-48BB-9726-E1F6F8623EAB}"/>
                  </a:ext>
                </a:extLst>
              </p:cNvPr>
              <p:cNvPicPr/>
              <p:nvPr/>
            </p:nvPicPr>
            <p:blipFill>
              <a:blip r:embed="rId7"/>
              <a:stretch>
                <a:fillRect/>
              </a:stretch>
            </p:blipFill>
            <p:spPr>
              <a:xfrm>
                <a:off x="3745968" y="2883744"/>
                <a:ext cx="2937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Mürekkep 30">
                <a:extLst>
                  <a:ext uri="{FF2B5EF4-FFF2-40B4-BE49-F238E27FC236}">
                    <a16:creationId xmlns:a16="http://schemas.microsoft.com/office/drawing/2014/main" id="{2A49C781-538E-464F-8BAA-91DD05744826}"/>
                  </a:ext>
                </a:extLst>
              </p14:cNvPr>
              <p14:cNvContentPartPr/>
              <p14:nvPr/>
            </p14:nvContentPartPr>
            <p14:xfrm>
              <a:off x="3480288" y="4712184"/>
              <a:ext cx="514440" cy="1447200"/>
            </p14:xfrm>
          </p:contentPart>
        </mc:Choice>
        <mc:Fallback xmlns="">
          <p:pic>
            <p:nvPicPr>
              <p:cNvPr id="31" name="Mürekkep 30">
                <a:extLst>
                  <a:ext uri="{FF2B5EF4-FFF2-40B4-BE49-F238E27FC236}">
                    <a16:creationId xmlns:a16="http://schemas.microsoft.com/office/drawing/2014/main" id="{2A49C781-538E-464F-8BAA-91DD05744826}"/>
                  </a:ext>
                </a:extLst>
              </p:cNvPr>
              <p:cNvPicPr/>
              <p:nvPr/>
            </p:nvPicPr>
            <p:blipFill>
              <a:blip r:embed="rId9"/>
              <a:stretch>
                <a:fillRect/>
              </a:stretch>
            </p:blipFill>
            <p:spPr>
              <a:xfrm>
                <a:off x="3471648" y="4703184"/>
                <a:ext cx="532080" cy="146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Mürekkep 31">
                <a:extLst>
                  <a:ext uri="{FF2B5EF4-FFF2-40B4-BE49-F238E27FC236}">
                    <a16:creationId xmlns:a16="http://schemas.microsoft.com/office/drawing/2014/main" id="{4F88A3FE-B41A-4BCB-86E3-218AED8B3DA6}"/>
                  </a:ext>
                </a:extLst>
              </p14:cNvPr>
              <p14:cNvContentPartPr/>
              <p14:nvPr/>
            </p14:nvContentPartPr>
            <p14:xfrm>
              <a:off x="3943968" y="4819824"/>
              <a:ext cx="2806560" cy="549000"/>
            </p14:xfrm>
          </p:contentPart>
        </mc:Choice>
        <mc:Fallback xmlns="">
          <p:pic>
            <p:nvPicPr>
              <p:cNvPr id="32" name="Mürekkep 31">
                <a:extLst>
                  <a:ext uri="{FF2B5EF4-FFF2-40B4-BE49-F238E27FC236}">
                    <a16:creationId xmlns:a16="http://schemas.microsoft.com/office/drawing/2014/main" id="{4F88A3FE-B41A-4BCB-86E3-218AED8B3DA6}"/>
                  </a:ext>
                </a:extLst>
              </p:cNvPr>
              <p:cNvPicPr/>
              <p:nvPr/>
            </p:nvPicPr>
            <p:blipFill>
              <a:blip r:embed="rId11"/>
              <a:stretch>
                <a:fillRect/>
              </a:stretch>
            </p:blipFill>
            <p:spPr>
              <a:xfrm>
                <a:off x="3934968" y="4811184"/>
                <a:ext cx="2824200" cy="566640"/>
              </a:xfrm>
              <a:prstGeom prst="rect">
                <a:avLst/>
              </a:prstGeom>
            </p:spPr>
          </p:pic>
        </mc:Fallback>
      </mc:AlternateContent>
    </p:spTree>
    <p:extLst>
      <p:ext uri="{BB962C8B-B14F-4D97-AF65-F5344CB8AC3E}">
        <p14:creationId xmlns:p14="http://schemas.microsoft.com/office/powerpoint/2010/main" val="271155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B86DBFB2-DD8D-44A3-8D19-FEF501A396DA}"/>
              </a:ext>
            </a:extLst>
          </p:cNvPr>
          <p:cNvPicPr>
            <a:picLocks noChangeAspect="1"/>
          </p:cNvPicPr>
          <p:nvPr/>
        </p:nvPicPr>
        <p:blipFill>
          <a:blip r:embed="rId3"/>
          <a:stretch>
            <a:fillRect/>
          </a:stretch>
        </p:blipFill>
        <p:spPr>
          <a:xfrm>
            <a:off x="5196820" y="2301566"/>
            <a:ext cx="6053161" cy="3399455"/>
          </a:xfrm>
          <a:prstGeom prst="rect">
            <a:avLst/>
          </a:prstGeom>
        </p:spPr>
      </p:pic>
      <p:sp>
        <p:nvSpPr>
          <p:cNvPr id="2" name="Başlık 1">
            <a:extLst>
              <a:ext uri="{FF2B5EF4-FFF2-40B4-BE49-F238E27FC236}">
                <a16:creationId xmlns:a16="http://schemas.microsoft.com/office/drawing/2014/main" id="{4F47CB14-88A9-4A34-80C3-7AC791574CCC}"/>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ADDAFD63-D0BA-4CEE-82EA-33B18CB2F1CD}"/>
              </a:ext>
            </a:extLst>
          </p:cNvPr>
          <p:cNvSpPr>
            <a:spLocks noGrp="1"/>
          </p:cNvSpPr>
          <p:nvPr>
            <p:ph idx="1"/>
          </p:nvPr>
        </p:nvSpPr>
        <p:spPr>
          <a:xfrm>
            <a:off x="838202" y="1825625"/>
            <a:ext cx="4349618" cy="4351338"/>
          </a:xfrm>
        </p:spPr>
        <p:txBody>
          <a:bodyPr>
            <a:normAutofit/>
          </a:bodyPr>
          <a:lstStyle/>
          <a:p>
            <a:r>
              <a:rPr lang="tr-TR" dirty="0" err="1"/>
              <a:t>Context</a:t>
            </a:r>
            <a:r>
              <a:rPr lang="tr-TR" dirty="0"/>
              <a:t>: NPC</a:t>
            </a:r>
          </a:p>
          <a:p>
            <a:r>
              <a:rPr lang="tr-TR" dirty="0" err="1"/>
              <a:t>Possible</a:t>
            </a:r>
            <a:r>
              <a:rPr lang="tr-TR" dirty="0"/>
              <a:t> </a:t>
            </a:r>
            <a:r>
              <a:rPr lang="tr-TR" dirty="0" err="1"/>
              <a:t>States</a:t>
            </a:r>
            <a:r>
              <a:rPr lang="tr-TR" dirty="0"/>
              <a:t>: </a:t>
            </a:r>
          </a:p>
          <a:p>
            <a:pPr lvl="1"/>
            <a:r>
              <a:rPr lang="tr-TR" dirty="0" err="1"/>
              <a:t>Wandering</a:t>
            </a:r>
            <a:r>
              <a:rPr lang="tr-TR" dirty="0"/>
              <a:t> </a:t>
            </a:r>
            <a:r>
              <a:rPr lang="tr-TR" dirty="0" err="1"/>
              <a:t>State</a:t>
            </a:r>
            <a:endParaRPr lang="tr-TR" dirty="0"/>
          </a:p>
          <a:p>
            <a:pPr lvl="1"/>
            <a:r>
              <a:rPr lang="tr-TR" dirty="0" err="1"/>
              <a:t>Collecting</a:t>
            </a:r>
            <a:r>
              <a:rPr lang="tr-TR" dirty="0"/>
              <a:t> </a:t>
            </a:r>
            <a:r>
              <a:rPr lang="tr-TR" dirty="0" err="1"/>
              <a:t>State</a:t>
            </a:r>
            <a:endParaRPr lang="tr-TR" dirty="0"/>
          </a:p>
          <a:p>
            <a:pPr lvl="1"/>
            <a:r>
              <a:rPr lang="tr-TR" dirty="0" err="1"/>
              <a:t>Attacking</a:t>
            </a:r>
            <a:r>
              <a:rPr lang="tr-TR" dirty="0"/>
              <a:t> </a:t>
            </a:r>
            <a:r>
              <a:rPr lang="tr-TR" dirty="0" err="1"/>
              <a:t>State</a:t>
            </a:r>
            <a:endParaRPr lang="tr-TR" dirty="0"/>
          </a:p>
          <a:p>
            <a:pPr lvl="1"/>
            <a:r>
              <a:rPr lang="tr-TR" dirty="0" err="1"/>
              <a:t>Death</a:t>
            </a:r>
            <a:r>
              <a:rPr lang="tr-TR" dirty="0"/>
              <a:t> </a:t>
            </a:r>
            <a:r>
              <a:rPr lang="tr-TR" dirty="0" err="1"/>
              <a:t>State</a:t>
            </a:r>
            <a:endParaRPr lang="tr-TR" dirty="0"/>
          </a:p>
        </p:txBody>
      </p:sp>
      <mc:AlternateContent xmlns:mc="http://schemas.openxmlformats.org/markup-compatibility/2006" xmlns:p14="http://schemas.microsoft.com/office/powerpoint/2010/main">
        <mc:Choice Requires="p14">
          <p:contentPart p14:bwMode="auto" r:id="rId4">
            <p14:nvContentPartPr>
              <p14:cNvPr id="20" name="Mürekkep 19">
                <a:extLst>
                  <a:ext uri="{FF2B5EF4-FFF2-40B4-BE49-F238E27FC236}">
                    <a16:creationId xmlns:a16="http://schemas.microsoft.com/office/drawing/2014/main" id="{04A6F2E4-584F-4DF6-8848-5C99CB3A1F6C}"/>
                  </a:ext>
                </a:extLst>
              </p14:cNvPr>
              <p14:cNvContentPartPr/>
              <p14:nvPr/>
            </p14:nvContentPartPr>
            <p14:xfrm>
              <a:off x="3514800" y="2681720"/>
              <a:ext cx="275760" cy="1574280"/>
            </p14:xfrm>
          </p:contentPart>
        </mc:Choice>
        <mc:Fallback xmlns="">
          <p:pic>
            <p:nvPicPr>
              <p:cNvPr id="20" name="Mürekkep 19">
                <a:extLst>
                  <a:ext uri="{FF2B5EF4-FFF2-40B4-BE49-F238E27FC236}">
                    <a16:creationId xmlns:a16="http://schemas.microsoft.com/office/drawing/2014/main" id="{04A6F2E4-584F-4DF6-8848-5C99CB3A1F6C}"/>
                  </a:ext>
                </a:extLst>
              </p:cNvPr>
              <p:cNvPicPr/>
              <p:nvPr/>
            </p:nvPicPr>
            <p:blipFill>
              <a:blip r:embed="rId5"/>
              <a:stretch>
                <a:fillRect/>
              </a:stretch>
            </p:blipFill>
            <p:spPr>
              <a:xfrm>
                <a:off x="3506160" y="2672720"/>
                <a:ext cx="293400" cy="159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Mürekkep 23">
                <a:extLst>
                  <a:ext uri="{FF2B5EF4-FFF2-40B4-BE49-F238E27FC236}">
                    <a16:creationId xmlns:a16="http://schemas.microsoft.com/office/drawing/2014/main" id="{41295C49-46C3-4622-91ED-D2BB720A645D}"/>
                  </a:ext>
                </a:extLst>
              </p14:cNvPr>
              <p14:cNvContentPartPr/>
              <p14:nvPr/>
            </p14:nvContentPartPr>
            <p14:xfrm>
              <a:off x="3799560" y="1867760"/>
              <a:ext cx="4006080" cy="1525680"/>
            </p14:xfrm>
          </p:contentPart>
        </mc:Choice>
        <mc:Fallback xmlns="">
          <p:pic>
            <p:nvPicPr>
              <p:cNvPr id="24" name="Mürekkep 23">
                <a:extLst>
                  <a:ext uri="{FF2B5EF4-FFF2-40B4-BE49-F238E27FC236}">
                    <a16:creationId xmlns:a16="http://schemas.microsoft.com/office/drawing/2014/main" id="{41295C49-46C3-4622-91ED-D2BB720A645D}"/>
                  </a:ext>
                </a:extLst>
              </p:cNvPr>
              <p:cNvPicPr/>
              <p:nvPr/>
            </p:nvPicPr>
            <p:blipFill>
              <a:blip r:embed="rId7"/>
              <a:stretch>
                <a:fillRect/>
              </a:stretch>
            </p:blipFill>
            <p:spPr>
              <a:xfrm>
                <a:off x="3790560" y="1858760"/>
                <a:ext cx="4023720" cy="1543320"/>
              </a:xfrm>
              <a:prstGeom prst="rect">
                <a:avLst/>
              </a:prstGeom>
            </p:spPr>
          </p:pic>
        </mc:Fallback>
      </mc:AlternateContent>
    </p:spTree>
    <p:extLst>
      <p:ext uri="{BB962C8B-B14F-4D97-AF65-F5344CB8AC3E}">
        <p14:creationId xmlns:p14="http://schemas.microsoft.com/office/powerpoint/2010/main" val="53613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7CB14-88A9-4A34-80C3-7AC791574CCC}"/>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ADDAFD63-D0BA-4CEE-82EA-33B18CB2F1CD}"/>
              </a:ext>
            </a:extLst>
          </p:cNvPr>
          <p:cNvSpPr>
            <a:spLocks noGrp="1"/>
          </p:cNvSpPr>
          <p:nvPr>
            <p:ph idx="1"/>
          </p:nvPr>
        </p:nvSpPr>
        <p:spPr>
          <a:xfrm>
            <a:off x="838202" y="1825625"/>
            <a:ext cx="4349618" cy="4351338"/>
          </a:xfrm>
        </p:spPr>
        <p:txBody>
          <a:bodyPr>
            <a:normAutofit fontScale="92500"/>
          </a:bodyPr>
          <a:lstStyle/>
          <a:p>
            <a:r>
              <a:rPr lang="tr-TR" dirty="0" err="1"/>
              <a:t>Context</a:t>
            </a:r>
            <a:r>
              <a:rPr lang="tr-TR" dirty="0"/>
              <a:t>: NPC</a:t>
            </a:r>
          </a:p>
          <a:p>
            <a:r>
              <a:rPr lang="tr-TR" dirty="0" err="1"/>
              <a:t>Possible</a:t>
            </a:r>
            <a:r>
              <a:rPr lang="tr-TR" dirty="0"/>
              <a:t> </a:t>
            </a:r>
            <a:r>
              <a:rPr lang="tr-TR" dirty="0" err="1"/>
              <a:t>States</a:t>
            </a:r>
            <a:r>
              <a:rPr lang="tr-TR" dirty="0"/>
              <a:t>: </a:t>
            </a:r>
          </a:p>
          <a:p>
            <a:pPr lvl="1"/>
            <a:r>
              <a:rPr lang="tr-TR" dirty="0" err="1"/>
              <a:t>Wandering</a:t>
            </a:r>
            <a:r>
              <a:rPr lang="tr-TR" dirty="0"/>
              <a:t> </a:t>
            </a:r>
            <a:r>
              <a:rPr lang="tr-TR" dirty="0" err="1"/>
              <a:t>State</a:t>
            </a:r>
            <a:endParaRPr lang="tr-TR" dirty="0"/>
          </a:p>
          <a:p>
            <a:pPr lvl="1"/>
            <a:r>
              <a:rPr lang="tr-TR" dirty="0" err="1"/>
              <a:t>Collecting</a:t>
            </a:r>
            <a:r>
              <a:rPr lang="tr-TR" dirty="0"/>
              <a:t> </a:t>
            </a:r>
            <a:r>
              <a:rPr lang="tr-TR" dirty="0" err="1"/>
              <a:t>State</a:t>
            </a:r>
            <a:endParaRPr lang="tr-TR" dirty="0"/>
          </a:p>
          <a:p>
            <a:pPr lvl="1"/>
            <a:r>
              <a:rPr lang="tr-TR" dirty="0" err="1"/>
              <a:t>Attacking</a:t>
            </a:r>
            <a:r>
              <a:rPr lang="tr-TR" dirty="0"/>
              <a:t> </a:t>
            </a:r>
            <a:r>
              <a:rPr lang="tr-TR" dirty="0" err="1"/>
              <a:t>State</a:t>
            </a:r>
            <a:endParaRPr lang="tr-TR" dirty="0"/>
          </a:p>
          <a:p>
            <a:pPr lvl="1"/>
            <a:r>
              <a:rPr lang="tr-TR" dirty="0" err="1"/>
              <a:t>Death</a:t>
            </a:r>
            <a:r>
              <a:rPr lang="tr-TR" dirty="0"/>
              <a:t> </a:t>
            </a:r>
            <a:r>
              <a:rPr lang="tr-TR" dirty="0" err="1"/>
              <a:t>State</a:t>
            </a:r>
            <a:endParaRPr lang="tr-TR" dirty="0"/>
          </a:p>
          <a:p>
            <a:r>
              <a:rPr lang="tr-TR" dirty="0" err="1"/>
              <a:t>Possible</a:t>
            </a:r>
            <a:r>
              <a:rPr lang="tr-TR" dirty="0"/>
              <a:t> </a:t>
            </a:r>
            <a:r>
              <a:rPr lang="tr-TR" dirty="0" err="1"/>
              <a:t>Actions</a:t>
            </a:r>
            <a:r>
              <a:rPr lang="tr-TR" dirty="0"/>
              <a:t> (</a:t>
            </a:r>
            <a:r>
              <a:rPr lang="tr-TR" dirty="0" err="1"/>
              <a:t>by</a:t>
            </a:r>
            <a:r>
              <a:rPr lang="tr-TR" dirty="0"/>
              <a:t> </a:t>
            </a:r>
            <a:r>
              <a:rPr lang="tr-TR" dirty="0" err="1"/>
              <a:t>context</a:t>
            </a:r>
            <a:r>
              <a:rPr lang="tr-TR" dirty="0"/>
              <a:t>):</a:t>
            </a:r>
          </a:p>
          <a:p>
            <a:pPr lvl="1"/>
            <a:r>
              <a:rPr lang="tr-TR" dirty="0" err="1"/>
              <a:t>CheckAndWander</a:t>
            </a:r>
            <a:endParaRPr lang="tr-TR" dirty="0"/>
          </a:p>
          <a:p>
            <a:pPr lvl="1"/>
            <a:r>
              <a:rPr lang="tr-TR" dirty="0" err="1"/>
              <a:t>CheckAndCollect</a:t>
            </a:r>
            <a:endParaRPr lang="tr-TR" dirty="0"/>
          </a:p>
          <a:p>
            <a:pPr lvl="1"/>
            <a:r>
              <a:rPr lang="tr-TR" dirty="0" err="1"/>
              <a:t>CheckAndAttack</a:t>
            </a:r>
            <a:endParaRPr lang="tr-TR" dirty="0"/>
          </a:p>
          <a:p>
            <a:pPr lvl="1"/>
            <a:r>
              <a:rPr lang="tr-TR" dirty="0" err="1"/>
              <a:t>CheckAndDie</a:t>
            </a:r>
            <a:endParaRPr lang="tr-TR" dirty="0"/>
          </a:p>
          <a:p>
            <a:endParaRPr lang="tr-TR" dirty="0"/>
          </a:p>
        </p:txBody>
      </p:sp>
      <p:pic>
        <p:nvPicPr>
          <p:cNvPr id="7" name="Resim 6">
            <a:extLst>
              <a:ext uri="{FF2B5EF4-FFF2-40B4-BE49-F238E27FC236}">
                <a16:creationId xmlns:a16="http://schemas.microsoft.com/office/drawing/2014/main" id="{F0BCB709-0A27-408D-B83D-C824ADE4DC5C}"/>
              </a:ext>
            </a:extLst>
          </p:cNvPr>
          <p:cNvPicPr>
            <a:picLocks noChangeAspect="1"/>
          </p:cNvPicPr>
          <p:nvPr/>
        </p:nvPicPr>
        <p:blipFill>
          <a:blip r:embed="rId3"/>
          <a:stretch>
            <a:fillRect/>
          </a:stretch>
        </p:blipFill>
        <p:spPr>
          <a:xfrm>
            <a:off x="5187820" y="2301566"/>
            <a:ext cx="6268720" cy="339945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Mürekkep 19">
                <a:extLst>
                  <a:ext uri="{FF2B5EF4-FFF2-40B4-BE49-F238E27FC236}">
                    <a16:creationId xmlns:a16="http://schemas.microsoft.com/office/drawing/2014/main" id="{04A6F2E4-584F-4DF6-8848-5C99CB3A1F6C}"/>
                  </a:ext>
                </a:extLst>
              </p14:cNvPr>
              <p14:cNvContentPartPr/>
              <p14:nvPr/>
            </p14:nvContentPartPr>
            <p14:xfrm>
              <a:off x="3514800" y="2681720"/>
              <a:ext cx="275760" cy="1574280"/>
            </p14:xfrm>
          </p:contentPart>
        </mc:Choice>
        <mc:Fallback xmlns="">
          <p:pic>
            <p:nvPicPr>
              <p:cNvPr id="20" name="Mürekkep 19">
                <a:extLst>
                  <a:ext uri="{FF2B5EF4-FFF2-40B4-BE49-F238E27FC236}">
                    <a16:creationId xmlns:a16="http://schemas.microsoft.com/office/drawing/2014/main" id="{04A6F2E4-584F-4DF6-8848-5C99CB3A1F6C}"/>
                  </a:ext>
                </a:extLst>
              </p:cNvPr>
              <p:cNvPicPr/>
              <p:nvPr/>
            </p:nvPicPr>
            <p:blipFill>
              <a:blip r:embed="rId5"/>
              <a:stretch>
                <a:fillRect/>
              </a:stretch>
            </p:blipFill>
            <p:spPr>
              <a:xfrm>
                <a:off x="3506160" y="2672720"/>
                <a:ext cx="293400" cy="159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Mürekkep 23">
                <a:extLst>
                  <a:ext uri="{FF2B5EF4-FFF2-40B4-BE49-F238E27FC236}">
                    <a16:creationId xmlns:a16="http://schemas.microsoft.com/office/drawing/2014/main" id="{41295C49-46C3-4622-91ED-D2BB720A645D}"/>
                  </a:ext>
                </a:extLst>
              </p14:cNvPr>
              <p14:cNvContentPartPr/>
              <p14:nvPr/>
            </p14:nvContentPartPr>
            <p14:xfrm>
              <a:off x="3799560" y="1867760"/>
              <a:ext cx="4006080" cy="1525680"/>
            </p14:xfrm>
          </p:contentPart>
        </mc:Choice>
        <mc:Fallback xmlns="">
          <p:pic>
            <p:nvPicPr>
              <p:cNvPr id="24" name="Mürekkep 23">
                <a:extLst>
                  <a:ext uri="{FF2B5EF4-FFF2-40B4-BE49-F238E27FC236}">
                    <a16:creationId xmlns:a16="http://schemas.microsoft.com/office/drawing/2014/main" id="{41295C49-46C3-4622-91ED-D2BB720A645D}"/>
                  </a:ext>
                </a:extLst>
              </p:cNvPr>
              <p:cNvPicPr/>
              <p:nvPr/>
            </p:nvPicPr>
            <p:blipFill>
              <a:blip r:embed="rId7"/>
              <a:stretch>
                <a:fillRect/>
              </a:stretch>
            </p:blipFill>
            <p:spPr>
              <a:xfrm>
                <a:off x="3790560" y="1858760"/>
                <a:ext cx="4023720" cy="154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Mürekkep 25">
                <a:extLst>
                  <a:ext uri="{FF2B5EF4-FFF2-40B4-BE49-F238E27FC236}">
                    <a16:creationId xmlns:a16="http://schemas.microsoft.com/office/drawing/2014/main" id="{CA9A03E4-3131-4734-AF00-48017CC3E3BC}"/>
                  </a:ext>
                </a:extLst>
              </p14:cNvPr>
              <p14:cNvContentPartPr/>
              <p14:nvPr/>
            </p14:nvContentPartPr>
            <p14:xfrm>
              <a:off x="3707040" y="4764320"/>
              <a:ext cx="367920" cy="1281960"/>
            </p14:xfrm>
          </p:contentPart>
        </mc:Choice>
        <mc:Fallback xmlns="">
          <p:pic>
            <p:nvPicPr>
              <p:cNvPr id="26" name="Mürekkep 25">
                <a:extLst>
                  <a:ext uri="{FF2B5EF4-FFF2-40B4-BE49-F238E27FC236}">
                    <a16:creationId xmlns:a16="http://schemas.microsoft.com/office/drawing/2014/main" id="{CA9A03E4-3131-4734-AF00-48017CC3E3BC}"/>
                  </a:ext>
                </a:extLst>
              </p:cNvPr>
              <p:cNvPicPr/>
              <p:nvPr/>
            </p:nvPicPr>
            <p:blipFill>
              <a:blip r:embed="rId9"/>
              <a:stretch>
                <a:fillRect/>
              </a:stretch>
            </p:blipFill>
            <p:spPr>
              <a:xfrm>
                <a:off x="3698400" y="4755680"/>
                <a:ext cx="385560" cy="129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Mürekkep 29">
                <a:extLst>
                  <a:ext uri="{FF2B5EF4-FFF2-40B4-BE49-F238E27FC236}">
                    <a16:creationId xmlns:a16="http://schemas.microsoft.com/office/drawing/2014/main" id="{51A0B1A3-6ACE-48DE-8A93-A09719F3783A}"/>
                  </a:ext>
                </a:extLst>
              </p14:cNvPr>
              <p14:cNvContentPartPr/>
              <p14:nvPr/>
            </p14:nvContentPartPr>
            <p14:xfrm>
              <a:off x="4043280" y="4937840"/>
              <a:ext cx="3212640" cy="304920"/>
            </p14:xfrm>
          </p:contentPart>
        </mc:Choice>
        <mc:Fallback xmlns="">
          <p:pic>
            <p:nvPicPr>
              <p:cNvPr id="30" name="Mürekkep 29">
                <a:extLst>
                  <a:ext uri="{FF2B5EF4-FFF2-40B4-BE49-F238E27FC236}">
                    <a16:creationId xmlns:a16="http://schemas.microsoft.com/office/drawing/2014/main" id="{51A0B1A3-6ACE-48DE-8A93-A09719F3783A}"/>
                  </a:ext>
                </a:extLst>
              </p:cNvPr>
              <p:cNvPicPr/>
              <p:nvPr/>
            </p:nvPicPr>
            <p:blipFill>
              <a:blip r:embed="rId11"/>
              <a:stretch>
                <a:fillRect/>
              </a:stretch>
            </p:blipFill>
            <p:spPr>
              <a:xfrm>
                <a:off x="4034640" y="4928840"/>
                <a:ext cx="3230280" cy="322560"/>
              </a:xfrm>
              <a:prstGeom prst="rect">
                <a:avLst/>
              </a:prstGeom>
            </p:spPr>
          </p:pic>
        </mc:Fallback>
      </mc:AlternateContent>
    </p:spTree>
    <p:extLst>
      <p:ext uri="{BB962C8B-B14F-4D97-AF65-F5344CB8AC3E}">
        <p14:creationId xmlns:p14="http://schemas.microsoft.com/office/powerpoint/2010/main" val="15300673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2529B4-0E3F-4D3A-ACDA-D6E157513D87}"/>
              </a:ext>
            </a:extLst>
          </p:cNvPr>
          <p:cNvSpPr>
            <a:spLocks noGrp="1"/>
          </p:cNvSpPr>
          <p:nvPr>
            <p:ph type="title"/>
          </p:nvPr>
        </p:nvSpPr>
        <p:spPr/>
        <p:txBody>
          <a:bodyPr/>
          <a:lstStyle/>
          <a:p>
            <a:r>
              <a:rPr lang="tr-TR" dirty="0" err="1"/>
              <a:t>Context</a:t>
            </a:r>
            <a:r>
              <a:rPr lang="tr-TR" dirty="0"/>
              <a:t> Action </a:t>
            </a:r>
            <a:r>
              <a:rPr lang="tr-TR" dirty="0" err="1"/>
              <a:t>Delegations</a:t>
            </a:r>
            <a:endParaRPr lang="tr-TR" dirty="0"/>
          </a:p>
        </p:txBody>
      </p:sp>
      <p:sp>
        <p:nvSpPr>
          <p:cNvPr id="3" name="İçerik Yer Tutucusu 2">
            <a:extLst>
              <a:ext uri="{FF2B5EF4-FFF2-40B4-BE49-F238E27FC236}">
                <a16:creationId xmlns:a16="http://schemas.microsoft.com/office/drawing/2014/main" id="{7215F107-2D77-4710-B79C-89D61D4BA7B4}"/>
              </a:ext>
            </a:extLst>
          </p:cNvPr>
          <p:cNvSpPr>
            <a:spLocks noGrp="1"/>
          </p:cNvSpPr>
          <p:nvPr>
            <p:ph idx="1"/>
          </p:nvPr>
        </p:nvSpPr>
        <p:spPr/>
        <p:txBody>
          <a:bodyPr/>
          <a:lstStyle/>
          <a:p>
            <a:endParaRPr lang="tr-TR" dirty="0"/>
          </a:p>
        </p:txBody>
      </p:sp>
      <p:pic>
        <p:nvPicPr>
          <p:cNvPr id="9" name="Resim 8">
            <a:extLst>
              <a:ext uri="{FF2B5EF4-FFF2-40B4-BE49-F238E27FC236}">
                <a16:creationId xmlns:a16="http://schemas.microsoft.com/office/drawing/2014/main" id="{EBD57B74-B465-4EC7-BEFF-AEF9EABE60D3}"/>
              </a:ext>
            </a:extLst>
          </p:cNvPr>
          <p:cNvPicPr>
            <a:picLocks noChangeAspect="1"/>
          </p:cNvPicPr>
          <p:nvPr/>
        </p:nvPicPr>
        <p:blipFill>
          <a:blip r:embed="rId3"/>
          <a:stretch>
            <a:fillRect/>
          </a:stretch>
        </p:blipFill>
        <p:spPr>
          <a:xfrm>
            <a:off x="838198" y="1825625"/>
            <a:ext cx="5503858" cy="4094482"/>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97B00388-EDF1-4F1B-8E9F-D3010BDC19D9}"/>
              </a:ext>
            </a:extLst>
          </p:cNvPr>
          <p:cNvPicPr>
            <a:picLocks noChangeAspect="1"/>
          </p:cNvPicPr>
          <p:nvPr/>
        </p:nvPicPr>
        <p:blipFill>
          <a:blip r:embed="rId4"/>
          <a:stretch>
            <a:fillRect/>
          </a:stretch>
        </p:blipFill>
        <p:spPr>
          <a:xfrm>
            <a:off x="6757261" y="1825625"/>
            <a:ext cx="4181336" cy="4204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77975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36D58D-3E92-42CE-8215-97AB4CB3FE0E}"/>
              </a:ext>
            </a:extLst>
          </p:cNvPr>
          <p:cNvSpPr>
            <a:spLocks noGrp="1"/>
          </p:cNvSpPr>
          <p:nvPr>
            <p:ph type="title"/>
          </p:nvPr>
        </p:nvSpPr>
        <p:spPr/>
        <p:txBody>
          <a:bodyPr/>
          <a:lstStyle/>
          <a:p>
            <a:r>
              <a:rPr lang="tr-TR" dirty="0"/>
              <a:t>NPC </a:t>
            </a:r>
            <a:r>
              <a:rPr lang="tr-TR" dirty="0" err="1"/>
              <a:t>manager</a:t>
            </a:r>
            <a:r>
              <a:rPr lang="tr-TR" dirty="0"/>
              <a:t> </a:t>
            </a:r>
            <a:r>
              <a:rPr lang="tr-TR" dirty="0" err="1"/>
              <a:t>and</a:t>
            </a:r>
            <a:r>
              <a:rPr lang="tr-TR" dirty="0"/>
              <a:t> </a:t>
            </a:r>
            <a:r>
              <a:rPr lang="tr-TR" dirty="0" err="1"/>
              <a:t>calls</a:t>
            </a:r>
            <a:r>
              <a:rPr lang="tr-TR" dirty="0"/>
              <a:t> </a:t>
            </a:r>
            <a:r>
              <a:rPr lang="tr-TR" dirty="0" err="1"/>
              <a:t>to</a:t>
            </a:r>
            <a:r>
              <a:rPr lang="tr-TR" dirty="0"/>
              <a:t> </a:t>
            </a:r>
            <a:r>
              <a:rPr lang="tr-TR" dirty="0" err="1"/>
              <a:t>context</a:t>
            </a:r>
            <a:endParaRPr lang="tr-TR" dirty="0"/>
          </a:p>
        </p:txBody>
      </p:sp>
      <p:pic>
        <p:nvPicPr>
          <p:cNvPr id="7" name="İçerik Yer Tutucusu 6">
            <a:extLst>
              <a:ext uri="{FF2B5EF4-FFF2-40B4-BE49-F238E27FC236}">
                <a16:creationId xmlns:a16="http://schemas.microsoft.com/office/drawing/2014/main" id="{EC418FB2-03E1-4C1E-95FB-2DFCF87E889F}"/>
              </a:ext>
            </a:extLst>
          </p:cNvPr>
          <p:cNvPicPr>
            <a:picLocks noGrp="1" noChangeAspect="1"/>
          </p:cNvPicPr>
          <p:nvPr>
            <p:ph idx="1"/>
          </p:nvPr>
        </p:nvPicPr>
        <p:blipFill>
          <a:blip r:embed="rId3"/>
          <a:stretch>
            <a:fillRect/>
          </a:stretch>
        </p:blipFill>
        <p:spPr>
          <a:xfrm>
            <a:off x="993903" y="2319336"/>
            <a:ext cx="3053687" cy="2635219"/>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06C057DD-B4FC-46D4-B113-0FD609A706BE}"/>
              </a:ext>
            </a:extLst>
          </p:cNvPr>
          <p:cNvPicPr>
            <a:picLocks noChangeAspect="1"/>
          </p:cNvPicPr>
          <p:nvPr/>
        </p:nvPicPr>
        <p:blipFill>
          <a:blip r:embed="rId4"/>
          <a:stretch>
            <a:fillRect/>
          </a:stretch>
        </p:blipFill>
        <p:spPr>
          <a:xfrm>
            <a:off x="4715412" y="2433637"/>
            <a:ext cx="6858000" cy="1990725"/>
          </a:xfrm>
          <a:prstGeom prst="rect">
            <a:avLst/>
          </a:prstGeom>
        </p:spPr>
      </p:pic>
    </p:spTree>
    <p:extLst>
      <p:ext uri="{BB962C8B-B14F-4D97-AF65-F5344CB8AC3E}">
        <p14:creationId xmlns:p14="http://schemas.microsoft.com/office/powerpoint/2010/main" val="31011039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Transitions</a:t>
            </a:r>
            <a:r>
              <a:rPr lang="tr-TR" dirty="0"/>
              <a:t> </a:t>
            </a:r>
            <a:r>
              <a:rPr lang="tr-TR" dirty="0" err="1"/>
              <a:t>For</a:t>
            </a:r>
            <a:r>
              <a:rPr lang="tr-TR" dirty="0"/>
              <a:t> </a:t>
            </a:r>
            <a:r>
              <a:rPr lang="tr-TR" dirty="0" err="1"/>
              <a:t>The</a:t>
            </a:r>
            <a:r>
              <a:rPr lang="tr-TR" dirty="0"/>
              <a:t> NPC</a:t>
            </a:r>
          </a:p>
        </p:txBody>
      </p:sp>
    </p:spTree>
    <p:extLst>
      <p:ext uri="{BB962C8B-B14F-4D97-AF65-F5344CB8AC3E}">
        <p14:creationId xmlns:p14="http://schemas.microsoft.com/office/powerpoint/2010/main" val="211193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1869440"/>
            <a:ext cx="9144000" cy="2387600"/>
          </a:xfrm>
        </p:spPr>
        <p:txBody>
          <a:bodyPr/>
          <a:lstStyle/>
          <a:p>
            <a:r>
              <a:rPr lang="tr-TR" dirty="0" err="1"/>
              <a:t>Extending</a:t>
            </a:r>
            <a:r>
              <a:rPr lang="tr-TR" dirty="0"/>
              <a:t> </a:t>
            </a:r>
            <a:r>
              <a:rPr lang="tr-TR" dirty="0" err="1"/>
              <a:t>The</a:t>
            </a:r>
            <a:r>
              <a:rPr lang="tr-TR" dirty="0"/>
              <a:t> </a:t>
            </a:r>
            <a:r>
              <a:rPr lang="tr-TR" dirty="0" err="1"/>
              <a:t>Duck</a:t>
            </a:r>
            <a:r>
              <a:rPr lang="tr-TR" dirty="0"/>
              <a:t> </a:t>
            </a:r>
            <a:r>
              <a:rPr lang="tr-TR" dirty="0" err="1"/>
              <a:t>Simulation</a:t>
            </a:r>
            <a:r>
              <a:rPr lang="tr-TR" dirty="0"/>
              <a:t> Game</a:t>
            </a:r>
          </a:p>
        </p:txBody>
      </p:sp>
    </p:spTree>
    <p:extLst>
      <p:ext uri="{BB962C8B-B14F-4D97-AF65-F5344CB8AC3E}">
        <p14:creationId xmlns:p14="http://schemas.microsoft.com/office/powerpoint/2010/main" val="12004828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71915272-1C90-405E-ADC9-E1A485801601}"/>
              </a:ext>
            </a:extLst>
          </p:cNvPr>
          <p:cNvPicPr>
            <a:picLocks noChangeAspect="1"/>
          </p:cNvPicPr>
          <p:nvPr/>
        </p:nvPicPr>
        <p:blipFill>
          <a:blip r:embed="rId3"/>
          <a:stretch>
            <a:fillRect/>
          </a:stretch>
        </p:blipFill>
        <p:spPr>
          <a:xfrm>
            <a:off x="2404967" y="3930706"/>
            <a:ext cx="8006316" cy="1840258"/>
          </a:xfrm>
          <a:prstGeom prst="rect">
            <a:avLst/>
          </a:prstGeom>
        </p:spPr>
      </p:pic>
      <p:sp>
        <p:nvSpPr>
          <p:cNvPr id="2" name="Başlık 1">
            <a:extLst>
              <a:ext uri="{FF2B5EF4-FFF2-40B4-BE49-F238E27FC236}">
                <a16:creationId xmlns:a16="http://schemas.microsoft.com/office/drawing/2014/main" id="{72CF5FFF-3D4B-46DE-B8B3-1B205469C8AC}"/>
              </a:ext>
            </a:extLst>
          </p:cNvPr>
          <p:cNvSpPr>
            <a:spLocks noGrp="1"/>
          </p:cNvSpPr>
          <p:nvPr>
            <p:ph type="title"/>
          </p:nvPr>
        </p:nvSpPr>
        <p:spPr/>
        <p:txBody>
          <a:bodyPr/>
          <a:lstStyle/>
          <a:p>
            <a:r>
              <a:rPr lang="tr-TR" dirty="0" err="1"/>
              <a:t>State</a:t>
            </a:r>
            <a:r>
              <a:rPr lang="tr-TR" dirty="0"/>
              <a:t> </a:t>
            </a:r>
            <a:r>
              <a:rPr lang="tr-TR" dirty="0" err="1"/>
              <a:t>Diagram</a:t>
            </a:r>
            <a:endParaRPr lang="tr-TR" dirty="0"/>
          </a:p>
        </p:txBody>
      </p:sp>
      <p:sp>
        <p:nvSpPr>
          <p:cNvPr id="7" name="İçerik Yer Tutucusu 6">
            <a:extLst>
              <a:ext uri="{FF2B5EF4-FFF2-40B4-BE49-F238E27FC236}">
                <a16:creationId xmlns:a16="http://schemas.microsoft.com/office/drawing/2014/main" id="{CF0B903E-3076-4028-8DE9-66FDCBC81A77}"/>
              </a:ext>
            </a:extLst>
          </p:cNvPr>
          <p:cNvSpPr>
            <a:spLocks noGrp="1"/>
          </p:cNvSpPr>
          <p:nvPr>
            <p:ph idx="1"/>
          </p:nvPr>
        </p:nvSpPr>
        <p:spPr/>
        <p:txBody>
          <a:bodyPr/>
          <a:lstStyle/>
          <a:p>
            <a:r>
              <a:rPr lang="tr-TR" dirty="0" err="1"/>
              <a:t>Can’t</a:t>
            </a:r>
            <a:r>
              <a:rPr lang="tr-TR" dirty="0"/>
              <a:t> </a:t>
            </a:r>
            <a:r>
              <a:rPr lang="tr-TR" dirty="0" err="1"/>
              <a:t>switch</a:t>
            </a:r>
            <a:r>
              <a:rPr lang="tr-TR" dirty="0"/>
              <a:t> </a:t>
            </a:r>
            <a:r>
              <a:rPr lang="tr-TR" dirty="0" err="1"/>
              <a:t>between</a:t>
            </a:r>
            <a:r>
              <a:rPr lang="tr-TR" dirty="0"/>
              <a:t> </a:t>
            </a:r>
            <a:r>
              <a:rPr lang="tr-TR" dirty="0" err="1"/>
              <a:t>attack</a:t>
            </a:r>
            <a:r>
              <a:rPr lang="tr-TR" dirty="0"/>
              <a:t> </a:t>
            </a:r>
            <a:r>
              <a:rPr lang="tr-TR" dirty="0" err="1"/>
              <a:t>and</a:t>
            </a:r>
            <a:r>
              <a:rPr lang="tr-TR" dirty="0"/>
              <a:t> </a:t>
            </a:r>
            <a:r>
              <a:rPr lang="tr-TR" dirty="0" err="1"/>
              <a:t>collect</a:t>
            </a:r>
            <a:endParaRPr lang="tr-TR" dirty="0"/>
          </a:p>
          <a:p>
            <a:pPr lvl="1"/>
            <a:r>
              <a:rPr lang="tr-TR" dirty="0" err="1"/>
              <a:t>Just</a:t>
            </a:r>
            <a:r>
              <a:rPr lang="tr-TR" dirty="0"/>
              <a:t> </a:t>
            </a:r>
            <a:r>
              <a:rPr lang="tr-TR" dirty="0" err="1"/>
              <a:t>our</a:t>
            </a:r>
            <a:r>
              <a:rPr lang="tr-TR" dirty="0"/>
              <a:t> </a:t>
            </a:r>
            <a:r>
              <a:rPr lang="tr-TR" dirty="0" err="1"/>
              <a:t>choice</a:t>
            </a:r>
            <a:r>
              <a:rPr lang="tr-TR" dirty="0"/>
              <a:t>! </a:t>
            </a:r>
            <a:r>
              <a:rPr lang="tr-TR" dirty="0" err="1"/>
              <a:t>Could</a:t>
            </a:r>
            <a:r>
              <a:rPr lang="tr-TR" dirty="0"/>
              <a:t> be </a:t>
            </a:r>
            <a:r>
              <a:rPr lang="tr-TR" dirty="0" err="1"/>
              <a:t>allowed</a:t>
            </a:r>
            <a:r>
              <a:rPr lang="tr-TR" dirty="0"/>
              <a:t>…</a:t>
            </a:r>
          </a:p>
        </p:txBody>
      </p:sp>
    </p:spTree>
    <p:extLst>
      <p:ext uri="{BB962C8B-B14F-4D97-AF65-F5344CB8AC3E}">
        <p14:creationId xmlns:p14="http://schemas.microsoft.com/office/powerpoint/2010/main" val="17308827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CF5FFF-3D4B-46DE-B8B3-1B205469C8AC}"/>
              </a:ext>
            </a:extLst>
          </p:cNvPr>
          <p:cNvSpPr>
            <a:spLocks noGrp="1"/>
          </p:cNvSpPr>
          <p:nvPr>
            <p:ph type="title"/>
          </p:nvPr>
        </p:nvSpPr>
        <p:spPr/>
        <p:txBody>
          <a:bodyPr/>
          <a:lstStyle/>
          <a:p>
            <a:r>
              <a:rPr lang="tr-TR" dirty="0" err="1"/>
              <a:t>State</a:t>
            </a:r>
            <a:r>
              <a:rPr lang="tr-TR" dirty="0"/>
              <a:t> </a:t>
            </a:r>
            <a:r>
              <a:rPr lang="tr-TR" dirty="0" err="1"/>
              <a:t>Diagram</a:t>
            </a:r>
            <a:endParaRPr lang="tr-TR" dirty="0"/>
          </a:p>
        </p:txBody>
      </p:sp>
      <p:sp>
        <p:nvSpPr>
          <p:cNvPr id="3" name="İçerik Yer Tutucusu 2">
            <a:extLst>
              <a:ext uri="{FF2B5EF4-FFF2-40B4-BE49-F238E27FC236}">
                <a16:creationId xmlns:a16="http://schemas.microsoft.com/office/drawing/2014/main" id="{53317DC8-9615-45AA-915C-D175EDA60FE1}"/>
              </a:ext>
            </a:extLst>
          </p:cNvPr>
          <p:cNvSpPr>
            <a:spLocks noGrp="1"/>
          </p:cNvSpPr>
          <p:nvPr>
            <p:ph idx="1"/>
          </p:nvPr>
        </p:nvSpPr>
        <p:spPr/>
        <p:txBody>
          <a:bodyPr>
            <a:normAutofit/>
          </a:bodyPr>
          <a:lstStyle/>
          <a:p>
            <a:endParaRPr lang="tr-TR" dirty="0"/>
          </a:p>
          <a:p>
            <a:endParaRPr lang="tr-TR" dirty="0"/>
          </a:p>
          <a:p>
            <a:endParaRPr lang="tr-TR" dirty="0"/>
          </a:p>
          <a:p>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681FD6E5-5DAC-4F40-8E1D-117D862F8209}"/>
              </a:ext>
            </a:extLst>
          </p:cNvPr>
          <p:cNvPicPr>
            <a:picLocks noChangeAspect="1"/>
          </p:cNvPicPr>
          <p:nvPr/>
        </p:nvPicPr>
        <p:blipFill>
          <a:blip r:embed="rId3"/>
          <a:stretch>
            <a:fillRect/>
          </a:stretch>
        </p:blipFill>
        <p:spPr>
          <a:xfrm>
            <a:off x="2338485" y="2296870"/>
            <a:ext cx="7962900" cy="3219450"/>
          </a:xfrm>
          <a:prstGeom prst="rect">
            <a:avLst/>
          </a:prstGeom>
        </p:spPr>
      </p:pic>
    </p:spTree>
    <p:extLst>
      <p:ext uri="{BB962C8B-B14F-4D97-AF65-F5344CB8AC3E}">
        <p14:creationId xmlns:p14="http://schemas.microsoft.com/office/powerpoint/2010/main" val="3520860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B575EE-54D1-48DE-AE93-2E81D67E87D6}"/>
              </a:ext>
            </a:extLst>
          </p:cNvPr>
          <p:cNvSpPr>
            <a:spLocks noGrp="1"/>
          </p:cNvSpPr>
          <p:nvPr>
            <p:ph type="title"/>
          </p:nvPr>
        </p:nvSpPr>
        <p:spPr/>
        <p:txBody>
          <a:bodyPr/>
          <a:lstStyle/>
          <a:p>
            <a:r>
              <a:rPr lang="tr-TR" dirty="0" err="1"/>
              <a:t>There</a:t>
            </a:r>
            <a:r>
              <a:rPr lang="tr-TR" dirty="0"/>
              <a:t> is a problem…</a:t>
            </a:r>
          </a:p>
        </p:txBody>
      </p:sp>
      <p:sp>
        <p:nvSpPr>
          <p:cNvPr id="3" name="İçerik Yer Tutucusu 2">
            <a:extLst>
              <a:ext uri="{FF2B5EF4-FFF2-40B4-BE49-F238E27FC236}">
                <a16:creationId xmlns:a16="http://schemas.microsoft.com/office/drawing/2014/main" id="{5CA7EDA1-4F1C-4BE7-8D67-D9DB7D40D952}"/>
              </a:ext>
            </a:extLst>
          </p:cNvPr>
          <p:cNvSpPr>
            <a:spLocks noGrp="1"/>
          </p:cNvSpPr>
          <p:nvPr>
            <p:ph idx="1"/>
          </p:nvPr>
        </p:nvSpPr>
        <p:spPr/>
        <p:txBody>
          <a:bodyPr/>
          <a:lstStyle/>
          <a:p>
            <a:r>
              <a:rPr lang="tr-TR" dirty="0" err="1"/>
              <a:t>Violates</a:t>
            </a:r>
            <a:r>
              <a:rPr lang="tr-TR" dirty="0"/>
              <a:t> </a:t>
            </a:r>
            <a:r>
              <a:rPr lang="tr-TR" dirty="0" err="1"/>
              <a:t>single</a:t>
            </a:r>
            <a:r>
              <a:rPr lang="tr-TR" dirty="0"/>
              <a:t> </a:t>
            </a:r>
            <a:r>
              <a:rPr lang="tr-TR" dirty="0" err="1"/>
              <a:t>responsibility</a:t>
            </a:r>
            <a:r>
              <a:rPr lang="tr-TR" dirty="0"/>
              <a:t> </a:t>
            </a:r>
            <a:r>
              <a:rPr lang="tr-TR" dirty="0" err="1"/>
              <a:t>principle</a:t>
            </a:r>
            <a:r>
              <a:rPr lang="tr-TR" dirty="0"/>
              <a:t>!</a:t>
            </a:r>
          </a:p>
        </p:txBody>
      </p:sp>
      <p:pic>
        <p:nvPicPr>
          <p:cNvPr id="5" name="Resim 4">
            <a:extLst>
              <a:ext uri="{FF2B5EF4-FFF2-40B4-BE49-F238E27FC236}">
                <a16:creationId xmlns:a16="http://schemas.microsoft.com/office/drawing/2014/main" id="{47B1D8E4-FFCF-4035-9982-63677309F1D6}"/>
              </a:ext>
            </a:extLst>
          </p:cNvPr>
          <p:cNvPicPr>
            <a:picLocks noChangeAspect="1"/>
          </p:cNvPicPr>
          <p:nvPr/>
        </p:nvPicPr>
        <p:blipFill>
          <a:blip r:embed="rId3"/>
          <a:stretch>
            <a:fillRect/>
          </a:stretch>
        </p:blipFill>
        <p:spPr>
          <a:xfrm>
            <a:off x="2524932" y="2933230"/>
            <a:ext cx="7142136" cy="3029031"/>
          </a:xfrm>
          <a:prstGeom prst="rect">
            <a:avLst/>
          </a:prstGeom>
        </p:spPr>
      </p:pic>
    </p:spTree>
    <p:extLst>
      <p:ext uri="{BB962C8B-B14F-4D97-AF65-F5344CB8AC3E}">
        <p14:creationId xmlns:p14="http://schemas.microsoft.com/office/powerpoint/2010/main" val="23000182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BCCA1ABF-AF01-4E7B-A81C-72A1E5ABE98E}"/>
              </a:ext>
            </a:extLst>
          </p:cNvPr>
          <p:cNvPicPr>
            <a:picLocks noChangeAspect="1"/>
          </p:cNvPicPr>
          <p:nvPr/>
        </p:nvPicPr>
        <p:blipFill>
          <a:blip r:embed="rId3"/>
          <a:stretch>
            <a:fillRect/>
          </a:stretch>
        </p:blipFill>
        <p:spPr>
          <a:xfrm>
            <a:off x="2468707" y="3029224"/>
            <a:ext cx="7281783" cy="3040388"/>
          </a:xfrm>
          <a:prstGeom prst="rect">
            <a:avLst/>
          </a:prstGeom>
        </p:spPr>
      </p:pic>
      <p:sp>
        <p:nvSpPr>
          <p:cNvPr id="2" name="Başlık 1">
            <a:extLst>
              <a:ext uri="{FF2B5EF4-FFF2-40B4-BE49-F238E27FC236}">
                <a16:creationId xmlns:a16="http://schemas.microsoft.com/office/drawing/2014/main" id="{B4B575EE-54D1-48DE-AE93-2E81D67E87D6}"/>
              </a:ext>
            </a:extLst>
          </p:cNvPr>
          <p:cNvSpPr>
            <a:spLocks noGrp="1"/>
          </p:cNvSpPr>
          <p:nvPr>
            <p:ph type="title"/>
          </p:nvPr>
        </p:nvSpPr>
        <p:spPr/>
        <p:txBody>
          <a:bodyPr/>
          <a:lstStyle/>
          <a:p>
            <a:r>
              <a:rPr lang="tr-TR" dirty="0"/>
              <a:t>Solution</a:t>
            </a:r>
          </a:p>
        </p:txBody>
      </p:sp>
      <p:sp>
        <p:nvSpPr>
          <p:cNvPr id="3" name="İçerik Yer Tutucusu 2">
            <a:extLst>
              <a:ext uri="{FF2B5EF4-FFF2-40B4-BE49-F238E27FC236}">
                <a16:creationId xmlns:a16="http://schemas.microsoft.com/office/drawing/2014/main" id="{5CA7EDA1-4F1C-4BE7-8D67-D9DB7D40D952}"/>
              </a:ext>
            </a:extLst>
          </p:cNvPr>
          <p:cNvSpPr>
            <a:spLocks noGrp="1"/>
          </p:cNvSpPr>
          <p:nvPr>
            <p:ph idx="1"/>
          </p:nvPr>
        </p:nvSpPr>
        <p:spPr/>
        <p:txBody>
          <a:bodyPr/>
          <a:lstStyle/>
          <a:p>
            <a:r>
              <a:rPr lang="tr-TR" dirty="0" err="1"/>
              <a:t>Violates</a:t>
            </a:r>
            <a:r>
              <a:rPr lang="tr-TR" dirty="0"/>
              <a:t> </a:t>
            </a:r>
            <a:r>
              <a:rPr lang="tr-TR" dirty="0" err="1"/>
              <a:t>single</a:t>
            </a:r>
            <a:r>
              <a:rPr lang="tr-TR" dirty="0"/>
              <a:t> </a:t>
            </a:r>
            <a:r>
              <a:rPr lang="tr-TR" dirty="0" err="1"/>
              <a:t>responsibility</a:t>
            </a:r>
            <a:r>
              <a:rPr lang="tr-TR" dirty="0"/>
              <a:t> </a:t>
            </a:r>
            <a:r>
              <a:rPr lang="tr-TR" dirty="0" err="1"/>
              <a:t>principle</a:t>
            </a:r>
            <a:r>
              <a:rPr lang="tr-TR" dirty="0"/>
              <a:t>!</a:t>
            </a:r>
          </a:p>
          <a:p>
            <a:pPr lvl="1"/>
            <a:r>
              <a:rPr lang="tr-TR" dirty="0" err="1"/>
              <a:t>Seperate</a:t>
            </a:r>
            <a:r>
              <a:rPr lang="tr-TR" dirty="0"/>
              <a:t> </a:t>
            </a:r>
            <a:r>
              <a:rPr lang="tr-TR" dirty="0" err="1"/>
              <a:t>to</a:t>
            </a:r>
            <a:r>
              <a:rPr lang="tr-TR" dirty="0"/>
              <a:t> </a:t>
            </a:r>
            <a:r>
              <a:rPr lang="tr-TR" dirty="0" err="1"/>
              <a:t>different</a:t>
            </a:r>
            <a:r>
              <a:rPr lang="tr-TR" dirty="0"/>
              <a:t> </a:t>
            </a:r>
            <a:r>
              <a:rPr lang="tr-TR" dirty="0" err="1"/>
              <a:t>functions</a:t>
            </a:r>
            <a:endParaRPr lang="tr-TR" dirty="0"/>
          </a:p>
        </p:txBody>
      </p:sp>
    </p:spTree>
    <p:extLst>
      <p:ext uri="{BB962C8B-B14F-4D97-AF65-F5344CB8AC3E}">
        <p14:creationId xmlns:p14="http://schemas.microsoft.com/office/powerpoint/2010/main" val="31834768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122ED5-E86F-4A3B-A131-DD42D52A9D68}"/>
              </a:ext>
            </a:extLst>
          </p:cNvPr>
          <p:cNvSpPr>
            <a:spLocks noGrp="1"/>
          </p:cNvSpPr>
          <p:nvPr>
            <p:ph type="title"/>
          </p:nvPr>
        </p:nvSpPr>
        <p:spPr/>
        <p:txBody>
          <a:bodyPr/>
          <a:lstStyle/>
          <a:p>
            <a:r>
              <a:rPr lang="tr-TR" dirty="0"/>
              <a:t>Update </a:t>
            </a:r>
            <a:r>
              <a:rPr lang="tr-TR" dirty="0" err="1"/>
              <a:t>NPCState</a:t>
            </a:r>
            <a:r>
              <a:rPr lang="tr-TR" dirty="0"/>
              <a:t> </a:t>
            </a:r>
            <a:r>
              <a:rPr lang="tr-TR" dirty="0" err="1"/>
              <a:t>interface</a:t>
            </a:r>
            <a:endParaRPr lang="tr-TR" dirty="0"/>
          </a:p>
        </p:txBody>
      </p:sp>
      <p:pic>
        <p:nvPicPr>
          <p:cNvPr id="5" name="Resim 4">
            <a:extLst>
              <a:ext uri="{FF2B5EF4-FFF2-40B4-BE49-F238E27FC236}">
                <a16:creationId xmlns:a16="http://schemas.microsoft.com/office/drawing/2014/main" id="{01025BCA-F96F-467F-855E-9252107E6F94}"/>
              </a:ext>
            </a:extLst>
          </p:cNvPr>
          <p:cNvPicPr>
            <a:picLocks noChangeAspect="1"/>
          </p:cNvPicPr>
          <p:nvPr/>
        </p:nvPicPr>
        <p:blipFill>
          <a:blip r:embed="rId3"/>
          <a:stretch>
            <a:fillRect/>
          </a:stretch>
        </p:blipFill>
        <p:spPr>
          <a:xfrm>
            <a:off x="7122550" y="2007928"/>
            <a:ext cx="2609170" cy="3566967"/>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B5176F11-2718-4FB7-9107-5F65855B8125}"/>
              </a:ext>
            </a:extLst>
          </p:cNvPr>
          <p:cNvPicPr>
            <a:picLocks noChangeAspect="1"/>
          </p:cNvPicPr>
          <p:nvPr/>
        </p:nvPicPr>
        <p:blipFill>
          <a:blip r:embed="rId4"/>
          <a:stretch>
            <a:fillRect/>
          </a:stretch>
        </p:blipFill>
        <p:spPr>
          <a:xfrm>
            <a:off x="2011717" y="2881094"/>
            <a:ext cx="3057735" cy="1820636"/>
          </a:xfrm>
          <a:prstGeom prst="rect">
            <a:avLst/>
          </a:prstGeom>
          <a:ln>
            <a:noFill/>
          </a:ln>
          <a:effectLst>
            <a:outerShdw blurRad="292100" dist="139700" dir="2700000" algn="tl" rotWithShape="0">
              <a:srgbClr val="333333">
                <a:alpha val="65000"/>
              </a:srgbClr>
            </a:outerShdw>
          </a:effectLst>
        </p:spPr>
      </p:pic>
      <p:sp>
        <p:nvSpPr>
          <p:cNvPr id="10" name="Ok: Sağ 9">
            <a:extLst>
              <a:ext uri="{FF2B5EF4-FFF2-40B4-BE49-F238E27FC236}">
                <a16:creationId xmlns:a16="http://schemas.microsoft.com/office/drawing/2014/main" id="{4FDE0F21-876D-44C8-B262-464CB6DB95B6}"/>
              </a:ext>
            </a:extLst>
          </p:cNvPr>
          <p:cNvSpPr/>
          <p:nvPr/>
        </p:nvSpPr>
        <p:spPr>
          <a:xfrm>
            <a:off x="5559553" y="3429000"/>
            <a:ext cx="1072896" cy="40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377894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6">
            <a:extLst>
              <a:ext uri="{FF2B5EF4-FFF2-40B4-BE49-F238E27FC236}">
                <a16:creationId xmlns:a16="http://schemas.microsoft.com/office/drawing/2014/main" id="{A86B0145-197A-4E11-AAB3-01FC6D7E5B19}"/>
              </a:ext>
            </a:extLst>
          </p:cNvPr>
          <p:cNvPicPr>
            <a:picLocks noGrp="1" noChangeAspect="1"/>
          </p:cNvPicPr>
          <p:nvPr>
            <p:ph idx="1"/>
          </p:nvPr>
        </p:nvPicPr>
        <p:blipFill>
          <a:blip r:embed="rId3"/>
          <a:stretch>
            <a:fillRect/>
          </a:stretch>
        </p:blipFill>
        <p:spPr>
          <a:xfrm>
            <a:off x="2015764" y="2649554"/>
            <a:ext cx="3053687" cy="2635219"/>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DEA5DA3B-79AA-4D89-8FAF-1C7B138E827C}"/>
              </a:ext>
            </a:extLst>
          </p:cNvPr>
          <p:cNvPicPr>
            <a:picLocks noChangeAspect="1"/>
          </p:cNvPicPr>
          <p:nvPr/>
        </p:nvPicPr>
        <p:blipFill>
          <a:blip r:embed="rId4"/>
          <a:stretch>
            <a:fillRect/>
          </a:stretch>
        </p:blipFill>
        <p:spPr>
          <a:xfrm>
            <a:off x="7122550" y="1690689"/>
            <a:ext cx="3419475" cy="4552950"/>
          </a:xfrm>
          <a:prstGeom prst="rect">
            <a:avLst/>
          </a:prstGeom>
          <a:ln>
            <a:noFill/>
          </a:ln>
          <a:effectLst>
            <a:outerShdw blurRad="292100" dist="139700" dir="2700000" algn="tl" rotWithShape="0">
              <a:srgbClr val="333333">
                <a:alpha val="65000"/>
              </a:srgbClr>
            </a:outerShdw>
          </a:effectLst>
        </p:spPr>
      </p:pic>
      <p:sp>
        <p:nvSpPr>
          <p:cNvPr id="2" name="Başlık 1">
            <a:extLst>
              <a:ext uri="{FF2B5EF4-FFF2-40B4-BE49-F238E27FC236}">
                <a16:creationId xmlns:a16="http://schemas.microsoft.com/office/drawing/2014/main" id="{40122ED5-E86F-4A3B-A131-DD42D52A9D68}"/>
              </a:ext>
            </a:extLst>
          </p:cNvPr>
          <p:cNvSpPr>
            <a:spLocks noGrp="1"/>
          </p:cNvSpPr>
          <p:nvPr>
            <p:ph type="title"/>
          </p:nvPr>
        </p:nvSpPr>
        <p:spPr/>
        <p:txBody>
          <a:bodyPr/>
          <a:lstStyle/>
          <a:p>
            <a:r>
              <a:rPr lang="tr-TR" dirty="0"/>
              <a:t>Update </a:t>
            </a:r>
            <a:r>
              <a:rPr lang="tr-TR" dirty="0" err="1"/>
              <a:t>NPCManager</a:t>
            </a:r>
            <a:r>
              <a:rPr lang="tr-TR" dirty="0"/>
              <a:t> </a:t>
            </a:r>
            <a:r>
              <a:rPr lang="tr-TR" dirty="0" err="1"/>
              <a:t>class</a:t>
            </a:r>
            <a:endParaRPr lang="tr-TR" dirty="0"/>
          </a:p>
        </p:txBody>
      </p:sp>
      <p:sp>
        <p:nvSpPr>
          <p:cNvPr id="10" name="Ok: Sağ 9">
            <a:extLst>
              <a:ext uri="{FF2B5EF4-FFF2-40B4-BE49-F238E27FC236}">
                <a16:creationId xmlns:a16="http://schemas.microsoft.com/office/drawing/2014/main" id="{4FDE0F21-876D-44C8-B262-464CB6DB95B6}"/>
              </a:ext>
            </a:extLst>
          </p:cNvPr>
          <p:cNvSpPr/>
          <p:nvPr/>
        </p:nvSpPr>
        <p:spPr>
          <a:xfrm>
            <a:off x="5559553" y="3429000"/>
            <a:ext cx="1072896" cy="40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859345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0EC8BF-267E-4C76-A3C8-DA69304B09F3}"/>
              </a:ext>
            </a:extLst>
          </p:cNvPr>
          <p:cNvSpPr>
            <a:spLocks noGrp="1"/>
          </p:cNvSpPr>
          <p:nvPr>
            <p:ph type="title"/>
          </p:nvPr>
        </p:nvSpPr>
        <p:spPr/>
        <p:txBody>
          <a:bodyPr/>
          <a:lstStyle/>
          <a:p>
            <a:r>
              <a:rPr lang="tr-TR" dirty="0" err="1"/>
              <a:t>Finally</a:t>
            </a:r>
            <a:r>
              <a:rPr lang="tr-TR" dirty="0"/>
              <a:t>, </a:t>
            </a:r>
            <a:r>
              <a:rPr lang="tr-TR" dirty="0" err="1"/>
              <a:t>implementations</a:t>
            </a:r>
            <a:endParaRPr lang="tr-TR" dirty="0"/>
          </a:p>
        </p:txBody>
      </p:sp>
      <p:sp>
        <p:nvSpPr>
          <p:cNvPr id="7" name="İçerik Yer Tutucusu 6">
            <a:extLst>
              <a:ext uri="{FF2B5EF4-FFF2-40B4-BE49-F238E27FC236}">
                <a16:creationId xmlns:a16="http://schemas.microsoft.com/office/drawing/2014/main" id="{104E6774-E24B-4E6B-9ACB-5291B759C3F6}"/>
              </a:ext>
            </a:extLst>
          </p:cNvPr>
          <p:cNvSpPr>
            <a:spLocks noGrp="1"/>
          </p:cNvSpPr>
          <p:nvPr>
            <p:ph idx="1"/>
          </p:nvPr>
        </p:nvSpPr>
        <p:spPr/>
        <p:txBody>
          <a:bodyPr/>
          <a:lstStyle/>
          <a:p>
            <a:endParaRPr lang="tr-TR" dirty="0"/>
          </a:p>
        </p:txBody>
      </p:sp>
      <p:pic>
        <p:nvPicPr>
          <p:cNvPr id="9" name="Resim 8">
            <a:extLst>
              <a:ext uri="{FF2B5EF4-FFF2-40B4-BE49-F238E27FC236}">
                <a16:creationId xmlns:a16="http://schemas.microsoft.com/office/drawing/2014/main" id="{8F010401-C0BF-4091-9AEA-A12575E96E8B}"/>
              </a:ext>
            </a:extLst>
          </p:cNvPr>
          <p:cNvPicPr>
            <a:picLocks noChangeAspect="1"/>
          </p:cNvPicPr>
          <p:nvPr/>
        </p:nvPicPr>
        <p:blipFill>
          <a:blip r:embed="rId3"/>
          <a:stretch>
            <a:fillRect/>
          </a:stretch>
        </p:blipFill>
        <p:spPr>
          <a:xfrm>
            <a:off x="838198" y="1825626"/>
            <a:ext cx="4783233" cy="4351338"/>
          </a:xfrm>
          <a:prstGeom prst="rect">
            <a:avLst/>
          </a:prstGeom>
          <a:ln>
            <a:noFill/>
          </a:ln>
          <a:effectLst>
            <a:outerShdw blurRad="292100" dist="139700" dir="2700000" algn="tl" rotWithShape="0">
              <a:srgbClr val="333333">
                <a:alpha val="65000"/>
              </a:srgbClr>
            </a:outerShdw>
          </a:effectLst>
        </p:spPr>
      </p:pic>
      <p:pic>
        <p:nvPicPr>
          <p:cNvPr id="11" name="Resim 10">
            <a:extLst>
              <a:ext uri="{FF2B5EF4-FFF2-40B4-BE49-F238E27FC236}">
                <a16:creationId xmlns:a16="http://schemas.microsoft.com/office/drawing/2014/main" id="{2BFA2635-E7FB-444C-8EBD-E4EF84C95E72}"/>
              </a:ext>
            </a:extLst>
          </p:cNvPr>
          <p:cNvPicPr>
            <a:picLocks noChangeAspect="1"/>
          </p:cNvPicPr>
          <p:nvPr/>
        </p:nvPicPr>
        <p:blipFill>
          <a:blip r:embed="rId4"/>
          <a:stretch>
            <a:fillRect/>
          </a:stretch>
        </p:blipFill>
        <p:spPr>
          <a:xfrm>
            <a:off x="6538879" y="1825625"/>
            <a:ext cx="4814920" cy="4351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00532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4C025A-86D6-4132-8980-9789CFD5C95E}"/>
              </a:ext>
            </a:extLst>
          </p:cNvPr>
          <p:cNvSpPr>
            <a:spLocks noGrp="1"/>
          </p:cNvSpPr>
          <p:nvPr>
            <p:ph type="title"/>
          </p:nvPr>
        </p:nvSpPr>
        <p:spPr/>
        <p:txBody>
          <a:bodyPr/>
          <a:lstStyle/>
          <a:p>
            <a:r>
              <a:rPr lang="tr-TR" dirty="0" err="1"/>
              <a:t>Where</a:t>
            </a:r>
            <a:r>
              <a:rPr lang="tr-TR" dirty="0"/>
              <a:t> </a:t>
            </a:r>
            <a:r>
              <a:rPr lang="tr-TR" dirty="0" err="1"/>
              <a:t>does</a:t>
            </a:r>
            <a:r>
              <a:rPr lang="tr-TR" dirty="0"/>
              <a:t> </a:t>
            </a:r>
            <a:r>
              <a:rPr lang="tr-TR" dirty="0" err="1"/>
              <a:t>the</a:t>
            </a:r>
            <a:r>
              <a:rPr lang="tr-TR" dirty="0"/>
              <a:t> </a:t>
            </a:r>
            <a:r>
              <a:rPr lang="tr-TR" dirty="0" err="1"/>
              <a:t>strategy</a:t>
            </a:r>
            <a:r>
              <a:rPr lang="tr-TR" dirty="0"/>
              <a:t> </a:t>
            </a:r>
            <a:r>
              <a:rPr lang="tr-TR" dirty="0" err="1"/>
              <a:t>pattern</a:t>
            </a:r>
            <a:r>
              <a:rPr lang="tr-TR" dirty="0"/>
              <a:t> fit in?</a:t>
            </a:r>
          </a:p>
        </p:txBody>
      </p:sp>
      <p:sp>
        <p:nvSpPr>
          <p:cNvPr id="3" name="İçerik Yer Tutucusu 2">
            <a:extLst>
              <a:ext uri="{FF2B5EF4-FFF2-40B4-BE49-F238E27FC236}">
                <a16:creationId xmlns:a16="http://schemas.microsoft.com/office/drawing/2014/main" id="{2033D0D2-66E7-4AB5-875F-80A2E3471DBD}"/>
              </a:ext>
            </a:extLst>
          </p:cNvPr>
          <p:cNvSpPr>
            <a:spLocks noGrp="1"/>
          </p:cNvSpPr>
          <p:nvPr>
            <p:ph idx="1"/>
          </p:nvPr>
        </p:nvSpPr>
        <p:spPr/>
        <p:txBody>
          <a:bodyPr/>
          <a:lstStyle/>
          <a:p>
            <a:pPr marL="0" indent="0">
              <a:buNone/>
            </a:pPr>
            <a:endParaRPr lang="tr-TR" dirty="0"/>
          </a:p>
        </p:txBody>
      </p:sp>
    </p:spTree>
    <p:extLst>
      <p:ext uri="{BB962C8B-B14F-4D97-AF65-F5344CB8AC3E}">
        <p14:creationId xmlns:p14="http://schemas.microsoft.com/office/powerpoint/2010/main" val="31940959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4C025A-86D6-4132-8980-9789CFD5C95E}"/>
              </a:ext>
            </a:extLst>
          </p:cNvPr>
          <p:cNvSpPr>
            <a:spLocks noGrp="1"/>
          </p:cNvSpPr>
          <p:nvPr>
            <p:ph type="title"/>
          </p:nvPr>
        </p:nvSpPr>
        <p:spPr/>
        <p:txBody>
          <a:bodyPr/>
          <a:lstStyle/>
          <a:p>
            <a:r>
              <a:rPr lang="tr-TR" dirty="0" err="1"/>
              <a:t>Where</a:t>
            </a:r>
            <a:r>
              <a:rPr lang="tr-TR" dirty="0"/>
              <a:t> </a:t>
            </a:r>
            <a:r>
              <a:rPr lang="tr-TR" dirty="0" err="1"/>
              <a:t>does</a:t>
            </a:r>
            <a:r>
              <a:rPr lang="tr-TR" dirty="0"/>
              <a:t> </a:t>
            </a:r>
            <a:r>
              <a:rPr lang="tr-TR" dirty="0" err="1"/>
              <a:t>the</a:t>
            </a:r>
            <a:r>
              <a:rPr lang="tr-TR" dirty="0"/>
              <a:t> </a:t>
            </a:r>
            <a:r>
              <a:rPr lang="tr-TR" dirty="0" err="1"/>
              <a:t>strategy</a:t>
            </a:r>
            <a:r>
              <a:rPr lang="tr-TR" dirty="0"/>
              <a:t> </a:t>
            </a:r>
            <a:r>
              <a:rPr lang="tr-TR" dirty="0" err="1"/>
              <a:t>pattern</a:t>
            </a:r>
            <a:r>
              <a:rPr lang="tr-TR" dirty="0"/>
              <a:t> fit in?</a:t>
            </a:r>
          </a:p>
        </p:txBody>
      </p:sp>
      <p:sp>
        <p:nvSpPr>
          <p:cNvPr id="3" name="İçerik Yer Tutucusu 2">
            <a:extLst>
              <a:ext uri="{FF2B5EF4-FFF2-40B4-BE49-F238E27FC236}">
                <a16:creationId xmlns:a16="http://schemas.microsoft.com/office/drawing/2014/main" id="{2033D0D2-66E7-4AB5-875F-80A2E3471DBD}"/>
              </a:ext>
            </a:extLst>
          </p:cNvPr>
          <p:cNvSpPr>
            <a:spLocks noGrp="1"/>
          </p:cNvSpPr>
          <p:nvPr>
            <p:ph idx="1"/>
          </p:nvPr>
        </p:nvSpPr>
        <p:spPr/>
        <p:txBody>
          <a:bodyPr/>
          <a:lstStyle/>
          <a:p>
            <a:pPr marL="0" indent="0">
              <a:buNone/>
            </a:pPr>
            <a:endParaRPr lang="tr-TR" dirty="0"/>
          </a:p>
        </p:txBody>
      </p:sp>
      <p:pic>
        <p:nvPicPr>
          <p:cNvPr id="7" name="Resim 6">
            <a:extLst>
              <a:ext uri="{FF2B5EF4-FFF2-40B4-BE49-F238E27FC236}">
                <a16:creationId xmlns:a16="http://schemas.microsoft.com/office/drawing/2014/main" id="{7F9F40D0-8C6A-463B-89A1-D3FB2AC16C2B}"/>
              </a:ext>
            </a:extLst>
          </p:cNvPr>
          <p:cNvPicPr>
            <a:picLocks noChangeAspect="1"/>
          </p:cNvPicPr>
          <p:nvPr/>
        </p:nvPicPr>
        <p:blipFill>
          <a:blip r:embed="rId3"/>
          <a:stretch>
            <a:fillRect/>
          </a:stretch>
        </p:blipFill>
        <p:spPr>
          <a:xfrm>
            <a:off x="1985150" y="1911251"/>
            <a:ext cx="7905612" cy="3711555"/>
          </a:xfrm>
          <a:prstGeom prst="rect">
            <a:avLst/>
          </a:prstGeom>
        </p:spPr>
      </p:pic>
    </p:spTree>
    <p:extLst>
      <p:ext uri="{BB962C8B-B14F-4D97-AF65-F5344CB8AC3E}">
        <p14:creationId xmlns:p14="http://schemas.microsoft.com/office/powerpoint/2010/main" val="10065877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State</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480940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1FADB7-D58F-4E44-AA21-4699154E135B}"/>
              </a:ext>
            </a:extLst>
          </p:cNvPr>
          <p:cNvSpPr>
            <a:spLocks noGrp="1"/>
          </p:cNvSpPr>
          <p:nvPr>
            <p:ph type="title"/>
          </p:nvPr>
        </p:nvSpPr>
        <p:spPr/>
        <p:txBody>
          <a:bodyPr/>
          <a:lstStyle/>
          <a:p>
            <a:r>
              <a:rPr lang="tr-TR" dirty="0" err="1"/>
              <a:t>Executing</a:t>
            </a:r>
            <a:r>
              <a:rPr lang="tr-TR" dirty="0"/>
              <a:t> </a:t>
            </a:r>
            <a:r>
              <a:rPr lang="tr-TR" dirty="0" err="1"/>
              <a:t>Multiple</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8BA31276-8D24-4467-ACA7-FBAB02162475}"/>
              </a:ext>
            </a:extLst>
          </p:cNvPr>
          <p:cNvSpPr>
            <a:spLocks noGrp="1"/>
          </p:cNvSpPr>
          <p:nvPr>
            <p:ph idx="1"/>
          </p:nvPr>
        </p:nvSpPr>
        <p:spPr/>
        <p:txBody>
          <a:bodyPr>
            <a:normAutofit/>
          </a:bodyPr>
          <a:lstStyle/>
          <a:p>
            <a:endParaRPr lang="tr-TR" dirty="0"/>
          </a:p>
          <a:p>
            <a:endParaRPr lang="tr-TR" dirty="0"/>
          </a:p>
          <a:p>
            <a:endParaRPr lang="tr-TR" dirty="0"/>
          </a:p>
          <a:p>
            <a:r>
              <a:rPr lang="tr-TR" dirty="0" err="1"/>
              <a:t>Currently</a:t>
            </a:r>
            <a:r>
              <a:rPr lang="tr-TR" dirty="0"/>
              <a:t> </a:t>
            </a:r>
            <a:r>
              <a:rPr lang="tr-TR" sz="2300" dirty="0" err="1">
                <a:effectLst>
                  <a:outerShdw blurRad="38100" dist="38100" dir="2700000" algn="tl">
                    <a:srgbClr val="000000">
                      <a:alpha val="43137"/>
                    </a:srgbClr>
                  </a:outerShdw>
                </a:effectLst>
                <a:highlight>
                  <a:srgbClr val="C0C0C0"/>
                </a:highlight>
                <a:latin typeface="Consolas" panose="020B0609020204030204" pitchFamily="49" charset="0"/>
              </a:rPr>
              <a:t>duck.fly</a:t>
            </a:r>
            <a:r>
              <a:rPr lang="tr-TR" sz="23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a:t>
            </a:r>
            <a:r>
              <a:rPr lang="tr-TR" dirty="0" err="1"/>
              <a:t>and</a:t>
            </a:r>
            <a:r>
              <a:rPr lang="tr-TR" dirty="0"/>
              <a:t> </a:t>
            </a:r>
            <a:r>
              <a:rPr lang="tr-TR" sz="2300" dirty="0" err="1">
                <a:effectLst>
                  <a:outerShdw blurRad="38100" dist="38100" dir="2700000" algn="tl">
                    <a:srgbClr val="000000">
                      <a:alpha val="43137"/>
                    </a:srgbClr>
                  </a:outerShdw>
                </a:effectLst>
                <a:highlight>
                  <a:srgbClr val="C0C0C0"/>
                </a:highlight>
                <a:latin typeface="Consolas" panose="020B0609020204030204" pitchFamily="49" charset="0"/>
              </a:rPr>
              <a:t>duck.swim</a:t>
            </a:r>
            <a:r>
              <a:rPr lang="tr-TR" sz="23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can be </a:t>
            </a:r>
            <a:r>
              <a:rPr lang="tr-TR" dirty="0" err="1"/>
              <a:t>called</a:t>
            </a:r>
            <a:r>
              <a:rPr lang="tr-TR" dirty="0"/>
              <a:t> </a:t>
            </a:r>
            <a:r>
              <a:rPr lang="tr-TR" dirty="0" err="1"/>
              <a:t>consecutively</a:t>
            </a:r>
            <a:endParaRPr lang="tr-TR" dirty="0"/>
          </a:p>
          <a:p>
            <a:pPr lvl="1"/>
            <a:r>
              <a:rPr lang="tr-TR" dirty="0" err="1"/>
              <a:t>This</a:t>
            </a:r>
            <a:r>
              <a:rPr lang="tr-TR" dirty="0"/>
              <a:t> </a:t>
            </a:r>
            <a:r>
              <a:rPr lang="tr-TR" dirty="0" err="1"/>
              <a:t>doesn’t</a:t>
            </a:r>
            <a:r>
              <a:rPr lang="tr-TR" dirty="0"/>
              <a:t> </a:t>
            </a:r>
            <a:r>
              <a:rPr lang="tr-TR" dirty="0" err="1"/>
              <a:t>make</a:t>
            </a:r>
            <a:r>
              <a:rPr lang="tr-TR" dirty="0"/>
              <a:t> sense. </a:t>
            </a:r>
            <a:r>
              <a:rPr lang="tr-TR" dirty="0" err="1"/>
              <a:t>If</a:t>
            </a:r>
            <a:r>
              <a:rPr lang="tr-TR" dirty="0"/>
              <a:t> </a:t>
            </a:r>
            <a:r>
              <a:rPr lang="tr-TR" dirty="0" err="1"/>
              <a:t>duck</a:t>
            </a:r>
            <a:r>
              <a:rPr lang="tr-TR" dirty="0"/>
              <a:t> is in </a:t>
            </a:r>
            <a:r>
              <a:rPr lang="tr-TR" dirty="0" err="1"/>
              <a:t>air</a:t>
            </a:r>
            <a:r>
              <a:rPr lang="tr-TR" dirty="0"/>
              <a:t>, how can it </a:t>
            </a:r>
            <a:r>
              <a:rPr lang="tr-TR" dirty="0" err="1"/>
              <a:t>swim</a:t>
            </a:r>
            <a:r>
              <a:rPr lang="tr-TR" dirty="0"/>
              <a:t>?? (</a:t>
            </a:r>
            <a:r>
              <a:rPr lang="tr-TR" dirty="0" err="1"/>
              <a:t>and</a:t>
            </a:r>
            <a:r>
              <a:rPr lang="tr-TR" dirty="0"/>
              <a:t> </a:t>
            </a:r>
            <a:r>
              <a:rPr lang="tr-TR" dirty="0" err="1"/>
              <a:t>vice</a:t>
            </a:r>
            <a:r>
              <a:rPr lang="tr-TR" dirty="0"/>
              <a:t> </a:t>
            </a:r>
            <a:r>
              <a:rPr lang="tr-TR" dirty="0" err="1"/>
              <a:t>versa</a:t>
            </a:r>
            <a:r>
              <a:rPr lang="tr-TR" dirty="0"/>
              <a:t>)</a:t>
            </a:r>
          </a:p>
        </p:txBody>
      </p:sp>
      <p:pic>
        <p:nvPicPr>
          <p:cNvPr id="5" name="Resim 4">
            <a:extLst>
              <a:ext uri="{FF2B5EF4-FFF2-40B4-BE49-F238E27FC236}">
                <a16:creationId xmlns:a16="http://schemas.microsoft.com/office/drawing/2014/main" id="{E4D6E170-7045-475C-9C4B-7F1D8F2AEC8E}"/>
              </a:ext>
            </a:extLst>
          </p:cNvPr>
          <p:cNvPicPr>
            <a:picLocks noChangeAspect="1"/>
          </p:cNvPicPr>
          <p:nvPr/>
        </p:nvPicPr>
        <p:blipFill>
          <a:blip r:embed="rId3"/>
          <a:stretch>
            <a:fillRect/>
          </a:stretch>
        </p:blipFill>
        <p:spPr>
          <a:xfrm>
            <a:off x="2017747" y="1960561"/>
            <a:ext cx="2760168" cy="84781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8BD01109-6585-463E-8DC2-CC2A87B8AECD}"/>
              </a:ext>
            </a:extLst>
          </p:cNvPr>
          <p:cNvPicPr>
            <a:picLocks noChangeAspect="1"/>
          </p:cNvPicPr>
          <p:nvPr/>
        </p:nvPicPr>
        <p:blipFill>
          <a:blip r:embed="rId4"/>
          <a:stretch>
            <a:fillRect/>
          </a:stretch>
        </p:blipFill>
        <p:spPr>
          <a:xfrm>
            <a:off x="6593690" y="1960561"/>
            <a:ext cx="2944334" cy="847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95968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3038169710"/>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Alternative</a:t>
                      </a:r>
                      <a:r>
                        <a:rPr lang="tr-TR" sz="2500" dirty="0">
                          <a:solidFill>
                            <a:srgbClr val="C00000"/>
                          </a:solidFill>
                        </a:rPr>
                        <a:t> </a:t>
                      </a:r>
                      <a:r>
                        <a:rPr lang="tr-TR" sz="2500" dirty="0" err="1">
                          <a:solidFill>
                            <a:srgbClr val="C00000"/>
                          </a:solidFill>
                        </a:rPr>
                        <a:t>Implementations</a:t>
                      </a:r>
                      <a:r>
                        <a:rPr lang="tr-TR" sz="2500" dirty="0">
                          <a:solidFill>
                            <a:srgbClr val="C00000"/>
                          </a:solidFill>
                        </a:rPr>
                        <a:t> (</a:t>
                      </a:r>
                      <a:r>
                        <a:rPr lang="tr-TR" sz="2500" dirty="0" err="1">
                          <a:solidFill>
                            <a:srgbClr val="C00000"/>
                          </a:solidFill>
                        </a:rPr>
                        <a:t>Testing</a:t>
                      </a:r>
                      <a:r>
                        <a:rPr lang="tr-TR" sz="2500" dirty="0">
                          <a:solidFill>
                            <a:srgbClr val="C00000"/>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4175326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p:txBody>
          <a:bodyPr/>
          <a:lstStyle/>
          <a:p>
            <a:r>
              <a:rPr lang="tr-TR" dirty="0" err="1"/>
              <a:t>If</a:t>
            </a:r>
            <a:r>
              <a:rPr lang="tr-TR" dirty="0"/>
              <a:t> else </a:t>
            </a:r>
            <a:r>
              <a:rPr lang="tr-TR" dirty="0" err="1"/>
              <a:t>implementation</a:t>
            </a:r>
            <a:endParaRPr lang="tr-TR" dirty="0"/>
          </a:p>
        </p:txBody>
      </p:sp>
      <p:pic>
        <p:nvPicPr>
          <p:cNvPr id="4" name="İçerik Yer Tutucusu 8">
            <a:extLst>
              <a:ext uri="{FF2B5EF4-FFF2-40B4-BE49-F238E27FC236}">
                <a16:creationId xmlns:a16="http://schemas.microsoft.com/office/drawing/2014/main" id="{35095264-7FC4-4CDD-B35A-1470D0368846}"/>
              </a:ext>
            </a:extLst>
          </p:cNvPr>
          <p:cNvPicPr>
            <a:picLocks noChangeAspect="1"/>
          </p:cNvPicPr>
          <p:nvPr/>
        </p:nvPicPr>
        <p:blipFill>
          <a:blip r:embed="rId3"/>
          <a:stretch>
            <a:fillRect/>
          </a:stretch>
        </p:blipFill>
        <p:spPr>
          <a:xfrm>
            <a:off x="1055915" y="3504323"/>
            <a:ext cx="5172075" cy="31337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901590E7-BD83-4A77-A00B-DFE9D9A5AD9D}"/>
              </a:ext>
            </a:extLst>
          </p:cNvPr>
          <p:cNvPicPr>
            <a:picLocks noChangeAspect="1"/>
          </p:cNvPicPr>
          <p:nvPr/>
        </p:nvPicPr>
        <p:blipFill>
          <a:blip r:embed="rId4"/>
          <a:stretch>
            <a:fillRect/>
          </a:stretch>
        </p:blipFill>
        <p:spPr>
          <a:xfrm>
            <a:off x="6445702" y="3542424"/>
            <a:ext cx="5038725" cy="3057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3904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p:txBody>
          <a:bodyPr/>
          <a:lstStyle/>
          <a:p>
            <a:r>
              <a:rPr lang="tr-TR" dirty="0" err="1"/>
              <a:t>If</a:t>
            </a:r>
            <a:r>
              <a:rPr lang="tr-TR" dirty="0"/>
              <a:t> else </a:t>
            </a:r>
            <a:r>
              <a:rPr lang="tr-TR" dirty="0" err="1"/>
              <a:t>implementation</a:t>
            </a:r>
            <a:endParaRPr lang="tr-TR" dirty="0"/>
          </a:p>
          <a:p>
            <a:pPr lvl="1"/>
            <a:r>
              <a:rPr lang="tr-TR" dirty="0" err="1"/>
              <a:t>Complicated</a:t>
            </a:r>
            <a:r>
              <a:rPr lang="tr-TR" dirty="0"/>
              <a:t> </a:t>
            </a:r>
            <a:r>
              <a:rPr lang="tr-TR" dirty="0" err="1"/>
              <a:t>code</a:t>
            </a:r>
            <a:r>
              <a:rPr lang="tr-TR" dirty="0"/>
              <a:t>, hard </a:t>
            </a:r>
            <a:r>
              <a:rPr lang="tr-TR" dirty="0" err="1"/>
              <a:t>to</a:t>
            </a:r>
            <a:r>
              <a:rPr lang="tr-TR" dirty="0"/>
              <a:t> </a:t>
            </a:r>
            <a:r>
              <a:rPr lang="tr-TR" dirty="0" err="1"/>
              <a:t>maintain</a:t>
            </a:r>
            <a:endParaRPr lang="tr-TR" dirty="0"/>
          </a:p>
        </p:txBody>
      </p:sp>
      <p:pic>
        <p:nvPicPr>
          <p:cNvPr id="4" name="İçerik Yer Tutucusu 8">
            <a:extLst>
              <a:ext uri="{FF2B5EF4-FFF2-40B4-BE49-F238E27FC236}">
                <a16:creationId xmlns:a16="http://schemas.microsoft.com/office/drawing/2014/main" id="{35095264-7FC4-4CDD-B35A-1470D0368846}"/>
              </a:ext>
            </a:extLst>
          </p:cNvPr>
          <p:cNvPicPr>
            <a:picLocks noChangeAspect="1"/>
          </p:cNvPicPr>
          <p:nvPr/>
        </p:nvPicPr>
        <p:blipFill>
          <a:blip r:embed="rId3"/>
          <a:stretch>
            <a:fillRect/>
          </a:stretch>
        </p:blipFill>
        <p:spPr>
          <a:xfrm>
            <a:off x="1055915" y="3504323"/>
            <a:ext cx="5172075" cy="31337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901590E7-BD83-4A77-A00B-DFE9D9A5AD9D}"/>
              </a:ext>
            </a:extLst>
          </p:cNvPr>
          <p:cNvPicPr>
            <a:picLocks noChangeAspect="1"/>
          </p:cNvPicPr>
          <p:nvPr/>
        </p:nvPicPr>
        <p:blipFill>
          <a:blip r:embed="rId4"/>
          <a:stretch>
            <a:fillRect/>
          </a:stretch>
        </p:blipFill>
        <p:spPr>
          <a:xfrm>
            <a:off x="6445702" y="3542424"/>
            <a:ext cx="5038725" cy="3057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801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p:txBody>
          <a:bodyPr/>
          <a:lstStyle/>
          <a:p>
            <a:r>
              <a:rPr lang="tr-TR" dirty="0" err="1"/>
              <a:t>If</a:t>
            </a:r>
            <a:r>
              <a:rPr lang="tr-TR" dirty="0"/>
              <a:t> else </a:t>
            </a:r>
            <a:r>
              <a:rPr lang="tr-TR" dirty="0" err="1"/>
              <a:t>implementation</a:t>
            </a:r>
            <a:endParaRPr lang="tr-TR" dirty="0"/>
          </a:p>
          <a:p>
            <a:pPr lvl="1"/>
            <a:r>
              <a:rPr lang="tr-TR" dirty="0" err="1"/>
              <a:t>Complicated</a:t>
            </a:r>
            <a:r>
              <a:rPr lang="tr-TR" dirty="0"/>
              <a:t> </a:t>
            </a:r>
            <a:r>
              <a:rPr lang="tr-TR" dirty="0" err="1"/>
              <a:t>code</a:t>
            </a:r>
            <a:r>
              <a:rPr lang="tr-TR" dirty="0"/>
              <a:t>, hard </a:t>
            </a:r>
            <a:r>
              <a:rPr lang="tr-TR" dirty="0" err="1"/>
              <a:t>to</a:t>
            </a:r>
            <a:r>
              <a:rPr lang="tr-TR" dirty="0"/>
              <a:t> </a:t>
            </a:r>
            <a:r>
              <a:rPr lang="tr-TR" dirty="0" err="1"/>
              <a:t>maintain</a:t>
            </a:r>
            <a:endParaRPr lang="tr-TR" dirty="0"/>
          </a:p>
          <a:p>
            <a:pPr lvl="1"/>
            <a:r>
              <a:rPr lang="tr-TR" dirty="0" err="1"/>
              <a:t>Violates</a:t>
            </a:r>
            <a:r>
              <a:rPr lang="tr-TR" dirty="0"/>
              <a:t> </a:t>
            </a:r>
            <a:r>
              <a:rPr lang="tr-TR" dirty="0" err="1"/>
              <a:t>single</a:t>
            </a:r>
            <a:r>
              <a:rPr lang="tr-TR" dirty="0"/>
              <a:t> </a:t>
            </a:r>
            <a:r>
              <a:rPr lang="tr-TR" dirty="0" err="1"/>
              <a:t>responsibility</a:t>
            </a:r>
            <a:endParaRPr lang="tr-TR" dirty="0"/>
          </a:p>
        </p:txBody>
      </p:sp>
      <p:pic>
        <p:nvPicPr>
          <p:cNvPr id="4" name="İçerik Yer Tutucusu 8">
            <a:extLst>
              <a:ext uri="{FF2B5EF4-FFF2-40B4-BE49-F238E27FC236}">
                <a16:creationId xmlns:a16="http://schemas.microsoft.com/office/drawing/2014/main" id="{35095264-7FC4-4CDD-B35A-1470D0368846}"/>
              </a:ext>
            </a:extLst>
          </p:cNvPr>
          <p:cNvPicPr>
            <a:picLocks noChangeAspect="1"/>
          </p:cNvPicPr>
          <p:nvPr/>
        </p:nvPicPr>
        <p:blipFill>
          <a:blip r:embed="rId3"/>
          <a:stretch>
            <a:fillRect/>
          </a:stretch>
        </p:blipFill>
        <p:spPr>
          <a:xfrm>
            <a:off x="1055915" y="3504323"/>
            <a:ext cx="5172075" cy="31337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901590E7-BD83-4A77-A00B-DFE9D9A5AD9D}"/>
              </a:ext>
            </a:extLst>
          </p:cNvPr>
          <p:cNvPicPr>
            <a:picLocks noChangeAspect="1"/>
          </p:cNvPicPr>
          <p:nvPr/>
        </p:nvPicPr>
        <p:blipFill>
          <a:blip r:embed="rId4"/>
          <a:stretch>
            <a:fillRect/>
          </a:stretch>
        </p:blipFill>
        <p:spPr>
          <a:xfrm>
            <a:off x="6445702" y="3542424"/>
            <a:ext cx="5038725" cy="3057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6569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p:txBody>
          <a:bodyPr/>
          <a:lstStyle/>
          <a:p>
            <a:r>
              <a:rPr lang="tr-TR" dirty="0" err="1"/>
              <a:t>If</a:t>
            </a:r>
            <a:r>
              <a:rPr lang="tr-TR" dirty="0"/>
              <a:t> else </a:t>
            </a:r>
            <a:r>
              <a:rPr lang="tr-TR" dirty="0" err="1"/>
              <a:t>implementation</a:t>
            </a:r>
            <a:endParaRPr lang="tr-TR" dirty="0"/>
          </a:p>
          <a:p>
            <a:pPr lvl="1"/>
            <a:r>
              <a:rPr lang="tr-TR" dirty="0" err="1"/>
              <a:t>Complicated</a:t>
            </a:r>
            <a:r>
              <a:rPr lang="tr-TR" dirty="0"/>
              <a:t> </a:t>
            </a:r>
            <a:r>
              <a:rPr lang="tr-TR" dirty="0" err="1"/>
              <a:t>code</a:t>
            </a:r>
            <a:r>
              <a:rPr lang="tr-TR" dirty="0"/>
              <a:t>, hard </a:t>
            </a:r>
            <a:r>
              <a:rPr lang="tr-TR" dirty="0" err="1"/>
              <a:t>to</a:t>
            </a:r>
            <a:r>
              <a:rPr lang="tr-TR" dirty="0"/>
              <a:t> </a:t>
            </a:r>
            <a:r>
              <a:rPr lang="tr-TR" dirty="0" err="1"/>
              <a:t>maintain</a:t>
            </a:r>
            <a:endParaRPr lang="tr-TR" dirty="0"/>
          </a:p>
          <a:p>
            <a:pPr lvl="1"/>
            <a:r>
              <a:rPr lang="tr-TR" dirty="0" err="1"/>
              <a:t>Violates</a:t>
            </a:r>
            <a:r>
              <a:rPr lang="tr-TR" dirty="0"/>
              <a:t> </a:t>
            </a:r>
            <a:r>
              <a:rPr lang="tr-TR" dirty="0" err="1"/>
              <a:t>single</a:t>
            </a:r>
            <a:r>
              <a:rPr lang="tr-TR" dirty="0"/>
              <a:t> </a:t>
            </a:r>
            <a:r>
              <a:rPr lang="tr-TR" dirty="0" err="1"/>
              <a:t>responsibility</a:t>
            </a:r>
            <a:r>
              <a:rPr lang="tr-TR" dirty="0"/>
              <a:t> </a:t>
            </a:r>
            <a:r>
              <a:rPr lang="tr-TR" dirty="0" err="1"/>
              <a:t>and</a:t>
            </a:r>
            <a:r>
              <a:rPr lang="tr-TR" dirty="0"/>
              <a:t> </a:t>
            </a:r>
            <a:r>
              <a:rPr lang="tr-TR" dirty="0" err="1"/>
              <a:t>dependency</a:t>
            </a:r>
            <a:r>
              <a:rPr lang="tr-TR" dirty="0"/>
              <a:t> </a:t>
            </a:r>
            <a:r>
              <a:rPr lang="tr-TR" dirty="0" err="1"/>
              <a:t>inversion</a:t>
            </a:r>
            <a:endParaRPr lang="tr-TR" dirty="0"/>
          </a:p>
        </p:txBody>
      </p:sp>
      <p:pic>
        <p:nvPicPr>
          <p:cNvPr id="4" name="İçerik Yer Tutucusu 8">
            <a:extLst>
              <a:ext uri="{FF2B5EF4-FFF2-40B4-BE49-F238E27FC236}">
                <a16:creationId xmlns:a16="http://schemas.microsoft.com/office/drawing/2014/main" id="{35095264-7FC4-4CDD-B35A-1470D0368846}"/>
              </a:ext>
            </a:extLst>
          </p:cNvPr>
          <p:cNvPicPr>
            <a:picLocks noChangeAspect="1"/>
          </p:cNvPicPr>
          <p:nvPr/>
        </p:nvPicPr>
        <p:blipFill>
          <a:blip r:embed="rId3"/>
          <a:stretch>
            <a:fillRect/>
          </a:stretch>
        </p:blipFill>
        <p:spPr>
          <a:xfrm>
            <a:off x="1055915" y="3504323"/>
            <a:ext cx="5172075" cy="3133725"/>
          </a:xfrm>
          <a:prstGeom prst="rect">
            <a:avLst/>
          </a:prstGeom>
          <a:ln>
            <a:noFill/>
          </a:ln>
          <a:effectLst>
            <a:outerShdw blurRad="292100" dist="139700" dir="2700000" algn="tl" rotWithShape="0">
              <a:srgbClr val="333333">
                <a:alpha val="65000"/>
              </a:srgbClr>
            </a:outerShdw>
          </a:effectLst>
        </p:spPr>
      </p:pic>
      <p:pic>
        <p:nvPicPr>
          <p:cNvPr id="5" name="Resim 4">
            <a:extLst>
              <a:ext uri="{FF2B5EF4-FFF2-40B4-BE49-F238E27FC236}">
                <a16:creationId xmlns:a16="http://schemas.microsoft.com/office/drawing/2014/main" id="{901590E7-BD83-4A77-A00B-DFE9D9A5AD9D}"/>
              </a:ext>
            </a:extLst>
          </p:cNvPr>
          <p:cNvPicPr>
            <a:picLocks noChangeAspect="1"/>
          </p:cNvPicPr>
          <p:nvPr/>
        </p:nvPicPr>
        <p:blipFill>
          <a:blip r:embed="rId4"/>
          <a:stretch>
            <a:fillRect/>
          </a:stretch>
        </p:blipFill>
        <p:spPr>
          <a:xfrm>
            <a:off x="6445702" y="3542424"/>
            <a:ext cx="5038725" cy="3057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32630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7AF0C46E-0AF0-452A-9E4D-C007FC331EC9}"/>
              </a:ext>
            </a:extLst>
          </p:cNvPr>
          <p:cNvPicPr>
            <a:picLocks noChangeAspect="1"/>
          </p:cNvPicPr>
          <p:nvPr/>
        </p:nvPicPr>
        <p:blipFill>
          <a:blip r:embed="rId3"/>
          <a:stretch>
            <a:fillRect/>
          </a:stretch>
        </p:blipFill>
        <p:spPr>
          <a:xfrm>
            <a:off x="6445702" y="3542424"/>
            <a:ext cx="4968037" cy="2950450"/>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FB9C8437-523B-4D0D-AED8-F6AEAB90EDFD}"/>
              </a:ext>
            </a:extLst>
          </p:cNvPr>
          <p:cNvPicPr>
            <a:picLocks noChangeAspect="1"/>
          </p:cNvPicPr>
          <p:nvPr/>
        </p:nvPicPr>
        <p:blipFill>
          <a:blip r:embed="rId4"/>
          <a:stretch>
            <a:fillRect/>
          </a:stretch>
        </p:blipFill>
        <p:spPr>
          <a:xfrm>
            <a:off x="968832" y="3542424"/>
            <a:ext cx="5003706" cy="3131868"/>
          </a:xfrm>
          <a:prstGeom prst="rect">
            <a:avLst/>
          </a:prstGeom>
          <a:ln>
            <a:noFill/>
          </a:ln>
          <a:effectLst>
            <a:outerShdw blurRad="292100" dist="139700" dir="2700000" algn="tl" rotWithShape="0">
              <a:srgbClr val="333333">
                <a:alpha val="65000"/>
              </a:srgbClr>
            </a:outerShdw>
          </a:effectLst>
        </p:spPr>
      </p:pic>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a:xfrm>
            <a:off x="838202" y="1825625"/>
            <a:ext cx="10515600" cy="1603375"/>
          </a:xfrm>
        </p:spPr>
        <p:txBody>
          <a:bodyPr>
            <a:normAutofit/>
          </a:bodyPr>
          <a:lstStyle/>
          <a:p>
            <a:r>
              <a:rPr lang="tr-TR" dirty="0" err="1"/>
              <a:t>Strategy</a:t>
            </a:r>
            <a:r>
              <a:rPr lang="tr-TR" dirty="0"/>
              <a:t> </a:t>
            </a:r>
            <a:r>
              <a:rPr lang="tr-TR" dirty="0" err="1"/>
              <a:t>Pattern</a:t>
            </a:r>
            <a:r>
              <a:rPr lang="tr-TR" dirty="0"/>
              <a:t> </a:t>
            </a:r>
            <a:r>
              <a:rPr lang="tr-TR" dirty="0" err="1"/>
              <a:t>implementation</a:t>
            </a:r>
            <a:endParaRPr lang="tr-TR" dirty="0"/>
          </a:p>
        </p:txBody>
      </p:sp>
    </p:spTree>
    <p:extLst>
      <p:ext uri="{BB962C8B-B14F-4D97-AF65-F5344CB8AC3E}">
        <p14:creationId xmlns:p14="http://schemas.microsoft.com/office/powerpoint/2010/main" val="28346032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a:xfrm>
            <a:off x="838202" y="1825625"/>
            <a:ext cx="10515600" cy="1603375"/>
          </a:xfrm>
        </p:spPr>
        <p:txBody>
          <a:bodyPr>
            <a:normAutofit/>
          </a:bodyPr>
          <a:lstStyle/>
          <a:p>
            <a:r>
              <a:rPr lang="tr-TR" dirty="0" err="1"/>
              <a:t>Strategy</a:t>
            </a:r>
            <a:r>
              <a:rPr lang="tr-TR" dirty="0"/>
              <a:t> </a:t>
            </a:r>
            <a:r>
              <a:rPr lang="tr-TR" dirty="0" err="1"/>
              <a:t>Pattern</a:t>
            </a:r>
            <a:r>
              <a:rPr lang="tr-TR" dirty="0"/>
              <a:t> </a:t>
            </a:r>
            <a:r>
              <a:rPr lang="tr-TR" dirty="0" err="1"/>
              <a:t>implementation</a:t>
            </a:r>
            <a:endParaRPr lang="tr-TR" dirty="0"/>
          </a:p>
          <a:p>
            <a:pPr lvl="1"/>
            <a:r>
              <a:rPr lang="tr-TR" dirty="0" err="1"/>
              <a:t>Code</a:t>
            </a:r>
            <a:r>
              <a:rPr lang="tr-TR" dirty="0"/>
              <a:t> is </a:t>
            </a:r>
            <a:r>
              <a:rPr lang="tr-TR" dirty="0" err="1"/>
              <a:t>less</a:t>
            </a:r>
            <a:r>
              <a:rPr lang="tr-TR" dirty="0"/>
              <a:t> </a:t>
            </a:r>
            <a:r>
              <a:rPr lang="tr-TR" dirty="0" err="1"/>
              <a:t>complicated</a:t>
            </a:r>
            <a:r>
              <a:rPr lang="tr-TR" dirty="0"/>
              <a:t> </a:t>
            </a:r>
            <a:r>
              <a:rPr lang="tr-TR" dirty="0" err="1"/>
              <a:t>to</a:t>
            </a:r>
            <a:r>
              <a:rPr lang="tr-TR" dirty="0"/>
              <a:t> </a:t>
            </a:r>
            <a:r>
              <a:rPr lang="tr-TR" dirty="0" err="1"/>
              <a:t>if</a:t>
            </a:r>
            <a:r>
              <a:rPr lang="tr-TR" dirty="0"/>
              <a:t>-else</a:t>
            </a:r>
          </a:p>
        </p:txBody>
      </p:sp>
      <p:pic>
        <p:nvPicPr>
          <p:cNvPr id="5" name="Resim 4">
            <a:extLst>
              <a:ext uri="{FF2B5EF4-FFF2-40B4-BE49-F238E27FC236}">
                <a16:creationId xmlns:a16="http://schemas.microsoft.com/office/drawing/2014/main" id="{4CA3FAEC-2563-4511-8E0B-373A0F2C8FB9}"/>
              </a:ext>
            </a:extLst>
          </p:cNvPr>
          <p:cNvPicPr>
            <a:picLocks noChangeAspect="1"/>
          </p:cNvPicPr>
          <p:nvPr/>
        </p:nvPicPr>
        <p:blipFill>
          <a:blip r:embed="rId3"/>
          <a:stretch>
            <a:fillRect/>
          </a:stretch>
        </p:blipFill>
        <p:spPr>
          <a:xfrm>
            <a:off x="930128" y="3506451"/>
            <a:ext cx="4671979" cy="2037324"/>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62CB3895-E05F-4C13-8A48-F13776169B64}"/>
              </a:ext>
            </a:extLst>
          </p:cNvPr>
          <p:cNvPicPr>
            <a:picLocks noChangeAspect="1"/>
          </p:cNvPicPr>
          <p:nvPr/>
        </p:nvPicPr>
        <p:blipFill>
          <a:blip r:embed="rId4"/>
          <a:stretch>
            <a:fillRect/>
          </a:stretch>
        </p:blipFill>
        <p:spPr>
          <a:xfrm>
            <a:off x="5891917" y="3267813"/>
            <a:ext cx="5172075" cy="2514600"/>
          </a:xfrm>
          <a:prstGeom prst="rect">
            <a:avLst/>
          </a:prstGeom>
        </p:spPr>
      </p:pic>
    </p:spTree>
    <p:extLst>
      <p:ext uri="{BB962C8B-B14F-4D97-AF65-F5344CB8AC3E}">
        <p14:creationId xmlns:p14="http://schemas.microsoft.com/office/powerpoint/2010/main" val="22056726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C7F62B-3A66-4D88-82ED-0A53290834E7}"/>
              </a:ext>
            </a:extLst>
          </p:cNvPr>
          <p:cNvSpPr>
            <a:spLocks noGrp="1"/>
          </p:cNvSpPr>
          <p:nvPr>
            <p:ph type="title"/>
          </p:nvPr>
        </p:nvSpPr>
        <p:spPr/>
        <p:txBody>
          <a:bodyPr/>
          <a:lstStyle/>
          <a:p>
            <a:r>
              <a:rPr lang="tr-TR" dirty="0" err="1"/>
              <a:t>Alternative</a:t>
            </a:r>
            <a:r>
              <a:rPr lang="tr-TR" dirty="0"/>
              <a:t> </a:t>
            </a:r>
            <a:r>
              <a:rPr lang="tr-TR" dirty="0" err="1"/>
              <a:t>Implementations</a:t>
            </a:r>
            <a:r>
              <a:rPr lang="tr-TR" dirty="0"/>
              <a:t> (</a:t>
            </a:r>
            <a:r>
              <a:rPr lang="tr-TR" dirty="0" err="1"/>
              <a:t>Testing</a:t>
            </a:r>
            <a:r>
              <a:rPr lang="tr-TR" dirty="0"/>
              <a:t>)</a:t>
            </a:r>
          </a:p>
        </p:txBody>
      </p:sp>
      <p:sp>
        <p:nvSpPr>
          <p:cNvPr id="3" name="İçerik Yer Tutucusu 2">
            <a:extLst>
              <a:ext uri="{FF2B5EF4-FFF2-40B4-BE49-F238E27FC236}">
                <a16:creationId xmlns:a16="http://schemas.microsoft.com/office/drawing/2014/main" id="{235A56F3-62D4-49E8-B811-5685E0AF880B}"/>
              </a:ext>
            </a:extLst>
          </p:cNvPr>
          <p:cNvSpPr>
            <a:spLocks noGrp="1"/>
          </p:cNvSpPr>
          <p:nvPr>
            <p:ph idx="1"/>
          </p:nvPr>
        </p:nvSpPr>
        <p:spPr>
          <a:xfrm>
            <a:off x="838202" y="1825626"/>
            <a:ext cx="10515600" cy="987912"/>
          </a:xfrm>
        </p:spPr>
        <p:txBody>
          <a:bodyPr>
            <a:normAutofit fontScale="92500" lnSpcReduction="20000"/>
          </a:bodyPr>
          <a:lstStyle/>
          <a:p>
            <a:r>
              <a:rPr lang="tr-TR" dirty="0" err="1"/>
              <a:t>Strategy</a:t>
            </a:r>
            <a:r>
              <a:rPr lang="tr-TR" dirty="0"/>
              <a:t> </a:t>
            </a:r>
            <a:r>
              <a:rPr lang="tr-TR" dirty="0" err="1"/>
              <a:t>Pattern</a:t>
            </a:r>
            <a:r>
              <a:rPr lang="tr-TR" dirty="0"/>
              <a:t> </a:t>
            </a:r>
            <a:r>
              <a:rPr lang="tr-TR" dirty="0" err="1"/>
              <a:t>implementation</a:t>
            </a:r>
            <a:endParaRPr lang="tr-TR" dirty="0"/>
          </a:p>
          <a:p>
            <a:pPr lvl="1"/>
            <a:r>
              <a:rPr lang="tr-TR" dirty="0" err="1"/>
              <a:t>Code</a:t>
            </a:r>
            <a:r>
              <a:rPr lang="tr-TR" dirty="0"/>
              <a:t> is </a:t>
            </a:r>
            <a:r>
              <a:rPr lang="tr-TR" dirty="0" err="1"/>
              <a:t>less</a:t>
            </a:r>
            <a:r>
              <a:rPr lang="tr-TR" dirty="0"/>
              <a:t> </a:t>
            </a:r>
            <a:r>
              <a:rPr lang="tr-TR" dirty="0" err="1"/>
              <a:t>complicated</a:t>
            </a:r>
            <a:r>
              <a:rPr lang="tr-TR" dirty="0"/>
              <a:t> </a:t>
            </a:r>
            <a:r>
              <a:rPr lang="tr-TR" dirty="0" err="1"/>
              <a:t>to</a:t>
            </a:r>
            <a:r>
              <a:rPr lang="tr-TR" dirty="0"/>
              <a:t> </a:t>
            </a:r>
            <a:r>
              <a:rPr lang="tr-TR" dirty="0" err="1"/>
              <a:t>if</a:t>
            </a:r>
            <a:r>
              <a:rPr lang="tr-TR" dirty="0"/>
              <a:t>-else</a:t>
            </a:r>
          </a:p>
          <a:p>
            <a:pPr lvl="1"/>
            <a:r>
              <a:rPr lang="tr-TR" dirty="0" err="1"/>
              <a:t>Strategies</a:t>
            </a:r>
            <a:r>
              <a:rPr lang="tr-TR" dirty="0"/>
              <a:t> </a:t>
            </a:r>
            <a:r>
              <a:rPr lang="tr-TR" dirty="0" err="1"/>
              <a:t>are</a:t>
            </a:r>
            <a:r>
              <a:rPr lang="tr-TR" dirty="0"/>
              <a:t> </a:t>
            </a:r>
            <a:r>
              <a:rPr lang="tr-TR" dirty="0" err="1"/>
              <a:t>unaware</a:t>
            </a:r>
            <a:r>
              <a:rPr lang="tr-TR" dirty="0"/>
              <a:t> of </a:t>
            </a:r>
            <a:r>
              <a:rPr lang="tr-TR" dirty="0" err="1"/>
              <a:t>each</a:t>
            </a:r>
            <a:r>
              <a:rPr lang="tr-TR" dirty="0"/>
              <a:t> </a:t>
            </a:r>
            <a:r>
              <a:rPr lang="tr-TR" dirty="0" err="1"/>
              <a:t>other</a:t>
            </a:r>
            <a:r>
              <a:rPr lang="tr-TR" dirty="0"/>
              <a:t> </a:t>
            </a:r>
            <a:r>
              <a:rPr lang="tr-TR" dirty="0">
                <a:sym typeface="Wingdings" panose="05000000000000000000" pitchFamily="2" charset="2"/>
              </a:rPr>
              <a:t> </a:t>
            </a:r>
            <a:r>
              <a:rPr lang="tr-TR" dirty="0" err="1">
                <a:sym typeface="Wingdings" panose="05000000000000000000" pitchFamily="2" charset="2"/>
              </a:rPr>
              <a:t>Context</a:t>
            </a:r>
            <a:r>
              <a:rPr lang="tr-TR" dirty="0">
                <a:sym typeface="Wingdings" panose="05000000000000000000" pitchFamily="2" charset="2"/>
              </a:rPr>
              <a:t> </a:t>
            </a:r>
            <a:r>
              <a:rPr lang="tr-TR" dirty="0" err="1">
                <a:sym typeface="Wingdings" panose="05000000000000000000" pitchFamily="2" charset="2"/>
              </a:rPr>
              <a:t>still</a:t>
            </a:r>
            <a:r>
              <a:rPr lang="tr-TR" dirty="0">
                <a:sym typeface="Wingdings" panose="05000000000000000000" pitchFamily="2" charset="2"/>
              </a:rPr>
              <a:t> has </a:t>
            </a:r>
            <a:r>
              <a:rPr lang="tr-TR" dirty="0" err="1">
                <a:sym typeface="Wingdings" panose="05000000000000000000" pitchFamily="2" charset="2"/>
              </a:rPr>
              <a:t>to</a:t>
            </a:r>
            <a:r>
              <a:rPr lang="tr-TR" dirty="0">
                <a:sym typeface="Wingdings" panose="05000000000000000000" pitchFamily="2" charset="2"/>
              </a:rPr>
              <a:t> </a:t>
            </a:r>
            <a:r>
              <a:rPr lang="tr-TR" dirty="0" err="1">
                <a:sym typeface="Wingdings" panose="05000000000000000000" pitchFamily="2" charset="2"/>
              </a:rPr>
              <a:t>manage</a:t>
            </a:r>
            <a:r>
              <a:rPr lang="tr-TR" dirty="0">
                <a:sym typeface="Wingdings" panose="05000000000000000000" pitchFamily="2" charset="2"/>
              </a:rPr>
              <a:t> </a:t>
            </a:r>
            <a:r>
              <a:rPr lang="tr-TR" dirty="0" err="1">
                <a:sym typeface="Wingdings" panose="05000000000000000000" pitchFamily="2" charset="2"/>
              </a:rPr>
              <a:t>states</a:t>
            </a:r>
            <a:endParaRPr lang="tr-TR" dirty="0"/>
          </a:p>
        </p:txBody>
      </p:sp>
      <p:pic>
        <p:nvPicPr>
          <p:cNvPr id="8" name="Resim 7">
            <a:extLst>
              <a:ext uri="{FF2B5EF4-FFF2-40B4-BE49-F238E27FC236}">
                <a16:creationId xmlns:a16="http://schemas.microsoft.com/office/drawing/2014/main" id="{704AC987-48EE-41BC-9D1E-13EF8622070C}"/>
              </a:ext>
            </a:extLst>
          </p:cNvPr>
          <p:cNvPicPr>
            <a:picLocks noChangeAspect="1"/>
          </p:cNvPicPr>
          <p:nvPr/>
        </p:nvPicPr>
        <p:blipFill>
          <a:blip r:embed="rId3"/>
          <a:stretch>
            <a:fillRect/>
          </a:stretch>
        </p:blipFill>
        <p:spPr>
          <a:xfrm>
            <a:off x="3280505" y="3062168"/>
            <a:ext cx="5630990" cy="35244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97557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Alternative</a:t>
                      </a:r>
                      <a:r>
                        <a:rPr lang="tr-TR" sz="2500" dirty="0">
                          <a:solidFill>
                            <a:srgbClr val="C00000"/>
                          </a:solidFill>
                        </a:rPr>
                        <a:t> </a:t>
                      </a:r>
                      <a:r>
                        <a:rPr lang="tr-TR" sz="2500" dirty="0" err="1">
                          <a:solidFill>
                            <a:srgbClr val="C00000"/>
                          </a:solidFill>
                        </a:rPr>
                        <a:t>Implementations</a:t>
                      </a:r>
                      <a:r>
                        <a:rPr lang="tr-TR" sz="2500" dirty="0">
                          <a:solidFill>
                            <a:srgbClr val="C00000"/>
                          </a:solidFill>
                        </a:rPr>
                        <a:t> (</a:t>
                      </a:r>
                      <a:r>
                        <a:rPr lang="tr-TR" sz="2500" dirty="0" err="1">
                          <a:solidFill>
                            <a:srgbClr val="C00000"/>
                          </a:solidFill>
                        </a:rPr>
                        <a:t>Testing</a:t>
                      </a:r>
                      <a:r>
                        <a:rPr lang="tr-TR" sz="2500" dirty="0">
                          <a:solidFill>
                            <a:srgbClr val="C00000"/>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7801509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2966821333"/>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chemeClr val="bg1"/>
                          </a:solidFill>
                        </a:rPr>
                        <a:t>Amazon </a:t>
                      </a:r>
                      <a:r>
                        <a:rPr lang="tr-TR" sz="2500" dirty="0" err="1">
                          <a:solidFill>
                            <a:schemeClr val="bg1"/>
                          </a:solidFill>
                        </a:rPr>
                        <a:t>Leadership</a:t>
                      </a:r>
                      <a:r>
                        <a:rPr lang="tr-TR" sz="2500" dirty="0">
                          <a:solidFill>
                            <a:schemeClr val="bg1"/>
                          </a:solidFill>
                        </a:rPr>
                        <a:t> </a:t>
                      </a:r>
                      <a:r>
                        <a:rPr lang="tr-TR" sz="2500" dirty="0" err="1">
                          <a:solidFill>
                            <a:schemeClr val="bg1"/>
                          </a:solidFill>
                        </a:rPr>
                        <a:t>Principles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Team </a:t>
                      </a:r>
                      <a:r>
                        <a:rPr lang="tr-TR" sz="2500" dirty="0" err="1">
                          <a:solidFill>
                            <a:schemeClr val="bg1"/>
                          </a:solidFill>
                        </a:rPr>
                        <a:t>Work</a:t>
                      </a:r>
                      <a:endParaRPr lang="tr-TR" sz="2500" dirty="0">
                        <a:solidFill>
                          <a:schemeClr val="bg1"/>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92800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1FADB7-D58F-4E44-AA21-4699154E135B}"/>
              </a:ext>
            </a:extLst>
          </p:cNvPr>
          <p:cNvSpPr>
            <a:spLocks noGrp="1"/>
          </p:cNvSpPr>
          <p:nvPr>
            <p:ph type="title"/>
          </p:nvPr>
        </p:nvSpPr>
        <p:spPr/>
        <p:txBody>
          <a:bodyPr/>
          <a:lstStyle/>
          <a:p>
            <a:r>
              <a:rPr lang="tr-TR" dirty="0" err="1"/>
              <a:t>Executing</a:t>
            </a:r>
            <a:r>
              <a:rPr lang="tr-TR" dirty="0"/>
              <a:t> </a:t>
            </a:r>
            <a:r>
              <a:rPr lang="tr-TR" dirty="0" err="1"/>
              <a:t>Multiple</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8BA31276-8D24-4467-ACA7-FBAB02162475}"/>
              </a:ext>
            </a:extLst>
          </p:cNvPr>
          <p:cNvSpPr>
            <a:spLocks noGrp="1"/>
          </p:cNvSpPr>
          <p:nvPr>
            <p:ph idx="1"/>
          </p:nvPr>
        </p:nvSpPr>
        <p:spPr/>
        <p:txBody>
          <a:bodyPr>
            <a:normAutofit/>
          </a:bodyPr>
          <a:lstStyle/>
          <a:p>
            <a:endParaRPr lang="tr-TR" dirty="0"/>
          </a:p>
          <a:p>
            <a:endParaRPr lang="tr-TR" dirty="0"/>
          </a:p>
          <a:p>
            <a:endParaRPr lang="tr-TR" dirty="0"/>
          </a:p>
          <a:p>
            <a:r>
              <a:rPr lang="tr-TR" dirty="0" err="1"/>
              <a:t>Currently</a:t>
            </a:r>
            <a:r>
              <a:rPr lang="tr-TR" dirty="0"/>
              <a:t> </a:t>
            </a:r>
            <a:r>
              <a:rPr lang="tr-TR" sz="2300" dirty="0" err="1">
                <a:effectLst>
                  <a:outerShdw blurRad="38100" dist="38100" dir="2700000" algn="tl">
                    <a:srgbClr val="000000">
                      <a:alpha val="43137"/>
                    </a:srgbClr>
                  </a:outerShdw>
                </a:effectLst>
                <a:highlight>
                  <a:srgbClr val="C0C0C0"/>
                </a:highlight>
                <a:latin typeface="Consolas" panose="020B0609020204030204" pitchFamily="49" charset="0"/>
              </a:rPr>
              <a:t>duck.fly</a:t>
            </a:r>
            <a:r>
              <a:rPr lang="tr-TR" sz="23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a:t>
            </a:r>
            <a:r>
              <a:rPr lang="tr-TR" dirty="0" err="1"/>
              <a:t>and</a:t>
            </a:r>
            <a:r>
              <a:rPr lang="tr-TR" dirty="0"/>
              <a:t> </a:t>
            </a:r>
            <a:r>
              <a:rPr lang="tr-TR" sz="2300" dirty="0" err="1">
                <a:effectLst>
                  <a:outerShdw blurRad="38100" dist="38100" dir="2700000" algn="tl">
                    <a:srgbClr val="000000">
                      <a:alpha val="43137"/>
                    </a:srgbClr>
                  </a:outerShdw>
                </a:effectLst>
                <a:highlight>
                  <a:srgbClr val="C0C0C0"/>
                </a:highlight>
                <a:latin typeface="Consolas" panose="020B0609020204030204" pitchFamily="49" charset="0"/>
              </a:rPr>
              <a:t>duck.swim</a:t>
            </a:r>
            <a:r>
              <a:rPr lang="tr-TR" sz="23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can be </a:t>
            </a:r>
            <a:r>
              <a:rPr lang="tr-TR" dirty="0" err="1"/>
              <a:t>called</a:t>
            </a:r>
            <a:r>
              <a:rPr lang="tr-TR" dirty="0"/>
              <a:t> </a:t>
            </a:r>
            <a:r>
              <a:rPr lang="tr-TR" dirty="0" err="1"/>
              <a:t>concurrently</a:t>
            </a:r>
            <a:endParaRPr lang="tr-TR" dirty="0"/>
          </a:p>
          <a:p>
            <a:pPr lvl="1"/>
            <a:r>
              <a:rPr lang="tr-TR" dirty="0" err="1"/>
              <a:t>This</a:t>
            </a:r>
            <a:r>
              <a:rPr lang="tr-TR" dirty="0"/>
              <a:t> </a:t>
            </a:r>
            <a:r>
              <a:rPr lang="tr-TR" dirty="0" err="1"/>
              <a:t>doesn’t</a:t>
            </a:r>
            <a:r>
              <a:rPr lang="tr-TR" dirty="0"/>
              <a:t> </a:t>
            </a:r>
            <a:r>
              <a:rPr lang="tr-TR" dirty="0" err="1"/>
              <a:t>make</a:t>
            </a:r>
            <a:r>
              <a:rPr lang="tr-TR" dirty="0"/>
              <a:t> sense. </a:t>
            </a:r>
            <a:r>
              <a:rPr lang="tr-TR" dirty="0" err="1"/>
              <a:t>If</a:t>
            </a:r>
            <a:r>
              <a:rPr lang="tr-TR" dirty="0"/>
              <a:t> </a:t>
            </a:r>
            <a:r>
              <a:rPr lang="tr-TR" dirty="0" err="1"/>
              <a:t>duck</a:t>
            </a:r>
            <a:r>
              <a:rPr lang="tr-TR" dirty="0"/>
              <a:t> is in </a:t>
            </a:r>
            <a:r>
              <a:rPr lang="tr-TR" dirty="0" err="1"/>
              <a:t>air</a:t>
            </a:r>
            <a:r>
              <a:rPr lang="tr-TR" dirty="0"/>
              <a:t>, how can it </a:t>
            </a:r>
            <a:r>
              <a:rPr lang="tr-TR" dirty="0" err="1"/>
              <a:t>swim</a:t>
            </a:r>
            <a:r>
              <a:rPr lang="tr-TR" dirty="0"/>
              <a:t>?? (</a:t>
            </a:r>
            <a:r>
              <a:rPr lang="tr-TR" dirty="0" err="1"/>
              <a:t>and</a:t>
            </a:r>
            <a:r>
              <a:rPr lang="tr-TR" dirty="0"/>
              <a:t> </a:t>
            </a:r>
            <a:r>
              <a:rPr lang="tr-TR" dirty="0" err="1"/>
              <a:t>vice</a:t>
            </a:r>
            <a:r>
              <a:rPr lang="tr-TR" dirty="0"/>
              <a:t> </a:t>
            </a:r>
            <a:r>
              <a:rPr lang="tr-TR" dirty="0" err="1"/>
              <a:t>versa</a:t>
            </a:r>
            <a:r>
              <a:rPr lang="tr-TR" dirty="0"/>
              <a:t>)</a:t>
            </a:r>
          </a:p>
          <a:p>
            <a:pPr marL="457178" lvl="1" indent="0">
              <a:buNone/>
            </a:pPr>
            <a:endParaRPr lang="tr-TR" dirty="0"/>
          </a:p>
          <a:p>
            <a:r>
              <a:rPr lang="tr-TR" dirty="0" err="1"/>
              <a:t>We</a:t>
            </a:r>
            <a:r>
              <a:rPr lang="tr-TR" dirty="0"/>
              <a:t> </a:t>
            </a:r>
            <a:r>
              <a:rPr lang="tr-TR" dirty="0" err="1"/>
              <a:t>need</a:t>
            </a:r>
            <a:r>
              <a:rPr lang="tr-TR" dirty="0"/>
              <a:t> a </a:t>
            </a:r>
            <a:r>
              <a:rPr lang="tr-TR" dirty="0" err="1"/>
              <a:t>way</a:t>
            </a:r>
            <a:r>
              <a:rPr lang="tr-TR" dirty="0"/>
              <a:t> </a:t>
            </a:r>
            <a:r>
              <a:rPr lang="tr-TR" dirty="0" err="1"/>
              <a:t>to</a:t>
            </a:r>
            <a:r>
              <a:rPr lang="tr-TR" dirty="0"/>
              <a:t> </a:t>
            </a:r>
            <a:r>
              <a:rPr lang="tr-TR" dirty="0" err="1"/>
              <a:t>represent</a:t>
            </a:r>
            <a:r>
              <a:rPr lang="tr-TR" dirty="0"/>
              <a:t> </a:t>
            </a:r>
            <a:r>
              <a:rPr lang="tr-TR" dirty="0" err="1"/>
              <a:t>the</a:t>
            </a:r>
            <a:r>
              <a:rPr lang="tr-TR" dirty="0"/>
              <a:t> </a:t>
            </a:r>
            <a:r>
              <a:rPr lang="tr-TR" dirty="0" err="1"/>
              <a:t>current</a:t>
            </a:r>
            <a:r>
              <a:rPr lang="tr-TR" dirty="0"/>
              <a:t> </a:t>
            </a:r>
            <a:r>
              <a:rPr lang="tr-TR" dirty="0" err="1">
                <a:solidFill>
                  <a:srgbClr val="C00000"/>
                </a:solidFill>
              </a:rPr>
              <a:t>state</a:t>
            </a:r>
            <a:r>
              <a:rPr lang="tr-TR" dirty="0"/>
              <a:t> </a:t>
            </a:r>
            <a:r>
              <a:rPr lang="tr-TR" dirty="0" err="1"/>
              <a:t>the</a:t>
            </a:r>
            <a:r>
              <a:rPr lang="tr-TR" dirty="0"/>
              <a:t> </a:t>
            </a:r>
            <a:r>
              <a:rPr lang="tr-TR" dirty="0" err="1"/>
              <a:t>duck</a:t>
            </a:r>
            <a:r>
              <a:rPr lang="tr-TR" dirty="0"/>
              <a:t> is in.</a:t>
            </a:r>
          </a:p>
          <a:p>
            <a:pPr lvl="1"/>
            <a:r>
              <a:rPr lang="tr-TR" dirty="0" err="1"/>
              <a:t>And</a:t>
            </a:r>
            <a:r>
              <a:rPr lang="tr-TR" dirty="0"/>
              <a:t> </a:t>
            </a:r>
            <a:r>
              <a:rPr lang="tr-TR" dirty="0" err="1"/>
              <a:t>implement</a:t>
            </a:r>
            <a:r>
              <a:rPr lang="tr-TR" dirty="0"/>
              <a:t> </a:t>
            </a:r>
            <a:r>
              <a:rPr lang="tr-TR" dirty="0" err="1"/>
              <a:t>methods</a:t>
            </a:r>
            <a:r>
              <a:rPr lang="tr-TR" dirty="0"/>
              <a:t> </a:t>
            </a:r>
            <a:r>
              <a:rPr lang="tr-TR" dirty="0" err="1"/>
              <a:t>based</a:t>
            </a:r>
            <a:r>
              <a:rPr lang="tr-TR" dirty="0"/>
              <a:t> on </a:t>
            </a:r>
            <a:r>
              <a:rPr lang="tr-TR" dirty="0" err="1"/>
              <a:t>active</a:t>
            </a:r>
            <a:r>
              <a:rPr lang="tr-TR" dirty="0"/>
              <a:t> </a:t>
            </a:r>
            <a:r>
              <a:rPr lang="tr-TR" dirty="0" err="1"/>
              <a:t>state</a:t>
            </a:r>
            <a:endParaRPr lang="tr-TR" dirty="0"/>
          </a:p>
        </p:txBody>
      </p:sp>
      <p:pic>
        <p:nvPicPr>
          <p:cNvPr id="5" name="Resim 4">
            <a:extLst>
              <a:ext uri="{FF2B5EF4-FFF2-40B4-BE49-F238E27FC236}">
                <a16:creationId xmlns:a16="http://schemas.microsoft.com/office/drawing/2014/main" id="{E4D6E170-7045-475C-9C4B-7F1D8F2AEC8E}"/>
              </a:ext>
            </a:extLst>
          </p:cNvPr>
          <p:cNvPicPr>
            <a:picLocks noChangeAspect="1"/>
          </p:cNvPicPr>
          <p:nvPr/>
        </p:nvPicPr>
        <p:blipFill>
          <a:blip r:embed="rId3"/>
          <a:stretch>
            <a:fillRect/>
          </a:stretch>
        </p:blipFill>
        <p:spPr>
          <a:xfrm>
            <a:off x="2017747" y="1960561"/>
            <a:ext cx="2760168" cy="84781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8BD01109-6585-463E-8DC2-CC2A87B8AECD}"/>
              </a:ext>
            </a:extLst>
          </p:cNvPr>
          <p:cNvPicPr>
            <a:picLocks noChangeAspect="1"/>
          </p:cNvPicPr>
          <p:nvPr/>
        </p:nvPicPr>
        <p:blipFill>
          <a:blip r:embed="rId4"/>
          <a:stretch>
            <a:fillRect/>
          </a:stretch>
        </p:blipFill>
        <p:spPr>
          <a:xfrm>
            <a:off x="6593690" y="1960561"/>
            <a:ext cx="2944334" cy="847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19355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1286291014"/>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rgbClr val="C00000"/>
                          </a:solidFill>
                        </a:rPr>
                        <a:t>Amazon </a:t>
                      </a:r>
                      <a:r>
                        <a:rPr lang="tr-TR" sz="2500" dirty="0" err="1">
                          <a:solidFill>
                            <a:srgbClr val="C00000"/>
                          </a:solidFill>
                        </a:rPr>
                        <a:t>Leadership</a:t>
                      </a:r>
                      <a:r>
                        <a:rPr lang="tr-TR" sz="2500" dirty="0">
                          <a:solidFill>
                            <a:srgbClr val="C00000"/>
                          </a:solidFill>
                        </a:rPr>
                        <a:t> </a:t>
                      </a:r>
                      <a:r>
                        <a:rPr lang="tr-TR" sz="2500" dirty="0" err="1">
                          <a:solidFill>
                            <a:srgbClr val="C00000"/>
                          </a:solidFill>
                        </a:rPr>
                        <a:t>Principles</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Team </a:t>
                      </a:r>
                      <a:r>
                        <a:rPr lang="tr-TR" sz="2500" dirty="0" err="1">
                          <a:solidFill>
                            <a:schemeClr val="bg1"/>
                          </a:solidFill>
                        </a:rPr>
                        <a:t>Work</a:t>
                      </a:r>
                      <a:endParaRPr lang="tr-TR" sz="2500" dirty="0">
                        <a:solidFill>
                          <a:schemeClr val="bg1"/>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5513963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25"/>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Amazon Leadership Principles</a:t>
            </a:r>
            <a:endParaRPr/>
          </a:p>
        </p:txBody>
      </p:sp>
      <p:sp>
        <p:nvSpPr>
          <p:cNvPr id="981" name="Google Shape;981;p125"/>
          <p:cNvSpPr txBox="1">
            <a:spLocks noGrp="1"/>
          </p:cNvSpPr>
          <p:nvPr>
            <p:ph type="body" idx="1"/>
          </p:nvPr>
        </p:nvSpPr>
        <p:spPr>
          <a:xfrm>
            <a:off x="838202" y="1825625"/>
            <a:ext cx="10515600" cy="4351338"/>
          </a:xfrm>
          <a:prstGeom prst="rect">
            <a:avLst/>
          </a:prstGeom>
          <a:noFill/>
          <a:ln>
            <a:noFill/>
          </a:ln>
        </p:spPr>
        <p:txBody>
          <a:bodyPr spcFirstLastPara="1" wrap="square" lIns="91425" tIns="45700" rIns="91425" bIns="45700" anchor="t" anchorCtr="0">
            <a:normAutofit/>
          </a:bodyPr>
          <a:lstStyle/>
          <a:p>
            <a:pPr marL="228588" lvl="0" indent="-228588" algn="l" rtl="0">
              <a:lnSpc>
                <a:spcPct val="90000"/>
              </a:lnSpc>
              <a:spcBef>
                <a:spcPts val="0"/>
              </a:spcBef>
              <a:spcAft>
                <a:spcPts val="0"/>
              </a:spcAft>
              <a:buClr>
                <a:schemeClr val="dk1"/>
              </a:buClr>
              <a:buSzPts val="2800"/>
              <a:buChar char="•"/>
            </a:pPr>
            <a:r>
              <a:rPr lang="tr-TR" dirty="0" err="1"/>
              <a:t>What</a:t>
            </a:r>
            <a:r>
              <a:rPr lang="tr-TR" dirty="0"/>
              <a:t> </a:t>
            </a:r>
            <a:r>
              <a:rPr lang="tr-TR" dirty="0" err="1"/>
              <a:t>are</a:t>
            </a:r>
            <a:r>
              <a:rPr lang="tr-TR" dirty="0"/>
              <a:t> </a:t>
            </a:r>
            <a:r>
              <a:rPr lang="tr-TR" dirty="0" err="1"/>
              <a:t>the</a:t>
            </a:r>
            <a:r>
              <a:rPr lang="tr-TR" dirty="0"/>
              <a:t> Amazon </a:t>
            </a:r>
            <a:r>
              <a:rPr lang="tr-TR" dirty="0" err="1"/>
              <a:t>Leadership</a:t>
            </a:r>
            <a:r>
              <a:rPr lang="tr-TR" dirty="0"/>
              <a:t> </a:t>
            </a:r>
            <a:r>
              <a:rPr lang="tr-TR" dirty="0" err="1"/>
              <a:t>Principles</a:t>
            </a:r>
            <a:r>
              <a:rPr lang="tr-TR" dirty="0"/>
              <a:t>?</a:t>
            </a:r>
            <a:endParaRPr dirty="0"/>
          </a:p>
          <a:p>
            <a:pPr marL="685768" lvl="1" indent="-228588" algn="l" rtl="0">
              <a:lnSpc>
                <a:spcPct val="90000"/>
              </a:lnSpc>
              <a:spcBef>
                <a:spcPts val="500"/>
              </a:spcBef>
              <a:spcAft>
                <a:spcPts val="0"/>
              </a:spcAft>
              <a:buClr>
                <a:schemeClr val="dk1"/>
              </a:buClr>
              <a:buSzPts val="2400"/>
              <a:buChar char="•"/>
            </a:pPr>
            <a:r>
              <a:rPr lang="tr-TR" dirty="0"/>
              <a:t>Set of </a:t>
            </a:r>
            <a:r>
              <a:rPr lang="tr-TR" dirty="0" err="1"/>
              <a:t>principles</a:t>
            </a:r>
            <a:r>
              <a:rPr lang="tr-TR" dirty="0"/>
              <a:t> </a:t>
            </a:r>
            <a:r>
              <a:rPr lang="tr-TR" dirty="0" err="1"/>
              <a:t>imposed</a:t>
            </a:r>
            <a:r>
              <a:rPr lang="tr-TR" dirty="0"/>
              <a:t> </a:t>
            </a:r>
            <a:r>
              <a:rPr lang="tr-TR" dirty="0" err="1"/>
              <a:t>by</a:t>
            </a:r>
            <a:r>
              <a:rPr lang="tr-TR" dirty="0"/>
              <a:t> amazon on </a:t>
            </a:r>
            <a:r>
              <a:rPr lang="tr-TR" dirty="0" err="1"/>
              <a:t>their</a:t>
            </a:r>
            <a:r>
              <a:rPr lang="tr-TR" dirty="0"/>
              <a:t> </a:t>
            </a:r>
            <a:r>
              <a:rPr lang="tr-TR" dirty="0" err="1"/>
              <a:t>employees</a:t>
            </a:r>
            <a:r>
              <a:rPr lang="tr-TR" dirty="0"/>
              <a:t>.</a:t>
            </a:r>
            <a:endParaRPr dirty="0"/>
          </a:p>
          <a:p>
            <a:pPr marL="1142946" lvl="2" indent="-228589" algn="l" rtl="0">
              <a:lnSpc>
                <a:spcPct val="90000"/>
              </a:lnSpc>
              <a:spcBef>
                <a:spcPts val="500"/>
              </a:spcBef>
              <a:spcAft>
                <a:spcPts val="0"/>
              </a:spcAft>
              <a:buClr>
                <a:schemeClr val="dk1"/>
              </a:buClr>
              <a:buSzPts val="2000"/>
              <a:buChar char="•"/>
            </a:pPr>
            <a:r>
              <a:rPr lang="tr-TR" dirty="0"/>
              <a:t>16 </a:t>
            </a:r>
            <a:r>
              <a:rPr lang="tr-TR" dirty="0" err="1"/>
              <a:t>principles</a:t>
            </a:r>
            <a:r>
              <a:rPr lang="tr-TR" dirty="0"/>
              <a:t> in total, </a:t>
            </a:r>
            <a:r>
              <a:rPr lang="tr-TR" dirty="0" err="1"/>
              <a:t>we</a:t>
            </a:r>
            <a:r>
              <a:rPr lang="tr-TR" dirty="0"/>
              <a:t> </a:t>
            </a:r>
            <a:r>
              <a:rPr lang="tr-TR" dirty="0" err="1"/>
              <a:t>look</a:t>
            </a:r>
            <a:r>
              <a:rPr lang="tr-TR" dirty="0"/>
              <a:t> at 4</a:t>
            </a:r>
            <a:endParaRPr dirty="0"/>
          </a:p>
          <a:p>
            <a:pPr marL="1142946" lvl="2" indent="-101589" algn="l" rtl="0">
              <a:lnSpc>
                <a:spcPct val="90000"/>
              </a:lnSpc>
              <a:spcBef>
                <a:spcPts val="500"/>
              </a:spcBef>
              <a:spcAft>
                <a:spcPts val="0"/>
              </a:spcAft>
              <a:buClr>
                <a:schemeClr val="dk1"/>
              </a:buClr>
              <a:buSzPts val="2000"/>
              <a:buNone/>
            </a:pPr>
            <a:endParaRPr dirty="0"/>
          </a:p>
          <a:p>
            <a:pPr marL="228588" lvl="0" indent="-228588" algn="l" rtl="0">
              <a:lnSpc>
                <a:spcPct val="90000"/>
              </a:lnSpc>
              <a:spcBef>
                <a:spcPts val="1000"/>
              </a:spcBef>
              <a:spcAft>
                <a:spcPts val="0"/>
              </a:spcAft>
              <a:buClr>
                <a:schemeClr val="dk1"/>
              </a:buClr>
              <a:buSzPts val="2800"/>
              <a:buChar char="•"/>
            </a:pPr>
            <a:r>
              <a:rPr lang="tr-TR" dirty="0" err="1"/>
              <a:t>Customer</a:t>
            </a:r>
            <a:r>
              <a:rPr lang="tr-TR" dirty="0"/>
              <a:t> </a:t>
            </a:r>
            <a:r>
              <a:rPr lang="tr-TR" dirty="0" err="1"/>
              <a:t>Obsession</a:t>
            </a:r>
            <a:endParaRPr dirty="0"/>
          </a:p>
          <a:p>
            <a:pPr marL="228588" lvl="0" indent="-228588" algn="l" rtl="0">
              <a:lnSpc>
                <a:spcPct val="90000"/>
              </a:lnSpc>
              <a:spcBef>
                <a:spcPts val="1000"/>
              </a:spcBef>
              <a:spcAft>
                <a:spcPts val="0"/>
              </a:spcAft>
              <a:buClr>
                <a:schemeClr val="dk1"/>
              </a:buClr>
              <a:buSzPts val="2800"/>
              <a:buChar char="•"/>
            </a:pPr>
            <a:r>
              <a:rPr lang="tr-TR" dirty="0" err="1"/>
              <a:t>Ownership</a:t>
            </a:r>
            <a:endParaRPr dirty="0"/>
          </a:p>
          <a:p>
            <a:pPr marL="228588" lvl="0" indent="-228588" algn="l" rtl="0">
              <a:lnSpc>
                <a:spcPct val="90000"/>
              </a:lnSpc>
              <a:spcBef>
                <a:spcPts val="1000"/>
              </a:spcBef>
              <a:spcAft>
                <a:spcPts val="0"/>
              </a:spcAft>
              <a:buClr>
                <a:schemeClr val="dk1"/>
              </a:buClr>
              <a:buSzPts val="2800"/>
              <a:buChar char="•"/>
            </a:pPr>
            <a:r>
              <a:rPr lang="tr-TR" dirty="0" err="1"/>
              <a:t>Think</a:t>
            </a:r>
            <a:r>
              <a:rPr lang="tr-TR" dirty="0"/>
              <a:t> </a:t>
            </a:r>
            <a:r>
              <a:rPr lang="tr-TR" dirty="0" err="1"/>
              <a:t>Big</a:t>
            </a:r>
            <a:endParaRPr dirty="0"/>
          </a:p>
          <a:p>
            <a:pPr marL="228589" lvl="0" indent="-228589" algn="l" rtl="0">
              <a:lnSpc>
                <a:spcPct val="90000"/>
              </a:lnSpc>
              <a:spcBef>
                <a:spcPts val="1000"/>
              </a:spcBef>
              <a:spcAft>
                <a:spcPts val="0"/>
              </a:spcAft>
              <a:buClr>
                <a:schemeClr val="dk1"/>
              </a:buClr>
              <a:buSzPts val="2800"/>
              <a:buChar char="•"/>
            </a:pPr>
            <a:r>
              <a:rPr lang="tr-TR" dirty="0"/>
              <a:t>Deliver </a:t>
            </a:r>
            <a:r>
              <a:rPr lang="tr-TR" dirty="0" err="1"/>
              <a:t>Results</a:t>
            </a:r>
            <a:endParaRPr dirty="0"/>
          </a:p>
          <a:p>
            <a:pPr marL="914357" lvl="2" indent="0" algn="l" rtl="0">
              <a:lnSpc>
                <a:spcPct val="90000"/>
              </a:lnSpc>
              <a:spcBef>
                <a:spcPts val="500"/>
              </a:spcBef>
              <a:spcAft>
                <a:spcPts val="0"/>
              </a:spcAft>
              <a:buClr>
                <a:schemeClr val="dk1"/>
              </a:buClr>
              <a:buSzPts val="2000"/>
              <a:buNone/>
            </a:pPr>
            <a:endParaRPr dirty="0"/>
          </a:p>
        </p:txBody>
      </p:sp>
      <p:pic>
        <p:nvPicPr>
          <p:cNvPr id="3" name="Resim 2">
            <a:extLst>
              <a:ext uri="{FF2B5EF4-FFF2-40B4-BE49-F238E27FC236}">
                <a16:creationId xmlns:a16="http://schemas.microsoft.com/office/drawing/2014/main" id="{A4A2EB74-26E8-4908-AB44-0A2D16C6E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414" y="4001294"/>
            <a:ext cx="5358384" cy="1932846"/>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Customer</a:t>
            </a:r>
            <a:r>
              <a:rPr lang="tr-TR" dirty="0"/>
              <a:t> </a:t>
            </a:r>
            <a:r>
              <a:rPr lang="tr-TR" dirty="0" err="1"/>
              <a:t>Obsession</a:t>
            </a:r>
            <a:endParaRPr lang="tr-TR" dirty="0"/>
          </a:p>
        </p:txBody>
      </p:sp>
    </p:spTree>
    <p:extLst>
      <p:ext uri="{BB962C8B-B14F-4D97-AF65-F5344CB8AC3E}">
        <p14:creationId xmlns:p14="http://schemas.microsoft.com/office/powerpoint/2010/main" val="1301194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27"/>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dirty="0" err="1"/>
              <a:t>Customer</a:t>
            </a:r>
            <a:r>
              <a:rPr lang="tr-TR" dirty="0"/>
              <a:t> </a:t>
            </a:r>
            <a:r>
              <a:rPr lang="tr-TR" dirty="0" err="1"/>
              <a:t>Obsession</a:t>
            </a:r>
            <a:endParaRPr dirty="0"/>
          </a:p>
        </p:txBody>
      </p:sp>
      <p:sp>
        <p:nvSpPr>
          <p:cNvPr id="992" name="Google Shape;992;p127"/>
          <p:cNvSpPr txBox="1">
            <a:spLocks noGrp="1"/>
          </p:cNvSpPr>
          <p:nvPr>
            <p:ph type="body" idx="1"/>
          </p:nvPr>
        </p:nvSpPr>
        <p:spPr>
          <a:xfrm>
            <a:off x="838202" y="1825625"/>
            <a:ext cx="10515600" cy="4351338"/>
          </a:xfrm>
          <a:prstGeom prst="rect">
            <a:avLst/>
          </a:prstGeom>
          <a:noFill/>
          <a:ln>
            <a:noFill/>
          </a:ln>
        </p:spPr>
        <p:txBody>
          <a:bodyPr spcFirstLastPara="1" wrap="square" lIns="91425" tIns="45700" rIns="91425" bIns="45700" anchor="t" anchorCtr="0">
            <a:normAutofit/>
          </a:bodyPr>
          <a:lstStyle/>
          <a:p>
            <a:pPr>
              <a:buSzPts val="2800"/>
            </a:pPr>
            <a:r>
              <a:rPr lang="tr-TR" dirty="0">
                <a:solidFill>
                  <a:srgbClr val="282929"/>
                </a:solidFill>
                <a:latin typeface="Arial"/>
                <a:ea typeface="Arial"/>
                <a:cs typeface="Arial"/>
                <a:sym typeface="Arial"/>
              </a:rPr>
              <a:t>“</a:t>
            </a:r>
            <a:r>
              <a:rPr lang="tr-TR" dirty="0" err="1">
                <a:solidFill>
                  <a:srgbClr val="282929"/>
                </a:solidFill>
                <a:latin typeface="Arial"/>
                <a:ea typeface="Arial"/>
                <a:cs typeface="Arial"/>
                <a:sym typeface="Arial"/>
              </a:rPr>
              <a:t>You</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have</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to</a:t>
            </a:r>
            <a:r>
              <a:rPr lang="tr-TR" dirty="0">
                <a:solidFill>
                  <a:srgbClr val="282929"/>
                </a:solidFill>
                <a:latin typeface="Arial"/>
                <a:ea typeface="Arial"/>
                <a:cs typeface="Arial"/>
                <a:sym typeface="Arial"/>
              </a:rPr>
              <a:t> start </a:t>
            </a:r>
            <a:r>
              <a:rPr lang="tr-TR" dirty="0" err="1">
                <a:solidFill>
                  <a:srgbClr val="282929"/>
                </a:solidFill>
                <a:latin typeface="Arial"/>
                <a:ea typeface="Arial"/>
                <a:cs typeface="Arial"/>
                <a:sym typeface="Arial"/>
              </a:rPr>
              <a:t>with</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the</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customer</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experience</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and</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work</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backwards</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towards</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the</a:t>
            </a:r>
            <a:r>
              <a:rPr lang="tr-TR" dirty="0">
                <a:solidFill>
                  <a:srgbClr val="282929"/>
                </a:solidFill>
                <a:latin typeface="Arial"/>
                <a:ea typeface="Arial"/>
                <a:cs typeface="Arial"/>
                <a:sym typeface="Arial"/>
              </a:rPr>
              <a:t> </a:t>
            </a:r>
            <a:r>
              <a:rPr lang="tr-TR" dirty="0" err="1">
                <a:solidFill>
                  <a:srgbClr val="282929"/>
                </a:solidFill>
                <a:latin typeface="Arial"/>
                <a:ea typeface="Arial"/>
                <a:cs typeface="Arial"/>
                <a:sym typeface="Arial"/>
              </a:rPr>
              <a:t>technology</a:t>
            </a:r>
            <a:r>
              <a:rPr lang="tr-TR" dirty="0">
                <a:solidFill>
                  <a:srgbClr val="282929"/>
                </a:solidFill>
                <a:latin typeface="Arial"/>
                <a:ea typeface="Arial"/>
                <a:cs typeface="Arial"/>
                <a:sym typeface="Arial"/>
              </a:rPr>
              <a:t>.”</a:t>
            </a:r>
            <a:endParaRPr dirty="0">
              <a:solidFill>
                <a:srgbClr val="282929"/>
              </a:solidFill>
              <a:latin typeface="Arial"/>
              <a:ea typeface="Arial"/>
              <a:cs typeface="Arial"/>
              <a:sym typeface="Arial"/>
            </a:endParaRPr>
          </a:p>
          <a:p>
            <a:pPr marL="7086588" lvl="0" indent="0" algn="l" rtl="0">
              <a:spcBef>
                <a:spcPts val="500"/>
              </a:spcBef>
              <a:spcAft>
                <a:spcPts val="0"/>
              </a:spcAft>
              <a:buNone/>
            </a:pPr>
            <a:r>
              <a:rPr lang="tr-TR" sz="1800" dirty="0"/>
              <a:t>  Steve </a:t>
            </a:r>
            <a:r>
              <a:rPr lang="tr-TR" sz="1800" dirty="0" err="1"/>
              <a:t>Jobs</a:t>
            </a:r>
            <a:endParaRPr sz="1800" dirty="0"/>
          </a:p>
          <a:p>
            <a:pPr marL="228588" lvl="0" indent="0" algn="l" rtl="0">
              <a:lnSpc>
                <a:spcPct val="90000"/>
              </a:lnSpc>
              <a:spcBef>
                <a:spcPts val="0"/>
              </a:spcBef>
              <a:spcAft>
                <a:spcPts val="0"/>
              </a:spcAft>
              <a:buNone/>
            </a:pPr>
            <a:endParaRPr dirty="0"/>
          </a:p>
        </p:txBody>
      </p:sp>
      <p:pic>
        <p:nvPicPr>
          <p:cNvPr id="3" name="Resim 2" descr="adam, kişi, poz, bakan içeren bir resim&#10;&#10;Açıklama otomatik olarak oluşturuldu">
            <a:extLst>
              <a:ext uri="{FF2B5EF4-FFF2-40B4-BE49-F238E27FC236}">
                <a16:creationId xmlns:a16="http://schemas.microsoft.com/office/drawing/2014/main" id="{3765C994-E82A-4F9E-89F0-7D3B4504C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269" y="4033838"/>
            <a:ext cx="2143125" cy="2143125"/>
          </a:xfrm>
          <a:prstGeom prst="rect">
            <a:avLst/>
          </a:prstGeom>
        </p:spPr>
      </p:pic>
      <p:pic>
        <p:nvPicPr>
          <p:cNvPr id="5" name="Resim 4" descr="adam, kişi, takım, giyme içeren bir resim&#10;&#10;Açıklama otomatik olarak oluşturuldu">
            <a:extLst>
              <a:ext uri="{FF2B5EF4-FFF2-40B4-BE49-F238E27FC236}">
                <a16:creationId xmlns:a16="http://schemas.microsoft.com/office/drawing/2014/main" id="{90A89A05-9E6D-4AF7-ADA0-7F1219BE5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918" y="4233862"/>
            <a:ext cx="2919961" cy="1943101"/>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28"/>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Customer Obsession</a:t>
            </a:r>
            <a:endParaRPr/>
          </a:p>
        </p:txBody>
      </p:sp>
      <p:sp>
        <p:nvSpPr>
          <p:cNvPr id="998" name="Google Shape;998;p128"/>
          <p:cNvSpPr txBox="1">
            <a:spLocks noGrp="1"/>
          </p:cNvSpPr>
          <p:nvPr>
            <p:ph type="body" idx="1"/>
          </p:nvPr>
        </p:nvSpPr>
        <p:spPr>
          <a:xfrm>
            <a:off x="838202" y="1825625"/>
            <a:ext cx="10515600" cy="4351338"/>
          </a:xfrm>
          <a:prstGeom prst="rect">
            <a:avLst/>
          </a:prstGeom>
          <a:noFill/>
          <a:ln>
            <a:noFill/>
          </a:ln>
        </p:spPr>
        <p:txBody>
          <a:bodyPr spcFirstLastPara="1" wrap="square" lIns="91425" tIns="45700" rIns="91425" bIns="45700" anchor="t" anchorCtr="0">
            <a:normAutofit/>
          </a:bodyPr>
          <a:lstStyle/>
          <a:p>
            <a:pPr marL="228589" lvl="0" indent="-228589" algn="l" rtl="0">
              <a:lnSpc>
                <a:spcPct val="90000"/>
              </a:lnSpc>
              <a:spcBef>
                <a:spcPts val="0"/>
              </a:spcBef>
              <a:spcAft>
                <a:spcPts val="0"/>
              </a:spcAft>
              <a:buClr>
                <a:schemeClr val="dk1"/>
              </a:buClr>
              <a:buSzPts val="2800"/>
              <a:buChar char="•"/>
            </a:pPr>
            <a:r>
              <a:rPr lang="tr-TR"/>
              <a:t>Start with customer and work backwards, obsess over customers</a:t>
            </a:r>
            <a:endParaRPr/>
          </a:p>
          <a:p>
            <a:pPr marL="685768" lvl="1" indent="-228588" algn="l" rtl="0">
              <a:lnSpc>
                <a:spcPct val="90000"/>
              </a:lnSpc>
              <a:spcBef>
                <a:spcPts val="500"/>
              </a:spcBef>
              <a:spcAft>
                <a:spcPts val="0"/>
              </a:spcAft>
              <a:buClr>
                <a:schemeClr val="dk1"/>
              </a:buClr>
              <a:buSzPts val="2400"/>
              <a:buChar char="•"/>
            </a:pPr>
            <a:r>
              <a:rPr lang="tr-TR"/>
              <a:t>Customer is the class!</a:t>
            </a:r>
            <a:endParaRPr/>
          </a:p>
          <a:p>
            <a:pPr marL="685768" lvl="1" indent="-76188" algn="l" rtl="0">
              <a:lnSpc>
                <a:spcPct val="90000"/>
              </a:lnSpc>
              <a:spcBef>
                <a:spcPts val="500"/>
              </a:spcBef>
              <a:spcAft>
                <a:spcPts val="0"/>
              </a:spcAft>
              <a:buClr>
                <a:schemeClr val="dk1"/>
              </a:buClr>
              <a:buSzPts val="2400"/>
              <a:buNone/>
            </a:pPr>
            <a:endParaRPr/>
          </a:p>
        </p:txBody>
      </p:sp>
      <p:pic>
        <p:nvPicPr>
          <p:cNvPr id="1026" name="Picture 2">
            <a:extLst>
              <a:ext uri="{FF2B5EF4-FFF2-40B4-BE49-F238E27FC236}">
                <a16:creationId xmlns:a16="http://schemas.microsoft.com/office/drawing/2014/main" id="{4E1A3605-7513-4C9A-A15F-52CDC1FA6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0" y="3263899"/>
            <a:ext cx="5829300" cy="322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29"/>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Customer Obsession</a:t>
            </a:r>
            <a:endParaRPr/>
          </a:p>
        </p:txBody>
      </p:sp>
      <p:pic>
        <p:nvPicPr>
          <p:cNvPr id="4" name="Resim 3">
            <a:extLst>
              <a:ext uri="{FF2B5EF4-FFF2-40B4-BE49-F238E27FC236}">
                <a16:creationId xmlns:a16="http://schemas.microsoft.com/office/drawing/2014/main" id="{C38546C6-8E91-4625-963F-C1A2BCD00EB2}"/>
              </a:ext>
            </a:extLst>
          </p:cNvPr>
          <p:cNvPicPr>
            <a:picLocks noChangeAspect="1"/>
          </p:cNvPicPr>
          <p:nvPr/>
        </p:nvPicPr>
        <p:blipFill>
          <a:blip r:embed="rId3"/>
          <a:stretch>
            <a:fillRect/>
          </a:stretch>
        </p:blipFill>
        <p:spPr>
          <a:xfrm>
            <a:off x="838202" y="2503025"/>
            <a:ext cx="2879303" cy="2334155"/>
          </a:xfrm>
          <a:prstGeom prst="rect">
            <a:avLst/>
          </a:prstGeom>
        </p:spPr>
      </p:pic>
      <p:pic>
        <p:nvPicPr>
          <p:cNvPr id="5" name="Resim 4">
            <a:extLst>
              <a:ext uri="{FF2B5EF4-FFF2-40B4-BE49-F238E27FC236}">
                <a16:creationId xmlns:a16="http://schemas.microsoft.com/office/drawing/2014/main" id="{A7446247-EC11-4FB2-BB4D-7FECDE8CE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446" y="2961379"/>
            <a:ext cx="3193057" cy="1417443"/>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94A32DEA-8BE0-491A-898C-EA24D9184EB0}"/>
              </a:ext>
            </a:extLst>
          </p:cNvPr>
          <p:cNvPicPr>
            <a:picLocks noChangeAspect="1"/>
          </p:cNvPicPr>
          <p:nvPr/>
        </p:nvPicPr>
        <p:blipFill>
          <a:blip r:embed="rId5"/>
          <a:stretch>
            <a:fillRect/>
          </a:stretch>
        </p:blipFill>
        <p:spPr>
          <a:xfrm>
            <a:off x="8134444" y="2961379"/>
            <a:ext cx="3219358" cy="1417444"/>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0"/>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Customer Obsession</a:t>
            </a:r>
            <a:endParaRPr/>
          </a:p>
        </p:txBody>
      </p:sp>
      <p:pic>
        <p:nvPicPr>
          <p:cNvPr id="5122" name="Picture 2">
            <a:extLst>
              <a:ext uri="{FF2B5EF4-FFF2-40B4-BE49-F238E27FC236}">
                <a16:creationId xmlns:a16="http://schemas.microsoft.com/office/drawing/2014/main" id="{FAD27D64-9D87-4AFB-BC50-33767BE7A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979" y="1862297"/>
            <a:ext cx="7612042" cy="4286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0"/>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Customer Obsession</a:t>
            </a:r>
            <a:endParaRPr/>
          </a:p>
        </p:txBody>
      </p:sp>
      <p:pic>
        <p:nvPicPr>
          <p:cNvPr id="4" name="Resim 3">
            <a:extLst>
              <a:ext uri="{FF2B5EF4-FFF2-40B4-BE49-F238E27FC236}">
                <a16:creationId xmlns:a16="http://schemas.microsoft.com/office/drawing/2014/main" id="{7BFF20DB-C69A-4F6A-B53F-A725F68DC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782" y="2211637"/>
            <a:ext cx="3201016" cy="3201016"/>
          </a:xfrm>
          <a:prstGeom prst="rect">
            <a:avLst/>
          </a:prstGeom>
        </p:spPr>
      </p:pic>
      <p:pic>
        <p:nvPicPr>
          <p:cNvPr id="7" name="Resim 6">
            <a:extLst>
              <a:ext uri="{FF2B5EF4-FFF2-40B4-BE49-F238E27FC236}">
                <a16:creationId xmlns:a16="http://schemas.microsoft.com/office/drawing/2014/main" id="{956A03FA-9FEE-45CB-8199-6F03ED44A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2" y="2211636"/>
            <a:ext cx="3201017" cy="3201017"/>
          </a:xfrm>
          <a:prstGeom prst="rect">
            <a:avLst/>
          </a:prstGeom>
        </p:spPr>
      </p:pic>
      <p:pic>
        <p:nvPicPr>
          <p:cNvPr id="8" name="Resim 7">
            <a:extLst>
              <a:ext uri="{FF2B5EF4-FFF2-40B4-BE49-F238E27FC236}">
                <a16:creationId xmlns:a16="http://schemas.microsoft.com/office/drawing/2014/main" id="{5AE38751-BC5A-473C-9193-CB89E213F7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491" y="2211636"/>
            <a:ext cx="3201018" cy="3201018"/>
          </a:xfrm>
          <a:prstGeom prst="rect">
            <a:avLst/>
          </a:prstGeom>
        </p:spPr>
      </p:pic>
    </p:spTree>
    <p:extLst>
      <p:ext uri="{BB962C8B-B14F-4D97-AF65-F5344CB8AC3E}">
        <p14:creationId xmlns:p14="http://schemas.microsoft.com/office/powerpoint/2010/main" val="27264536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30"/>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Customer Obsession</a:t>
            </a:r>
            <a:endParaRPr/>
          </a:p>
        </p:txBody>
      </p:sp>
      <p:pic>
        <p:nvPicPr>
          <p:cNvPr id="7172" name="Picture 4">
            <a:extLst>
              <a:ext uri="{FF2B5EF4-FFF2-40B4-BE49-F238E27FC236}">
                <a16:creationId xmlns:a16="http://schemas.microsoft.com/office/drawing/2014/main" id="{2B5189CE-7E09-452C-A2B1-F8DABC57E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007" y="1690689"/>
            <a:ext cx="8576841" cy="4693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744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Ownership</a:t>
            </a:r>
            <a:endParaRPr lang="tr-TR" dirty="0"/>
          </a:p>
        </p:txBody>
      </p:sp>
    </p:spTree>
    <p:extLst>
      <p:ext uri="{BB962C8B-B14F-4D97-AF65-F5344CB8AC3E}">
        <p14:creationId xmlns:p14="http://schemas.microsoft.com/office/powerpoint/2010/main" val="297309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2505B7-CB46-4EBC-9E71-37713B2A2556}"/>
              </a:ext>
            </a:extLst>
          </p:cNvPr>
          <p:cNvSpPr>
            <a:spLocks noGrp="1"/>
          </p:cNvSpPr>
          <p:nvPr>
            <p:ph type="title"/>
          </p:nvPr>
        </p:nvSpPr>
        <p:spPr/>
        <p:txBody>
          <a:bodyPr/>
          <a:lstStyle/>
          <a:p>
            <a:r>
              <a:rPr lang="tr-TR" dirty="0" err="1"/>
              <a:t>State</a:t>
            </a:r>
            <a:r>
              <a:rPr lang="tr-TR" dirty="0"/>
              <a:t> </a:t>
            </a:r>
            <a:r>
              <a:rPr lang="tr-TR" dirty="0" err="1"/>
              <a:t>Diagram</a:t>
            </a:r>
            <a:endParaRPr lang="tr-TR" dirty="0"/>
          </a:p>
        </p:txBody>
      </p:sp>
      <p:sp>
        <p:nvSpPr>
          <p:cNvPr id="3" name="İçerik Yer Tutucusu 2">
            <a:extLst>
              <a:ext uri="{FF2B5EF4-FFF2-40B4-BE49-F238E27FC236}">
                <a16:creationId xmlns:a16="http://schemas.microsoft.com/office/drawing/2014/main" id="{B678C306-5FA4-4AD2-B331-16850F4F00DA}"/>
              </a:ext>
            </a:extLst>
          </p:cNvPr>
          <p:cNvSpPr>
            <a:spLocks noGrp="1"/>
          </p:cNvSpPr>
          <p:nvPr>
            <p:ph idx="1"/>
          </p:nvPr>
        </p:nvSpPr>
        <p:spPr/>
        <p:txBody>
          <a:bodyPr/>
          <a:lstStyle/>
          <a:p>
            <a:r>
              <a:rPr lang="tr-TR" dirty="0" err="1"/>
              <a:t>Methods</a:t>
            </a:r>
            <a:r>
              <a:rPr lang="tr-TR" dirty="0"/>
              <a:t> </a:t>
            </a:r>
            <a:r>
              <a:rPr lang="tr-TR" sz="2800" dirty="0" err="1">
                <a:effectLst>
                  <a:outerShdw blurRad="38100" dist="38100" dir="2700000" algn="tl">
                    <a:srgbClr val="000000">
                      <a:alpha val="43137"/>
                    </a:srgbClr>
                  </a:outerShdw>
                </a:effectLst>
                <a:highlight>
                  <a:srgbClr val="C0C0C0"/>
                </a:highlight>
                <a:latin typeface="Consolas" panose="020B0609020204030204" pitchFamily="49" charset="0"/>
              </a:rPr>
              <a:t>fly</a:t>
            </a:r>
            <a:r>
              <a:rPr lang="tr-TR" sz="28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a:t>
            </a:r>
            <a:r>
              <a:rPr lang="tr-TR" dirty="0" err="1"/>
              <a:t>and</a:t>
            </a:r>
            <a:r>
              <a:rPr lang="tr-TR" dirty="0"/>
              <a:t> </a:t>
            </a:r>
            <a:r>
              <a:rPr lang="tr-TR" sz="2800" dirty="0" err="1">
                <a:effectLst>
                  <a:outerShdw blurRad="38100" dist="38100" dir="2700000" algn="tl">
                    <a:srgbClr val="000000">
                      <a:alpha val="43137"/>
                    </a:srgbClr>
                  </a:outerShdw>
                </a:effectLst>
                <a:highlight>
                  <a:srgbClr val="C0C0C0"/>
                </a:highlight>
                <a:latin typeface="Consolas" panose="020B0609020204030204" pitchFamily="49" charset="0"/>
              </a:rPr>
              <a:t>swim</a:t>
            </a:r>
            <a:r>
              <a:rPr lang="tr-TR" sz="2800" dirty="0">
                <a:effectLst>
                  <a:outerShdw blurRad="38100" dist="38100" dir="2700000" algn="tl">
                    <a:srgbClr val="000000">
                      <a:alpha val="43137"/>
                    </a:srgbClr>
                  </a:outerShdw>
                </a:effectLst>
                <a:highlight>
                  <a:srgbClr val="C0C0C0"/>
                </a:highlight>
                <a:latin typeface="Consolas" panose="020B0609020204030204" pitchFamily="49" charset="0"/>
              </a:rPr>
              <a:t>()</a:t>
            </a:r>
            <a:r>
              <a:rPr lang="tr-TR" dirty="0"/>
              <a:t> </a:t>
            </a:r>
            <a:r>
              <a:rPr lang="tr-TR" dirty="0" err="1"/>
              <a:t>methods</a:t>
            </a:r>
            <a:r>
              <a:rPr lang="tr-TR" dirty="0"/>
              <a:t> </a:t>
            </a:r>
            <a:r>
              <a:rPr lang="tr-TR" dirty="0" err="1"/>
              <a:t>should</a:t>
            </a:r>
            <a:r>
              <a:rPr lang="tr-TR" dirty="0"/>
              <a:t> </a:t>
            </a:r>
            <a:r>
              <a:rPr lang="tr-TR" dirty="0" err="1"/>
              <a:t>act</a:t>
            </a:r>
            <a:r>
              <a:rPr lang="tr-TR" dirty="0"/>
              <a:t> </a:t>
            </a:r>
            <a:r>
              <a:rPr lang="tr-TR" dirty="0" err="1"/>
              <a:t>differently</a:t>
            </a:r>
            <a:r>
              <a:rPr lang="tr-TR" dirty="0"/>
              <a:t> </a:t>
            </a:r>
            <a:r>
              <a:rPr lang="tr-TR" dirty="0" err="1"/>
              <a:t>based</a:t>
            </a:r>
            <a:r>
              <a:rPr lang="tr-TR" dirty="0"/>
              <a:t> on </a:t>
            </a:r>
            <a:r>
              <a:rPr lang="tr-TR" dirty="0" err="1"/>
              <a:t>state</a:t>
            </a:r>
            <a:endParaRPr lang="tr-TR" dirty="0"/>
          </a:p>
        </p:txBody>
      </p:sp>
      <p:pic>
        <p:nvPicPr>
          <p:cNvPr id="5" name="Resim 4">
            <a:extLst>
              <a:ext uri="{FF2B5EF4-FFF2-40B4-BE49-F238E27FC236}">
                <a16:creationId xmlns:a16="http://schemas.microsoft.com/office/drawing/2014/main" id="{B3A9BCF8-2805-4F64-996B-7E4DFB985060}"/>
              </a:ext>
            </a:extLst>
          </p:cNvPr>
          <p:cNvPicPr>
            <a:picLocks noChangeAspect="1"/>
          </p:cNvPicPr>
          <p:nvPr/>
        </p:nvPicPr>
        <p:blipFill>
          <a:blip r:embed="rId3"/>
          <a:stretch>
            <a:fillRect/>
          </a:stretch>
        </p:blipFill>
        <p:spPr>
          <a:xfrm>
            <a:off x="3658717" y="3159888"/>
            <a:ext cx="4874566" cy="2146212"/>
          </a:xfrm>
          <a:prstGeom prst="rect">
            <a:avLst/>
          </a:prstGeom>
        </p:spPr>
      </p:pic>
    </p:spTree>
    <p:extLst>
      <p:ext uri="{BB962C8B-B14F-4D97-AF65-F5344CB8AC3E}">
        <p14:creationId xmlns:p14="http://schemas.microsoft.com/office/powerpoint/2010/main" val="24618033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3380B07-F8E4-4687-AE73-2A478D1FC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744" y="2087863"/>
            <a:ext cx="6382512" cy="4405011"/>
          </a:xfrm>
          <a:prstGeom prst="rect">
            <a:avLst/>
          </a:prstGeom>
        </p:spPr>
      </p:pic>
      <p:sp>
        <p:nvSpPr>
          <p:cNvPr id="2" name="Başlık 1">
            <a:extLst>
              <a:ext uri="{FF2B5EF4-FFF2-40B4-BE49-F238E27FC236}">
                <a16:creationId xmlns:a16="http://schemas.microsoft.com/office/drawing/2014/main" id="{F5DE56C4-0D1A-4FDD-A390-2F36FD9469C7}"/>
              </a:ext>
            </a:extLst>
          </p:cNvPr>
          <p:cNvSpPr>
            <a:spLocks noGrp="1"/>
          </p:cNvSpPr>
          <p:nvPr>
            <p:ph type="title"/>
          </p:nvPr>
        </p:nvSpPr>
        <p:spPr/>
        <p:txBody>
          <a:bodyPr/>
          <a:lstStyle/>
          <a:p>
            <a:r>
              <a:rPr lang="tr-TR" dirty="0" err="1"/>
              <a:t>Ownership</a:t>
            </a:r>
            <a:endParaRPr lang="tr-TR" dirty="0"/>
          </a:p>
        </p:txBody>
      </p:sp>
      <p:sp>
        <p:nvSpPr>
          <p:cNvPr id="3" name="İçerik Yer Tutucusu 2">
            <a:extLst>
              <a:ext uri="{FF2B5EF4-FFF2-40B4-BE49-F238E27FC236}">
                <a16:creationId xmlns:a16="http://schemas.microsoft.com/office/drawing/2014/main" id="{307CD9B9-3845-4BE9-9A45-6F073EF4B8C6}"/>
              </a:ext>
            </a:extLst>
          </p:cNvPr>
          <p:cNvSpPr>
            <a:spLocks noGrp="1"/>
          </p:cNvSpPr>
          <p:nvPr>
            <p:ph idx="1"/>
          </p:nvPr>
        </p:nvSpPr>
        <p:spPr/>
        <p:txBody>
          <a:bodyPr/>
          <a:lstStyle/>
          <a:p>
            <a:r>
              <a:rPr lang="tr-TR" dirty="0" err="1"/>
              <a:t>Act</a:t>
            </a:r>
            <a:r>
              <a:rPr lang="tr-TR" dirty="0"/>
              <a:t> on </a:t>
            </a:r>
            <a:r>
              <a:rPr lang="tr-TR" dirty="0" err="1"/>
              <a:t>behalf</a:t>
            </a:r>
            <a:r>
              <a:rPr lang="tr-TR" dirty="0"/>
              <a:t> of </a:t>
            </a:r>
            <a:r>
              <a:rPr lang="tr-TR" dirty="0" err="1"/>
              <a:t>the</a:t>
            </a:r>
            <a:r>
              <a:rPr lang="tr-TR" dirty="0"/>
              <a:t> </a:t>
            </a:r>
            <a:r>
              <a:rPr lang="tr-TR" dirty="0" err="1"/>
              <a:t>team</a:t>
            </a:r>
            <a:r>
              <a:rPr lang="tr-TR" dirty="0"/>
              <a:t>, </a:t>
            </a:r>
            <a:r>
              <a:rPr lang="tr-TR" dirty="0" err="1"/>
              <a:t>never</a:t>
            </a:r>
            <a:r>
              <a:rPr lang="tr-TR" dirty="0"/>
              <a:t> say "not </a:t>
            </a:r>
            <a:r>
              <a:rPr lang="tr-TR" dirty="0" err="1"/>
              <a:t>my</a:t>
            </a:r>
            <a:r>
              <a:rPr lang="tr-TR" dirty="0"/>
              <a:t> </a:t>
            </a:r>
            <a:r>
              <a:rPr lang="tr-TR" dirty="0" err="1"/>
              <a:t>job</a:t>
            </a:r>
            <a:r>
              <a:rPr lang="tr-TR" dirty="0"/>
              <a:t>!"</a:t>
            </a:r>
          </a:p>
          <a:p>
            <a:endParaRPr lang="tr-TR" dirty="0"/>
          </a:p>
          <a:p>
            <a:endParaRPr lang="tr-TR" dirty="0"/>
          </a:p>
          <a:p>
            <a:endParaRPr lang="tr-TR" dirty="0"/>
          </a:p>
        </p:txBody>
      </p:sp>
    </p:spTree>
    <p:extLst>
      <p:ext uri="{BB962C8B-B14F-4D97-AF65-F5344CB8AC3E}">
        <p14:creationId xmlns:p14="http://schemas.microsoft.com/office/powerpoint/2010/main" val="12227788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Think</a:t>
            </a:r>
            <a:r>
              <a:rPr lang="tr-TR" dirty="0"/>
              <a:t> </a:t>
            </a:r>
            <a:r>
              <a:rPr lang="tr-TR" dirty="0" err="1"/>
              <a:t>Big</a:t>
            </a:r>
            <a:endParaRPr lang="tr-TR" dirty="0"/>
          </a:p>
        </p:txBody>
      </p:sp>
    </p:spTree>
    <p:extLst>
      <p:ext uri="{BB962C8B-B14F-4D97-AF65-F5344CB8AC3E}">
        <p14:creationId xmlns:p14="http://schemas.microsoft.com/office/powerpoint/2010/main" val="35506273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DE56C4-0D1A-4FDD-A390-2F36FD9469C7}"/>
              </a:ext>
            </a:extLst>
          </p:cNvPr>
          <p:cNvSpPr>
            <a:spLocks noGrp="1"/>
          </p:cNvSpPr>
          <p:nvPr>
            <p:ph type="title"/>
          </p:nvPr>
        </p:nvSpPr>
        <p:spPr/>
        <p:txBody>
          <a:bodyPr/>
          <a:lstStyle/>
          <a:p>
            <a:r>
              <a:rPr lang="tr-TR" dirty="0" err="1"/>
              <a:t>Think</a:t>
            </a:r>
            <a:r>
              <a:rPr lang="tr-TR" dirty="0"/>
              <a:t> </a:t>
            </a:r>
            <a:r>
              <a:rPr lang="tr-TR" dirty="0" err="1"/>
              <a:t>Big</a:t>
            </a:r>
            <a:endParaRPr lang="tr-TR" dirty="0"/>
          </a:p>
        </p:txBody>
      </p:sp>
      <p:sp>
        <p:nvSpPr>
          <p:cNvPr id="3" name="İçerik Yer Tutucusu 2">
            <a:extLst>
              <a:ext uri="{FF2B5EF4-FFF2-40B4-BE49-F238E27FC236}">
                <a16:creationId xmlns:a16="http://schemas.microsoft.com/office/drawing/2014/main" id="{307CD9B9-3845-4BE9-9A45-6F073EF4B8C6}"/>
              </a:ext>
            </a:extLst>
          </p:cNvPr>
          <p:cNvSpPr>
            <a:spLocks noGrp="1"/>
          </p:cNvSpPr>
          <p:nvPr>
            <p:ph idx="1"/>
          </p:nvPr>
        </p:nvSpPr>
        <p:spPr/>
        <p:txBody>
          <a:bodyPr/>
          <a:lstStyle/>
          <a:p>
            <a:r>
              <a:rPr lang="tr-TR" dirty="0" err="1"/>
              <a:t>Think</a:t>
            </a:r>
            <a:r>
              <a:rPr lang="tr-TR" dirty="0"/>
              <a:t> of </a:t>
            </a:r>
            <a:r>
              <a:rPr lang="tr-TR" dirty="0" err="1"/>
              <a:t>new</a:t>
            </a:r>
            <a:r>
              <a:rPr lang="tr-TR" dirty="0"/>
              <a:t> </a:t>
            </a:r>
            <a:r>
              <a:rPr lang="tr-TR" dirty="0" err="1"/>
              <a:t>possible</a:t>
            </a:r>
            <a:r>
              <a:rPr lang="tr-TR" dirty="0"/>
              <a:t> </a:t>
            </a:r>
            <a:r>
              <a:rPr lang="tr-TR" dirty="0" err="1"/>
              <a:t>ways</a:t>
            </a:r>
            <a:r>
              <a:rPr lang="tr-TR" dirty="0"/>
              <a:t> </a:t>
            </a:r>
            <a:r>
              <a:rPr lang="tr-TR" dirty="0" err="1"/>
              <a:t>to</a:t>
            </a:r>
            <a:r>
              <a:rPr lang="tr-TR" dirty="0"/>
              <a:t> </a:t>
            </a:r>
            <a:r>
              <a:rPr lang="tr-TR" dirty="0" err="1"/>
              <a:t>serve</a:t>
            </a:r>
            <a:r>
              <a:rPr lang="tr-TR" dirty="0"/>
              <a:t> </a:t>
            </a:r>
            <a:r>
              <a:rPr lang="tr-TR" dirty="0" err="1"/>
              <a:t>customers</a:t>
            </a:r>
            <a:r>
              <a:rPr lang="tr-TR" dirty="0"/>
              <a:t> </a:t>
            </a:r>
            <a:r>
              <a:rPr lang="tr-TR" dirty="0" err="1"/>
              <a:t>and</a:t>
            </a:r>
            <a:r>
              <a:rPr lang="tr-TR" dirty="0"/>
              <a:t> </a:t>
            </a:r>
            <a:r>
              <a:rPr lang="tr-TR" dirty="0" err="1"/>
              <a:t>act</a:t>
            </a:r>
            <a:r>
              <a:rPr lang="tr-TR" dirty="0"/>
              <a:t> </a:t>
            </a:r>
            <a:r>
              <a:rPr lang="tr-TR" dirty="0" err="1"/>
              <a:t>boldly</a:t>
            </a:r>
            <a:endParaRPr lang="tr-TR" dirty="0"/>
          </a:p>
          <a:p>
            <a:endParaRPr lang="tr-TR" dirty="0"/>
          </a:p>
        </p:txBody>
      </p:sp>
      <p:pic>
        <p:nvPicPr>
          <p:cNvPr id="4" name="Picture 2" descr="man get the idea - thinking big stock illustrations">
            <a:extLst>
              <a:ext uri="{FF2B5EF4-FFF2-40B4-BE49-F238E27FC236}">
                <a16:creationId xmlns:a16="http://schemas.microsoft.com/office/drawing/2014/main" id="{1A45A06F-BDF7-4EEA-BEC8-15F790B81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6334" y="3027432"/>
            <a:ext cx="3149529" cy="314952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976FB3B-799C-434F-A2E0-ADAAF0B2D1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755" y="3339240"/>
            <a:ext cx="2525911" cy="252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4453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10723924f9f_0_16"/>
          <p:cNvSpPr txBox="1">
            <a:spLocks noGrp="1"/>
          </p:cNvSpPr>
          <p:nvPr>
            <p:ph type="title"/>
          </p:nvPr>
        </p:nvSpPr>
        <p:spPr>
          <a:xfrm>
            <a:off x="838202" y="365126"/>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Think Big</a:t>
            </a:r>
            <a:endParaRPr/>
          </a:p>
        </p:txBody>
      </p:sp>
      <p:sp>
        <p:nvSpPr>
          <p:cNvPr id="1038" name="Google Shape;1038;g10723924f9f_0_16"/>
          <p:cNvSpPr txBox="1">
            <a:spLocks noGrp="1"/>
          </p:cNvSpPr>
          <p:nvPr>
            <p:ph type="body" idx="1"/>
          </p:nvPr>
        </p:nvSpPr>
        <p:spPr>
          <a:xfrm>
            <a:off x="838202" y="1825625"/>
            <a:ext cx="10515600" cy="4351200"/>
          </a:xfrm>
          <a:prstGeom prst="rect">
            <a:avLst/>
          </a:prstGeom>
          <a:noFill/>
          <a:ln>
            <a:noFill/>
          </a:ln>
        </p:spPr>
        <p:txBody>
          <a:bodyPr spcFirstLastPara="1" wrap="square" lIns="91425" tIns="45700" rIns="91425" bIns="45700" anchor="t" anchorCtr="0">
            <a:normAutofit/>
          </a:bodyPr>
          <a:lstStyle/>
          <a:p>
            <a:pPr marL="228588" lvl="0" indent="-228588" algn="l" rtl="0">
              <a:lnSpc>
                <a:spcPct val="90000"/>
              </a:lnSpc>
              <a:spcBef>
                <a:spcPts val="0"/>
              </a:spcBef>
              <a:spcAft>
                <a:spcPts val="0"/>
              </a:spcAft>
              <a:buClr>
                <a:schemeClr val="dk1"/>
              </a:buClr>
              <a:buSzPts val="2800"/>
              <a:buChar char="•"/>
            </a:pPr>
            <a:r>
              <a:rPr lang="tr-TR" dirty="0" err="1"/>
              <a:t>Think</a:t>
            </a:r>
            <a:r>
              <a:rPr lang="tr-TR" dirty="0"/>
              <a:t> of </a:t>
            </a:r>
            <a:r>
              <a:rPr lang="tr-TR" dirty="0" err="1"/>
              <a:t>new</a:t>
            </a:r>
            <a:r>
              <a:rPr lang="tr-TR" dirty="0"/>
              <a:t> </a:t>
            </a:r>
            <a:r>
              <a:rPr lang="tr-TR" dirty="0" err="1"/>
              <a:t>possible</a:t>
            </a:r>
            <a:r>
              <a:rPr lang="tr-TR" dirty="0"/>
              <a:t> </a:t>
            </a:r>
            <a:r>
              <a:rPr lang="tr-TR" dirty="0" err="1"/>
              <a:t>ways</a:t>
            </a:r>
            <a:r>
              <a:rPr lang="tr-TR" dirty="0"/>
              <a:t> </a:t>
            </a:r>
            <a:r>
              <a:rPr lang="tr-TR" dirty="0" err="1"/>
              <a:t>to</a:t>
            </a:r>
            <a:r>
              <a:rPr lang="tr-TR" dirty="0"/>
              <a:t> </a:t>
            </a:r>
            <a:r>
              <a:rPr lang="tr-TR" dirty="0" err="1"/>
              <a:t>serve</a:t>
            </a:r>
            <a:r>
              <a:rPr lang="tr-TR" dirty="0"/>
              <a:t> </a:t>
            </a:r>
            <a:r>
              <a:rPr lang="tr-TR" dirty="0" err="1"/>
              <a:t>customers</a:t>
            </a:r>
            <a:endParaRPr dirty="0"/>
          </a:p>
          <a:p>
            <a:pPr marL="685768" lvl="1" indent="-228588" algn="l" rtl="0">
              <a:spcBef>
                <a:spcPts val="1000"/>
              </a:spcBef>
              <a:spcAft>
                <a:spcPts val="0"/>
              </a:spcAft>
              <a:buSzPts val="1800"/>
              <a:buChar char="•"/>
            </a:pPr>
            <a:r>
              <a:rPr lang="tr-TR" sz="2800" dirty="0" err="1"/>
              <a:t>Instead</a:t>
            </a:r>
            <a:r>
              <a:rPr lang="tr-TR" sz="2800" dirty="0"/>
              <a:t> of </a:t>
            </a:r>
            <a:r>
              <a:rPr lang="tr-TR" sz="2800" dirty="0" err="1"/>
              <a:t>conceptual</a:t>
            </a:r>
            <a:r>
              <a:rPr lang="tr-TR" sz="2800" dirty="0"/>
              <a:t> </a:t>
            </a:r>
            <a:r>
              <a:rPr lang="tr-TR" sz="2800" dirty="0" err="1"/>
              <a:t>example</a:t>
            </a:r>
            <a:r>
              <a:rPr lang="tr-TR" sz="2800" dirty="0"/>
              <a:t>, </a:t>
            </a:r>
            <a:r>
              <a:rPr lang="tr-TR" sz="2800" dirty="0" err="1"/>
              <a:t>we</a:t>
            </a:r>
            <a:r>
              <a:rPr lang="tr-TR" sz="2800" dirty="0"/>
              <a:t> </a:t>
            </a:r>
            <a:r>
              <a:rPr lang="tr-TR" sz="2800" dirty="0" err="1"/>
              <a:t>provided</a:t>
            </a:r>
            <a:r>
              <a:rPr lang="tr-TR" sz="2800" dirty="0"/>
              <a:t> a </a:t>
            </a:r>
            <a:r>
              <a:rPr lang="tr-TR" sz="2800" dirty="0" err="1"/>
              <a:t>real</a:t>
            </a:r>
            <a:r>
              <a:rPr lang="tr-TR" sz="2800" dirty="0"/>
              <a:t> </a:t>
            </a:r>
            <a:r>
              <a:rPr lang="tr-TR" sz="2800" dirty="0" err="1"/>
              <a:t>world</a:t>
            </a:r>
            <a:r>
              <a:rPr lang="tr-TR" sz="2800" dirty="0"/>
              <a:t> </a:t>
            </a:r>
            <a:r>
              <a:rPr lang="tr-TR" sz="2800" dirty="0" err="1"/>
              <a:t>use</a:t>
            </a:r>
            <a:r>
              <a:rPr lang="tr-TR" sz="2800" dirty="0"/>
              <a:t> </a:t>
            </a:r>
            <a:r>
              <a:rPr lang="tr-TR" sz="2800" dirty="0" err="1"/>
              <a:t>case</a:t>
            </a:r>
            <a:endParaRPr sz="2800" dirty="0"/>
          </a:p>
          <a:p>
            <a:pPr marL="685768" lvl="0" indent="0" algn="l" rtl="0">
              <a:lnSpc>
                <a:spcPct val="90000"/>
              </a:lnSpc>
              <a:spcBef>
                <a:spcPts val="0"/>
              </a:spcBef>
              <a:spcAft>
                <a:spcPts val="0"/>
              </a:spcAft>
              <a:buNone/>
            </a:pPr>
            <a:r>
              <a:rPr lang="tr-TR" dirty="0"/>
              <a:t>																																																					</a:t>
            </a:r>
            <a:endParaRPr dirty="0"/>
          </a:p>
        </p:txBody>
      </p:sp>
      <p:pic>
        <p:nvPicPr>
          <p:cNvPr id="4" name="Resim 3">
            <a:extLst>
              <a:ext uri="{FF2B5EF4-FFF2-40B4-BE49-F238E27FC236}">
                <a16:creationId xmlns:a16="http://schemas.microsoft.com/office/drawing/2014/main" id="{D0D8F2D1-1D3F-46C6-8E2B-5BB5AE203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3569448"/>
            <a:ext cx="2725011" cy="1532357"/>
          </a:xfrm>
          <a:prstGeom prst="rect">
            <a:avLst/>
          </a:prstGeom>
        </p:spPr>
      </p:pic>
      <p:pic>
        <p:nvPicPr>
          <p:cNvPr id="5" name="Resim 4">
            <a:extLst>
              <a:ext uri="{FF2B5EF4-FFF2-40B4-BE49-F238E27FC236}">
                <a16:creationId xmlns:a16="http://schemas.microsoft.com/office/drawing/2014/main" id="{2B732F43-F70E-4C9D-9D6E-6BBBD4B95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53" y="4634850"/>
            <a:ext cx="2043142" cy="1532357"/>
          </a:xfrm>
          <a:prstGeom prst="rect">
            <a:avLst/>
          </a:prstGeom>
        </p:spPr>
      </p:pic>
      <p:pic>
        <p:nvPicPr>
          <p:cNvPr id="6" name="Picture 2" descr="Zombi – Official Minecraft Wiki">
            <a:extLst>
              <a:ext uri="{FF2B5EF4-FFF2-40B4-BE49-F238E27FC236}">
                <a16:creationId xmlns:a16="http://schemas.microsoft.com/office/drawing/2014/main" id="{9CDE7909-E798-4757-9B2B-66AD9CBCC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4639" y="3569448"/>
            <a:ext cx="1277047" cy="2130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DB823A3C-869B-4884-B7D3-A7A60D3114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500443" y="3822186"/>
            <a:ext cx="3012696" cy="16965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a:t>Deliver </a:t>
            </a:r>
            <a:r>
              <a:rPr lang="tr-TR" dirty="0" err="1"/>
              <a:t>Results</a:t>
            </a:r>
            <a:endParaRPr lang="tr-TR" dirty="0"/>
          </a:p>
        </p:txBody>
      </p:sp>
    </p:spTree>
    <p:extLst>
      <p:ext uri="{BB962C8B-B14F-4D97-AF65-F5344CB8AC3E}">
        <p14:creationId xmlns:p14="http://schemas.microsoft.com/office/powerpoint/2010/main" val="4991483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5DE56C4-0D1A-4FDD-A390-2F36FD9469C7}"/>
              </a:ext>
            </a:extLst>
          </p:cNvPr>
          <p:cNvSpPr>
            <a:spLocks noGrp="1"/>
          </p:cNvSpPr>
          <p:nvPr>
            <p:ph type="title"/>
          </p:nvPr>
        </p:nvSpPr>
        <p:spPr/>
        <p:txBody>
          <a:bodyPr/>
          <a:lstStyle/>
          <a:p>
            <a:r>
              <a:rPr lang="tr-TR" dirty="0"/>
              <a:t>Deliver </a:t>
            </a:r>
            <a:r>
              <a:rPr lang="tr-TR" dirty="0" err="1"/>
              <a:t>Results</a:t>
            </a:r>
            <a:endParaRPr lang="tr-TR" dirty="0"/>
          </a:p>
        </p:txBody>
      </p:sp>
      <p:sp>
        <p:nvSpPr>
          <p:cNvPr id="3" name="İçerik Yer Tutucusu 2">
            <a:extLst>
              <a:ext uri="{FF2B5EF4-FFF2-40B4-BE49-F238E27FC236}">
                <a16:creationId xmlns:a16="http://schemas.microsoft.com/office/drawing/2014/main" id="{307CD9B9-3845-4BE9-9A45-6F073EF4B8C6}"/>
              </a:ext>
            </a:extLst>
          </p:cNvPr>
          <p:cNvSpPr>
            <a:spLocks noGrp="1"/>
          </p:cNvSpPr>
          <p:nvPr>
            <p:ph idx="1"/>
          </p:nvPr>
        </p:nvSpPr>
        <p:spPr/>
        <p:txBody>
          <a:bodyPr/>
          <a:lstStyle/>
          <a:p>
            <a:r>
              <a:rPr lang="tr-TR" dirty="0"/>
              <a:t>Deliver </a:t>
            </a:r>
            <a:r>
              <a:rPr lang="tr-TR" dirty="0" err="1"/>
              <a:t>results</a:t>
            </a:r>
            <a:r>
              <a:rPr lang="tr-TR" dirty="0"/>
              <a:t> in a </a:t>
            </a:r>
            <a:r>
              <a:rPr lang="tr-TR" dirty="0" err="1"/>
              <a:t>timely</a:t>
            </a:r>
            <a:r>
              <a:rPr lang="tr-TR" dirty="0"/>
              <a:t> </a:t>
            </a:r>
            <a:r>
              <a:rPr lang="tr-TR" dirty="0" err="1"/>
              <a:t>fashion</a:t>
            </a:r>
            <a:endParaRPr lang="tr-TR" dirty="0"/>
          </a:p>
          <a:p>
            <a:r>
              <a:rPr lang="tr-TR" dirty="0" err="1"/>
              <a:t>Despite</a:t>
            </a:r>
            <a:r>
              <a:rPr lang="tr-TR" dirty="0"/>
              <a:t> </a:t>
            </a:r>
            <a:r>
              <a:rPr lang="tr-TR" dirty="0" err="1"/>
              <a:t>setbacks</a:t>
            </a:r>
            <a:r>
              <a:rPr lang="tr-TR" dirty="0"/>
              <a:t>, </a:t>
            </a:r>
            <a:r>
              <a:rPr lang="tr-TR" dirty="0" err="1"/>
              <a:t>never</a:t>
            </a:r>
            <a:r>
              <a:rPr lang="tr-TR" dirty="0"/>
              <a:t> </a:t>
            </a:r>
            <a:r>
              <a:rPr lang="tr-TR" dirty="0" err="1"/>
              <a:t>settle</a:t>
            </a:r>
            <a:endParaRPr lang="tr-TR" dirty="0"/>
          </a:p>
          <a:p>
            <a:endParaRPr lang="tr-TR" dirty="0"/>
          </a:p>
        </p:txBody>
      </p:sp>
      <p:pic>
        <p:nvPicPr>
          <p:cNvPr id="4098" name="Picture 2" descr="stopwatch flat icon. pixel perfect. for mobile and web. - deliver results stock illustrations">
            <a:extLst>
              <a:ext uri="{FF2B5EF4-FFF2-40B4-BE49-F238E27FC236}">
                <a16:creationId xmlns:a16="http://schemas.microsoft.com/office/drawing/2014/main" id="{F8452B95-C312-43DF-B5D0-2D9D8A926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658" y="3429000"/>
            <a:ext cx="291465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C39D0613-AA73-4E32-B66B-199F01F96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694" y="3429000"/>
            <a:ext cx="3636026" cy="2914650"/>
          </a:xfrm>
          <a:prstGeom prst="rect">
            <a:avLst/>
          </a:prstGeom>
        </p:spPr>
      </p:pic>
    </p:spTree>
    <p:extLst>
      <p:ext uri="{BB962C8B-B14F-4D97-AF65-F5344CB8AC3E}">
        <p14:creationId xmlns:p14="http://schemas.microsoft.com/office/powerpoint/2010/main" val="25686348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rgbClr val="C00000"/>
                          </a:solidFill>
                        </a:rPr>
                        <a:t>Amazon </a:t>
                      </a:r>
                      <a:r>
                        <a:rPr lang="tr-TR" sz="2500" dirty="0" err="1">
                          <a:solidFill>
                            <a:srgbClr val="C00000"/>
                          </a:solidFill>
                        </a:rPr>
                        <a:t>Leadership</a:t>
                      </a:r>
                      <a:r>
                        <a:rPr lang="tr-TR" sz="2500" dirty="0">
                          <a:solidFill>
                            <a:srgbClr val="C00000"/>
                          </a:solidFill>
                        </a:rPr>
                        <a:t> </a:t>
                      </a:r>
                      <a:r>
                        <a:rPr lang="tr-TR" sz="2500" dirty="0" err="1">
                          <a:solidFill>
                            <a:srgbClr val="C00000"/>
                          </a:solidFill>
                        </a:rPr>
                        <a:t>Principles</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Team </a:t>
                      </a:r>
                      <a:r>
                        <a:rPr lang="tr-TR" sz="2500" dirty="0" err="1">
                          <a:solidFill>
                            <a:schemeClr val="bg1"/>
                          </a:solidFill>
                        </a:rPr>
                        <a:t>Work</a:t>
                      </a:r>
                      <a:endParaRPr lang="tr-TR" sz="2500" dirty="0">
                        <a:solidFill>
                          <a:schemeClr val="bg1"/>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41877161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966935788"/>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chemeClr val="bg1"/>
                          </a:solidFill>
                        </a:rPr>
                        <a:t>Amazon </a:t>
                      </a:r>
                      <a:r>
                        <a:rPr lang="tr-TR" sz="2500" dirty="0" err="1">
                          <a:solidFill>
                            <a:schemeClr val="bg1"/>
                          </a:solidFill>
                        </a:rPr>
                        <a:t>Leadership</a:t>
                      </a:r>
                      <a:r>
                        <a:rPr lang="tr-TR" sz="2500" dirty="0">
                          <a:solidFill>
                            <a:schemeClr val="bg1"/>
                          </a:solidFill>
                        </a:rPr>
                        <a:t> </a:t>
                      </a:r>
                      <a:r>
                        <a:rPr lang="tr-TR" sz="2500" dirty="0" err="1">
                          <a:solidFill>
                            <a:schemeClr val="bg1"/>
                          </a:solidFill>
                        </a:rPr>
                        <a:t>Principles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Team </a:t>
                      </a:r>
                      <a:r>
                        <a:rPr lang="tr-TR" sz="2500" dirty="0" err="1">
                          <a:solidFill>
                            <a:schemeClr val="bg1"/>
                          </a:solidFill>
                        </a:rPr>
                        <a:t>Work</a:t>
                      </a:r>
                      <a:endParaRPr lang="tr-TR" sz="2500" dirty="0">
                        <a:solidFill>
                          <a:schemeClr val="bg1"/>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5363793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err="1"/>
              <a:t>Initially</a:t>
            </a:r>
            <a:r>
              <a:rPr lang="tr-TR" dirty="0"/>
              <a:t> </a:t>
            </a:r>
            <a:r>
              <a:rPr lang="tr-TR" dirty="0" err="1"/>
              <a:t>there</a:t>
            </a:r>
            <a:r>
              <a:rPr lang="tr-TR" dirty="0"/>
              <a:t> </a:t>
            </a:r>
            <a:r>
              <a:rPr lang="tr-TR" dirty="0" err="1"/>
              <a:t>were</a:t>
            </a:r>
            <a:r>
              <a:rPr lang="tr-TR" dirty="0"/>
              <a:t> lot of </a:t>
            </a:r>
            <a:r>
              <a:rPr lang="tr-TR" dirty="0" err="1"/>
              <a:t>ambiguity</a:t>
            </a:r>
            <a:r>
              <a:rPr lang="tr-TR" dirty="0"/>
              <a:t> in </a:t>
            </a:r>
            <a:r>
              <a:rPr lang="tr-TR" dirty="0" err="1"/>
              <a:t>the</a:t>
            </a:r>
            <a:r>
              <a:rPr lang="tr-TR" dirty="0"/>
              <a:t> </a:t>
            </a:r>
            <a:r>
              <a:rPr lang="tr-TR" dirty="0" err="1"/>
              <a:t>project</a:t>
            </a:r>
            <a:endParaRPr lang="tr-TR" dirty="0"/>
          </a:p>
          <a:p>
            <a:pPr lvl="1"/>
            <a:r>
              <a:rPr lang="tr-TR" dirty="0" err="1"/>
              <a:t>What</a:t>
            </a:r>
            <a:r>
              <a:rPr lang="tr-TR" dirty="0"/>
              <a:t> </a:t>
            </a:r>
            <a:r>
              <a:rPr lang="tr-TR" dirty="0" err="1"/>
              <a:t>are</a:t>
            </a:r>
            <a:r>
              <a:rPr lang="tr-TR" dirty="0"/>
              <a:t> </a:t>
            </a:r>
            <a:r>
              <a:rPr lang="tr-TR" dirty="0" err="1"/>
              <a:t>the</a:t>
            </a:r>
            <a:r>
              <a:rPr lang="tr-TR" dirty="0"/>
              <a:t> </a:t>
            </a:r>
            <a:r>
              <a:rPr lang="tr-TR" dirty="0" err="1"/>
              <a:t>states</a:t>
            </a:r>
            <a:r>
              <a:rPr lang="tr-TR" dirty="0"/>
              <a:t>, </a:t>
            </a:r>
            <a:r>
              <a:rPr lang="tr-TR" dirty="0" err="1"/>
              <a:t>actions</a:t>
            </a:r>
            <a:r>
              <a:rPr lang="tr-TR" dirty="0"/>
              <a:t> </a:t>
            </a:r>
            <a:r>
              <a:rPr lang="tr-TR" dirty="0" err="1"/>
              <a:t>and</a:t>
            </a:r>
            <a:r>
              <a:rPr lang="tr-TR" dirty="0"/>
              <a:t> </a:t>
            </a:r>
            <a:r>
              <a:rPr lang="tr-TR" dirty="0" err="1"/>
              <a:t>transition</a:t>
            </a:r>
            <a:r>
              <a:rPr lang="tr-TR" dirty="0"/>
              <a:t> </a:t>
            </a:r>
            <a:r>
              <a:rPr lang="tr-TR" dirty="0" err="1"/>
              <a:t>for</a:t>
            </a:r>
            <a:r>
              <a:rPr lang="tr-TR" dirty="0"/>
              <a:t> </a:t>
            </a:r>
            <a:r>
              <a:rPr lang="tr-TR" dirty="0" err="1"/>
              <a:t>NPCs</a:t>
            </a:r>
            <a:r>
              <a:rPr lang="tr-TR" dirty="0"/>
              <a:t>?</a:t>
            </a:r>
          </a:p>
        </p:txBody>
      </p:sp>
      <p:pic>
        <p:nvPicPr>
          <p:cNvPr id="7" name="Resim 6" descr="metin içeren bir resim&#10;&#10;Açıklama otomatik olarak oluşturuldu">
            <a:extLst>
              <a:ext uri="{FF2B5EF4-FFF2-40B4-BE49-F238E27FC236}">
                <a16:creationId xmlns:a16="http://schemas.microsoft.com/office/drawing/2014/main" id="{CB420160-F8B1-4626-AB49-C2BD515EA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600" y="2950249"/>
            <a:ext cx="4622800" cy="3226714"/>
          </a:xfrm>
          <a:prstGeom prst="rect">
            <a:avLst/>
          </a:prstGeom>
        </p:spPr>
      </p:pic>
    </p:spTree>
    <p:extLst>
      <p:ext uri="{BB962C8B-B14F-4D97-AF65-F5344CB8AC3E}">
        <p14:creationId xmlns:p14="http://schemas.microsoft.com/office/powerpoint/2010/main" val="41854900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err="1"/>
              <a:t>Initially</a:t>
            </a:r>
            <a:r>
              <a:rPr lang="tr-TR" dirty="0"/>
              <a:t> </a:t>
            </a:r>
            <a:r>
              <a:rPr lang="tr-TR" dirty="0" err="1"/>
              <a:t>there</a:t>
            </a:r>
            <a:r>
              <a:rPr lang="tr-TR" dirty="0"/>
              <a:t> </a:t>
            </a:r>
            <a:r>
              <a:rPr lang="tr-TR" dirty="0" err="1"/>
              <a:t>were</a:t>
            </a:r>
            <a:r>
              <a:rPr lang="tr-TR" dirty="0"/>
              <a:t> lot of </a:t>
            </a:r>
            <a:r>
              <a:rPr lang="tr-TR" dirty="0" err="1"/>
              <a:t>ambiguity</a:t>
            </a:r>
            <a:r>
              <a:rPr lang="tr-TR" dirty="0"/>
              <a:t> in </a:t>
            </a:r>
            <a:r>
              <a:rPr lang="tr-TR" dirty="0" err="1"/>
              <a:t>the</a:t>
            </a:r>
            <a:r>
              <a:rPr lang="tr-TR" dirty="0"/>
              <a:t> </a:t>
            </a:r>
            <a:r>
              <a:rPr lang="tr-TR" dirty="0" err="1"/>
              <a:t>project</a:t>
            </a:r>
            <a:endParaRPr lang="tr-TR" dirty="0"/>
          </a:p>
          <a:p>
            <a:pPr lvl="1"/>
            <a:r>
              <a:rPr lang="tr-TR" dirty="0" err="1"/>
              <a:t>What</a:t>
            </a:r>
            <a:r>
              <a:rPr lang="tr-TR" dirty="0"/>
              <a:t> </a:t>
            </a:r>
            <a:r>
              <a:rPr lang="tr-TR" dirty="0" err="1"/>
              <a:t>are</a:t>
            </a:r>
            <a:r>
              <a:rPr lang="tr-TR" dirty="0"/>
              <a:t> </a:t>
            </a:r>
            <a:r>
              <a:rPr lang="tr-TR" dirty="0" err="1"/>
              <a:t>the</a:t>
            </a:r>
            <a:r>
              <a:rPr lang="tr-TR" dirty="0"/>
              <a:t> </a:t>
            </a:r>
            <a:r>
              <a:rPr lang="tr-TR" dirty="0" err="1"/>
              <a:t>states</a:t>
            </a:r>
            <a:r>
              <a:rPr lang="tr-TR" dirty="0"/>
              <a:t>, </a:t>
            </a:r>
            <a:r>
              <a:rPr lang="tr-TR" dirty="0" err="1"/>
              <a:t>actions</a:t>
            </a:r>
            <a:r>
              <a:rPr lang="tr-TR" dirty="0"/>
              <a:t> </a:t>
            </a:r>
            <a:r>
              <a:rPr lang="tr-TR" dirty="0" err="1"/>
              <a:t>and</a:t>
            </a:r>
            <a:r>
              <a:rPr lang="tr-TR" dirty="0"/>
              <a:t> </a:t>
            </a:r>
            <a:r>
              <a:rPr lang="tr-TR" dirty="0" err="1"/>
              <a:t>transition</a:t>
            </a:r>
            <a:r>
              <a:rPr lang="tr-TR" dirty="0"/>
              <a:t>?</a:t>
            </a:r>
          </a:p>
          <a:p>
            <a:pPr lvl="1"/>
            <a:endParaRPr lang="tr-TR" dirty="0"/>
          </a:p>
          <a:p>
            <a:r>
              <a:rPr lang="tr-TR" dirty="0" err="1"/>
              <a:t>Needed</a:t>
            </a:r>
            <a:r>
              <a:rPr lang="tr-TR" dirty="0"/>
              <a:t> </a:t>
            </a:r>
            <a:r>
              <a:rPr lang="tr-TR" dirty="0" err="1"/>
              <a:t>the</a:t>
            </a:r>
            <a:r>
              <a:rPr lang="tr-TR" dirty="0"/>
              <a:t> </a:t>
            </a:r>
            <a:r>
              <a:rPr lang="tr-TR" b="1" dirty="0" err="1"/>
              <a:t>work</a:t>
            </a:r>
            <a:r>
              <a:rPr lang="tr-TR" b="1" dirty="0"/>
              <a:t> </a:t>
            </a:r>
            <a:r>
              <a:rPr lang="tr-TR" b="1" dirty="0" err="1"/>
              <a:t>together</a:t>
            </a:r>
            <a:r>
              <a:rPr lang="tr-TR" b="1" dirty="0"/>
              <a:t> </a:t>
            </a:r>
            <a:r>
              <a:rPr lang="tr-TR" b="1" dirty="0" err="1"/>
              <a:t>with</a:t>
            </a:r>
            <a:r>
              <a:rPr lang="tr-TR" b="1" dirty="0"/>
              <a:t> </a:t>
            </a:r>
            <a:r>
              <a:rPr lang="tr-TR" b="1" dirty="0" err="1"/>
              <a:t>high</a:t>
            </a:r>
            <a:r>
              <a:rPr lang="tr-TR" b="1" dirty="0"/>
              <a:t> </a:t>
            </a:r>
            <a:r>
              <a:rPr lang="tr-TR" b="1" dirty="0" err="1"/>
              <a:t>communication</a:t>
            </a:r>
            <a:endParaRPr lang="tr-TR" b="1" dirty="0"/>
          </a:p>
        </p:txBody>
      </p:sp>
      <p:pic>
        <p:nvPicPr>
          <p:cNvPr id="7" name="Resim 6">
            <a:extLst>
              <a:ext uri="{FF2B5EF4-FFF2-40B4-BE49-F238E27FC236}">
                <a16:creationId xmlns:a16="http://schemas.microsoft.com/office/drawing/2014/main" id="{D48A346F-DD78-4A8B-B550-255FACC58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40" y="3680186"/>
            <a:ext cx="3024319" cy="3027343"/>
          </a:xfrm>
          <a:prstGeom prst="rect">
            <a:avLst/>
          </a:prstGeom>
        </p:spPr>
      </p:pic>
    </p:spTree>
    <p:extLst>
      <p:ext uri="{BB962C8B-B14F-4D97-AF65-F5344CB8AC3E}">
        <p14:creationId xmlns:p14="http://schemas.microsoft.com/office/powerpoint/2010/main" val="907057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672BAF-3708-4E2F-B446-3AED6AD010E6}"/>
              </a:ext>
            </a:extLst>
          </p:cNvPr>
          <p:cNvSpPr>
            <a:spLocks noGrp="1"/>
          </p:cNvSpPr>
          <p:nvPr>
            <p:ph type="title"/>
          </p:nvPr>
        </p:nvSpPr>
        <p:spPr/>
        <p:txBody>
          <a:bodyPr/>
          <a:lstStyle/>
          <a:p>
            <a:r>
              <a:rPr lang="tr-TR" dirty="0" err="1"/>
              <a:t>Redefining</a:t>
            </a:r>
            <a:r>
              <a:rPr lang="tr-TR" dirty="0"/>
              <a:t> </a:t>
            </a:r>
            <a:r>
              <a:rPr lang="tr-TR" sz="3500" dirty="0" err="1">
                <a:latin typeface="Consolas" panose="020B0609020204030204" pitchFamily="49" charset="0"/>
              </a:rPr>
              <a:t>fly</a:t>
            </a:r>
            <a:r>
              <a:rPr lang="tr-TR" sz="3500" dirty="0">
                <a:latin typeface="Consolas" panose="020B0609020204030204" pitchFamily="49" charset="0"/>
              </a:rPr>
              <a:t>()</a:t>
            </a:r>
            <a:r>
              <a:rPr lang="tr-TR" dirty="0"/>
              <a:t> </a:t>
            </a:r>
            <a:r>
              <a:rPr lang="tr-TR" dirty="0" err="1"/>
              <a:t>and</a:t>
            </a:r>
            <a:r>
              <a:rPr lang="tr-TR" dirty="0"/>
              <a:t> </a:t>
            </a:r>
            <a:r>
              <a:rPr lang="tr-TR" sz="3500" dirty="0" err="1">
                <a:latin typeface="Consolas" panose="020B0609020204030204" pitchFamily="49" charset="0"/>
              </a:rPr>
              <a:t>swim</a:t>
            </a:r>
            <a:r>
              <a:rPr lang="tr-TR" sz="3500" dirty="0">
                <a:latin typeface="Consolas" panose="020B0609020204030204" pitchFamily="49" charset="0"/>
              </a:rPr>
              <a:t>()</a:t>
            </a:r>
            <a:r>
              <a:rPr lang="tr-TR" dirty="0"/>
              <a:t> </a:t>
            </a:r>
            <a:r>
              <a:rPr lang="tr-TR" dirty="0" err="1"/>
              <a:t>Methods</a:t>
            </a:r>
            <a:endParaRPr lang="tr-TR" dirty="0"/>
          </a:p>
        </p:txBody>
      </p:sp>
      <p:pic>
        <p:nvPicPr>
          <p:cNvPr id="51" name="Resim 50">
            <a:extLst>
              <a:ext uri="{FF2B5EF4-FFF2-40B4-BE49-F238E27FC236}">
                <a16:creationId xmlns:a16="http://schemas.microsoft.com/office/drawing/2014/main" id="{30CE9B22-B439-4CE0-AE00-A3DED9285D70}"/>
              </a:ext>
            </a:extLst>
          </p:cNvPr>
          <p:cNvPicPr>
            <a:picLocks noChangeAspect="1"/>
          </p:cNvPicPr>
          <p:nvPr/>
        </p:nvPicPr>
        <p:blipFill>
          <a:blip r:embed="rId3"/>
          <a:stretch>
            <a:fillRect/>
          </a:stretch>
        </p:blipFill>
        <p:spPr>
          <a:xfrm>
            <a:off x="838202" y="3865869"/>
            <a:ext cx="4952866" cy="2627005"/>
          </a:xfrm>
          <a:prstGeom prst="rect">
            <a:avLst/>
          </a:prstGeom>
          <a:ln>
            <a:noFill/>
          </a:ln>
          <a:effectLst>
            <a:outerShdw blurRad="292100" dist="139700" dir="2700000" algn="tl" rotWithShape="0">
              <a:srgbClr val="333333">
                <a:alpha val="65000"/>
              </a:srgbClr>
            </a:outerShdw>
          </a:effectLst>
        </p:spPr>
      </p:pic>
      <p:pic>
        <p:nvPicPr>
          <p:cNvPr id="54" name="Resim 53">
            <a:extLst>
              <a:ext uri="{FF2B5EF4-FFF2-40B4-BE49-F238E27FC236}">
                <a16:creationId xmlns:a16="http://schemas.microsoft.com/office/drawing/2014/main" id="{397B0E9C-39DA-426D-948E-03C0C1C0A5A8}"/>
              </a:ext>
            </a:extLst>
          </p:cNvPr>
          <p:cNvPicPr>
            <a:picLocks noChangeAspect="1"/>
          </p:cNvPicPr>
          <p:nvPr/>
        </p:nvPicPr>
        <p:blipFill>
          <a:blip r:embed="rId4"/>
          <a:stretch>
            <a:fillRect/>
          </a:stretch>
        </p:blipFill>
        <p:spPr>
          <a:xfrm>
            <a:off x="673338" y="1960559"/>
            <a:ext cx="2760168" cy="84781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24E6796F-8D64-44F7-BBB0-908D5A45116F}"/>
              </a:ext>
            </a:extLst>
          </p:cNvPr>
          <p:cNvPicPr>
            <a:picLocks noChangeAspect="1"/>
          </p:cNvPicPr>
          <p:nvPr/>
        </p:nvPicPr>
        <p:blipFill>
          <a:blip r:embed="rId5"/>
          <a:stretch>
            <a:fillRect/>
          </a:stretch>
        </p:blipFill>
        <p:spPr>
          <a:xfrm>
            <a:off x="3781160" y="1690689"/>
            <a:ext cx="4280654" cy="1884719"/>
          </a:xfrm>
          <a:prstGeom prst="rect">
            <a:avLst/>
          </a:prstGeom>
        </p:spPr>
      </p:pic>
      <p:sp>
        <p:nvSpPr>
          <p:cNvPr id="4" name="Ok: Aşağı 3">
            <a:extLst>
              <a:ext uri="{FF2B5EF4-FFF2-40B4-BE49-F238E27FC236}">
                <a16:creationId xmlns:a16="http://schemas.microsoft.com/office/drawing/2014/main" id="{69C0741D-BA33-48ED-82C9-E3023659F734}"/>
              </a:ext>
            </a:extLst>
          </p:cNvPr>
          <p:cNvSpPr/>
          <p:nvPr/>
        </p:nvSpPr>
        <p:spPr>
          <a:xfrm>
            <a:off x="1711569" y="2992131"/>
            <a:ext cx="445477" cy="70420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8310386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err="1"/>
              <a:t>Initially</a:t>
            </a:r>
            <a:r>
              <a:rPr lang="tr-TR" dirty="0"/>
              <a:t> </a:t>
            </a:r>
            <a:r>
              <a:rPr lang="tr-TR" dirty="0" err="1"/>
              <a:t>there</a:t>
            </a:r>
            <a:r>
              <a:rPr lang="tr-TR" dirty="0"/>
              <a:t> </a:t>
            </a:r>
            <a:r>
              <a:rPr lang="tr-TR" dirty="0" err="1"/>
              <a:t>were</a:t>
            </a:r>
            <a:r>
              <a:rPr lang="tr-TR" dirty="0"/>
              <a:t> lot of </a:t>
            </a:r>
            <a:r>
              <a:rPr lang="tr-TR" dirty="0" err="1"/>
              <a:t>ambiguity</a:t>
            </a:r>
            <a:r>
              <a:rPr lang="tr-TR" dirty="0"/>
              <a:t> in </a:t>
            </a:r>
            <a:r>
              <a:rPr lang="tr-TR" dirty="0" err="1"/>
              <a:t>the</a:t>
            </a:r>
            <a:r>
              <a:rPr lang="tr-TR" dirty="0"/>
              <a:t> </a:t>
            </a:r>
            <a:r>
              <a:rPr lang="tr-TR" dirty="0" err="1"/>
              <a:t>project</a:t>
            </a:r>
            <a:endParaRPr lang="tr-TR" dirty="0"/>
          </a:p>
          <a:p>
            <a:pPr lvl="1"/>
            <a:r>
              <a:rPr lang="tr-TR" dirty="0" err="1"/>
              <a:t>What</a:t>
            </a:r>
            <a:r>
              <a:rPr lang="tr-TR" dirty="0"/>
              <a:t> </a:t>
            </a:r>
            <a:r>
              <a:rPr lang="tr-TR" dirty="0" err="1"/>
              <a:t>are</a:t>
            </a:r>
            <a:r>
              <a:rPr lang="tr-TR" dirty="0"/>
              <a:t> </a:t>
            </a:r>
            <a:r>
              <a:rPr lang="tr-TR" dirty="0" err="1"/>
              <a:t>the</a:t>
            </a:r>
            <a:r>
              <a:rPr lang="tr-TR" dirty="0"/>
              <a:t> </a:t>
            </a:r>
            <a:r>
              <a:rPr lang="tr-TR" dirty="0" err="1"/>
              <a:t>states</a:t>
            </a:r>
            <a:r>
              <a:rPr lang="tr-TR" dirty="0"/>
              <a:t>, </a:t>
            </a:r>
            <a:r>
              <a:rPr lang="tr-TR" dirty="0" err="1"/>
              <a:t>actions</a:t>
            </a:r>
            <a:r>
              <a:rPr lang="tr-TR" dirty="0"/>
              <a:t> </a:t>
            </a:r>
            <a:r>
              <a:rPr lang="tr-TR" dirty="0" err="1"/>
              <a:t>and</a:t>
            </a:r>
            <a:r>
              <a:rPr lang="tr-TR" dirty="0"/>
              <a:t> </a:t>
            </a:r>
            <a:r>
              <a:rPr lang="tr-TR" dirty="0" err="1"/>
              <a:t>transition</a:t>
            </a:r>
            <a:r>
              <a:rPr lang="tr-TR" dirty="0"/>
              <a:t>?</a:t>
            </a:r>
          </a:p>
          <a:p>
            <a:pPr lvl="1"/>
            <a:endParaRPr lang="tr-TR" dirty="0"/>
          </a:p>
          <a:p>
            <a:r>
              <a:rPr lang="tr-TR" dirty="0" err="1"/>
              <a:t>Needed</a:t>
            </a:r>
            <a:r>
              <a:rPr lang="tr-TR" dirty="0"/>
              <a:t> </a:t>
            </a:r>
            <a:r>
              <a:rPr lang="tr-TR" dirty="0" err="1"/>
              <a:t>the</a:t>
            </a:r>
            <a:r>
              <a:rPr lang="tr-TR" dirty="0"/>
              <a:t> </a:t>
            </a:r>
            <a:r>
              <a:rPr lang="tr-TR" b="1" dirty="0" err="1"/>
              <a:t>work</a:t>
            </a:r>
            <a:r>
              <a:rPr lang="tr-TR" b="1" dirty="0"/>
              <a:t> </a:t>
            </a:r>
            <a:r>
              <a:rPr lang="tr-TR" b="1" dirty="0" err="1"/>
              <a:t>together</a:t>
            </a:r>
            <a:r>
              <a:rPr lang="tr-TR" b="1" dirty="0"/>
              <a:t> </a:t>
            </a:r>
            <a:r>
              <a:rPr lang="tr-TR" b="1" dirty="0" err="1"/>
              <a:t>with</a:t>
            </a:r>
            <a:r>
              <a:rPr lang="tr-TR" b="1" dirty="0"/>
              <a:t> </a:t>
            </a:r>
            <a:r>
              <a:rPr lang="tr-TR" b="1" dirty="0" err="1"/>
              <a:t>high</a:t>
            </a:r>
            <a:r>
              <a:rPr lang="tr-TR" b="1" dirty="0"/>
              <a:t> </a:t>
            </a:r>
            <a:r>
              <a:rPr lang="tr-TR" b="1" dirty="0" err="1"/>
              <a:t>communication</a:t>
            </a:r>
            <a:endParaRPr lang="tr-TR" b="1" dirty="0"/>
          </a:p>
          <a:p>
            <a:pPr lvl="1"/>
            <a:r>
              <a:rPr lang="tr-TR" dirty="0" err="1">
                <a:solidFill>
                  <a:srgbClr val="C00000"/>
                </a:solidFill>
              </a:rPr>
              <a:t>Bottom</a:t>
            </a:r>
            <a:r>
              <a:rPr lang="tr-TR" dirty="0">
                <a:solidFill>
                  <a:srgbClr val="C00000"/>
                </a:solidFill>
              </a:rPr>
              <a:t> </a:t>
            </a:r>
            <a:r>
              <a:rPr lang="tr-TR" dirty="0" err="1">
                <a:solidFill>
                  <a:srgbClr val="C00000"/>
                </a:solidFill>
              </a:rPr>
              <a:t>up</a:t>
            </a:r>
            <a:r>
              <a:rPr lang="tr-TR" dirty="0">
                <a:solidFill>
                  <a:srgbClr val="C00000"/>
                </a:solidFill>
              </a:rPr>
              <a:t> </a:t>
            </a:r>
            <a:r>
              <a:rPr lang="tr-TR" dirty="0" err="1">
                <a:solidFill>
                  <a:srgbClr val="C00000"/>
                </a:solidFill>
              </a:rPr>
              <a:t>governance</a:t>
            </a:r>
            <a:r>
              <a:rPr lang="tr-TR" dirty="0">
                <a:solidFill>
                  <a:srgbClr val="C00000"/>
                </a:solidFill>
              </a:rPr>
              <a:t> </a:t>
            </a:r>
            <a:r>
              <a:rPr lang="tr-TR" dirty="0" err="1">
                <a:solidFill>
                  <a:srgbClr val="C00000"/>
                </a:solidFill>
              </a:rPr>
              <a:t>structure</a:t>
            </a:r>
            <a:endParaRPr lang="tr-TR" dirty="0">
              <a:solidFill>
                <a:srgbClr val="C00000"/>
              </a:solidFill>
            </a:endParaRPr>
          </a:p>
          <a:p>
            <a:pPr lvl="2"/>
            <a:r>
              <a:rPr lang="tr-TR" dirty="0" err="1"/>
              <a:t>Everyone</a:t>
            </a:r>
            <a:r>
              <a:rPr lang="tr-TR" dirty="0"/>
              <a:t> </a:t>
            </a:r>
            <a:r>
              <a:rPr lang="tr-TR" dirty="0" err="1"/>
              <a:t>contributed</a:t>
            </a:r>
            <a:r>
              <a:rPr lang="tr-TR" dirty="0"/>
              <a:t> </a:t>
            </a:r>
            <a:r>
              <a:rPr lang="tr-TR" dirty="0" err="1"/>
              <a:t>to</a:t>
            </a:r>
            <a:r>
              <a:rPr lang="tr-TR" dirty="0"/>
              <a:t> </a:t>
            </a:r>
            <a:r>
              <a:rPr lang="tr-TR" dirty="0" err="1"/>
              <a:t>several</a:t>
            </a:r>
            <a:r>
              <a:rPr lang="tr-TR" dirty="0"/>
              <a:t> </a:t>
            </a:r>
            <a:r>
              <a:rPr lang="tr-TR" dirty="0" err="1"/>
              <a:t>modules</a:t>
            </a:r>
            <a:endParaRPr lang="tr-TR" dirty="0"/>
          </a:p>
        </p:txBody>
      </p:sp>
      <p:pic>
        <p:nvPicPr>
          <p:cNvPr id="7" name="Resim 6">
            <a:extLst>
              <a:ext uri="{FF2B5EF4-FFF2-40B4-BE49-F238E27FC236}">
                <a16:creationId xmlns:a16="http://schemas.microsoft.com/office/drawing/2014/main" id="{2E167C50-620A-48B8-ACC4-876BB7667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063" y="3673107"/>
            <a:ext cx="2973735" cy="2970761"/>
          </a:xfrm>
          <a:prstGeom prst="rect">
            <a:avLst/>
          </a:prstGeom>
        </p:spPr>
      </p:pic>
    </p:spTree>
    <p:extLst>
      <p:ext uri="{BB962C8B-B14F-4D97-AF65-F5344CB8AC3E}">
        <p14:creationId xmlns:p14="http://schemas.microsoft.com/office/powerpoint/2010/main" val="1503307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a:t>As time </a:t>
            </a:r>
            <a:r>
              <a:rPr lang="tr-TR" dirty="0" err="1"/>
              <a:t>went</a:t>
            </a:r>
            <a:r>
              <a:rPr lang="tr-TR" dirty="0"/>
              <a:t> on </a:t>
            </a:r>
            <a:r>
              <a:rPr lang="tr-TR" dirty="0" err="1"/>
              <a:t>project’s</a:t>
            </a:r>
            <a:r>
              <a:rPr lang="tr-TR" dirty="0"/>
              <a:t> </a:t>
            </a:r>
            <a:r>
              <a:rPr lang="tr-TR" dirty="0" err="1"/>
              <a:t>structure</a:t>
            </a:r>
            <a:r>
              <a:rPr lang="tr-TR" dirty="0"/>
              <a:t> </a:t>
            </a:r>
            <a:r>
              <a:rPr lang="tr-TR" dirty="0" err="1"/>
              <a:t>became</a:t>
            </a:r>
            <a:r>
              <a:rPr lang="tr-TR" dirty="0"/>
              <a:t> </a:t>
            </a:r>
            <a:r>
              <a:rPr lang="tr-TR" dirty="0" err="1"/>
              <a:t>more</a:t>
            </a:r>
            <a:r>
              <a:rPr lang="tr-TR" dirty="0"/>
              <a:t> </a:t>
            </a:r>
            <a:r>
              <a:rPr lang="tr-TR" dirty="0" err="1"/>
              <a:t>clear</a:t>
            </a:r>
            <a:r>
              <a:rPr lang="tr-TR" dirty="0"/>
              <a:t> </a:t>
            </a:r>
            <a:r>
              <a:rPr lang="tr-TR" dirty="0" err="1"/>
              <a:t>and</a:t>
            </a:r>
            <a:r>
              <a:rPr lang="tr-TR" dirty="0"/>
              <a:t> it </a:t>
            </a:r>
            <a:r>
              <a:rPr lang="tr-TR" dirty="0" err="1"/>
              <a:t>was</a:t>
            </a:r>
            <a:r>
              <a:rPr lang="tr-TR" dirty="0"/>
              <a:t> </a:t>
            </a:r>
            <a:r>
              <a:rPr lang="tr-TR" dirty="0" err="1"/>
              <a:t>easier</a:t>
            </a:r>
            <a:r>
              <a:rPr lang="tr-TR" dirty="0"/>
              <a:t> </a:t>
            </a:r>
            <a:r>
              <a:rPr lang="tr-TR" dirty="0" err="1"/>
              <a:t>to</a:t>
            </a:r>
            <a:r>
              <a:rPr lang="tr-TR" dirty="0"/>
              <a:t> </a:t>
            </a:r>
            <a:r>
              <a:rPr lang="tr-TR" b="1" dirty="0" err="1"/>
              <a:t>decompose</a:t>
            </a:r>
            <a:r>
              <a:rPr lang="tr-TR" b="1" dirty="0"/>
              <a:t> </a:t>
            </a:r>
            <a:r>
              <a:rPr lang="tr-TR" b="1" dirty="0" err="1"/>
              <a:t>the</a:t>
            </a:r>
            <a:r>
              <a:rPr lang="tr-TR" b="1" dirty="0"/>
              <a:t> </a:t>
            </a:r>
            <a:r>
              <a:rPr lang="tr-TR" b="1" dirty="0" err="1"/>
              <a:t>work</a:t>
            </a:r>
            <a:r>
              <a:rPr lang="tr-TR" b="1" dirty="0"/>
              <a:t> </a:t>
            </a:r>
            <a:r>
              <a:rPr lang="tr-TR" b="1" dirty="0" err="1"/>
              <a:t>to</a:t>
            </a:r>
            <a:r>
              <a:rPr lang="tr-TR" b="1" dirty="0"/>
              <a:t> be done </a:t>
            </a:r>
            <a:r>
              <a:rPr lang="tr-TR" b="1" dirty="0" err="1"/>
              <a:t>into</a:t>
            </a:r>
            <a:r>
              <a:rPr lang="tr-TR" b="1" dirty="0"/>
              <a:t> </a:t>
            </a:r>
            <a:r>
              <a:rPr lang="tr-TR" b="1" dirty="0" err="1"/>
              <a:t>submodules</a:t>
            </a:r>
            <a:endParaRPr lang="tr-TR" b="1" dirty="0"/>
          </a:p>
        </p:txBody>
      </p:sp>
      <p:pic>
        <p:nvPicPr>
          <p:cNvPr id="5" name="Resim 4">
            <a:extLst>
              <a:ext uri="{FF2B5EF4-FFF2-40B4-BE49-F238E27FC236}">
                <a16:creationId xmlns:a16="http://schemas.microsoft.com/office/drawing/2014/main" id="{A821B22D-25EC-4C45-BC62-003AC55BE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305" y="2754774"/>
            <a:ext cx="4097390" cy="3999053"/>
          </a:xfrm>
          <a:prstGeom prst="rect">
            <a:avLst/>
          </a:prstGeom>
        </p:spPr>
      </p:pic>
    </p:spTree>
    <p:extLst>
      <p:ext uri="{BB962C8B-B14F-4D97-AF65-F5344CB8AC3E}">
        <p14:creationId xmlns:p14="http://schemas.microsoft.com/office/powerpoint/2010/main" val="34790943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a:t>As time </a:t>
            </a:r>
            <a:r>
              <a:rPr lang="tr-TR" dirty="0" err="1"/>
              <a:t>went</a:t>
            </a:r>
            <a:r>
              <a:rPr lang="tr-TR" dirty="0"/>
              <a:t> on </a:t>
            </a:r>
            <a:r>
              <a:rPr lang="tr-TR" dirty="0" err="1"/>
              <a:t>project’s</a:t>
            </a:r>
            <a:r>
              <a:rPr lang="tr-TR" dirty="0"/>
              <a:t> </a:t>
            </a:r>
            <a:r>
              <a:rPr lang="tr-TR" dirty="0" err="1"/>
              <a:t>structure</a:t>
            </a:r>
            <a:r>
              <a:rPr lang="tr-TR" dirty="0"/>
              <a:t> </a:t>
            </a:r>
            <a:r>
              <a:rPr lang="tr-TR" dirty="0" err="1"/>
              <a:t>became</a:t>
            </a:r>
            <a:r>
              <a:rPr lang="tr-TR" dirty="0"/>
              <a:t> </a:t>
            </a:r>
            <a:r>
              <a:rPr lang="tr-TR" dirty="0" err="1"/>
              <a:t>more</a:t>
            </a:r>
            <a:r>
              <a:rPr lang="tr-TR" dirty="0"/>
              <a:t> </a:t>
            </a:r>
            <a:r>
              <a:rPr lang="tr-TR" dirty="0" err="1"/>
              <a:t>clear</a:t>
            </a:r>
            <a:r>
              <a:rPr lang="tr-TR" dirty="0"/>
              <a:t> </a:t>
            </a:r>
            <a:r>
              <a:rPr lang="tr-TR" dirty="0" err="1"/>
              <a:t>and</a:t>
            </a:r>
            <a:r>
              <a:rPr lang="tr-TR" dirty="0"/>
              <a:t> it </a:t>
            </a:r>
            <a:r>
              <a:rPr lang="tr-TR" dirty="0" err="1"/>
              <a:t>was</a:t>
            </a:r>
            <a:r>
              <a:rPr lang="tr-TR" dirty="0"/>
              <a:t> </a:t>
            </a:r>
            <a:r>
              <a:rPr lang="tr-TR" dirty="0" err="1"/>
              <a:t>easier</a:t>
            </a:r>
            <a:r>
              <a:rPr lang="tr-TR" dirty="0"/>
              <a:t> </a:t>
            </a:r>
            <a:r>
              <a:rPr lang="tr-TR" dirty="0" err="1"/>
              <a:t>to</a:t>
            </a:r>
            <a:r>
              <a:rPr lang="tr-TR" dirty="0"/>
              <a:t> </a:t>
            </a:r>
            <a:r>
              <a:rPr lang="tr-TR" b="1" dirty="0" err="1"/>
              <a:t>decompose</a:t>
            </a:r>
            <a:r>
              <a:rPr lang="tr-TR" b="1" dirty="0"/>
              <a:t> </a:t>
            </a:r>
            <a:r>
              <a:rPr lang="tr-TR" b="1" dirty="0" err="1"/>
              <a:t>the</a:t>
            </a:r>
            <a:r>
              <a:rPr lang="tr-TR" b="1" dirty="0"/>
              <a:t> </a:t>
            </a:r>
            <a:r>
              <a:rPr lang="tr-TR" b="1" dirty="0" err="1"/>
              <a:t>work</a:t>
            </a:r>
            <a:r>
              <a:rPr lang="tr-TR" b="1" dirty="0"/>
              <a:t> </a:t>
            </a:r>
            <a:r>
              <a:rPr lang="tr-TR" b="1" dirty="0" err="1"/>
              <a:t>to</a:t>
            </a:r>
            <a:r>
              <a:rPr lang="tr-TR" b="1" dirty="0"/>
              <a:t> be done </a:t>
            </a:r>
            <a:r>
              <a:rPr lang="tr-TR" b="1" dirty="0" err="1"/>
              <a:t>into</a:t>
            </a:r>
            <a:r>
              <a:rPr lang="tr-TR" b="1" dirty="0"/>
              <a:t> </a:t>
            </a:r>
            <a:r>
              <a:rPr lang="tr-TR" b="1" dirty="0" err="1"/>
              <a:t>submodules</a:t>
            </a:r>
            <a:endParaRPr lang="tr-TR" b="1" dirty="0"/>
          </a:p>
          <a:p>
            <a:pPr lvl="1"/>
            <a:endParaRPr lang="tr-TR" dirty="0"/>
          </a:p>
          <a:p>
            <a:pPr lvl="1"/>
            <a:r>
              <a:rPr lang="tr-TR" dirty="0" err="1"/>
              <a:t>Also</a:t>
            </a:r>
            <a:r>
              <a:rPr lang="tr-TR" dirty="0"/>
              <a:t>, </a:t>
            </a:r>
            <a:r>
              <a:rPr lang="tr-TR" dirty="0" err="1"/>
              <a:t>midterm’s</a:t>
            </a:r>
            <a:r>
              <a:rPr lang="tr-TR" dirty="0"/>
              <a:t> </a:t>
            </a:r>
            <a:r>
              <a:rPr lang="tr-TR" dirty="0" err="1"/>
              <a:t>were</a:t>
            </a:r>
            <a:r>
              <a:rPr lang="tr-TR" dirty="0"/>
              <a:t> </a:t>
            </a:r>
            <a:r>
              <a:rPr lang="tr-TR" dirty="0" err="1"/>
              <a:t>starting</a:t>
            </a:r>
            <a:r>
              <a:rPr lang="tr-TR" dirty="0"/>
              <a:t> </a:t>
            </a:r>
            <a:r>
              <a:rPr lang="tr-TR" dirty="0">
                <a:sym typeface="Wingdings" panose="05000000000000000000" pitchFamily="2" charset="2"/>
              </a:rPr>
              <a:t> </a:t>
            </a:r>
            <a:r>
              <a:rPr lang="tr-TR" dirty="0" err="1">
                <a:sym typeface="Wingdings" panose="05000000000000000000" pitchFamily="2" charset="2"/>
              </a:rPr>
              <a:t>Everyone</a:t>
            </a:r>
            <a:r>
              <a:rPr lang="tr-TR" dirty="0">
                <a:sym typeface="Wingdings" panose="05000000000000000000" pitchFamily="2" charset="2"/>
              </a:rPr>
              <a:t> is </a:t>
            </a:r>
            <a:r>
              <a:rPr lang="tr-TR" dirty="0" err="1">
                <a:sym typeface="Wingdings" panose="05000000000000000000" pitchFamily="2" charset="2"/>
              </a:rPr>
              <a:t>busy</a:t>
            </a:r>
            <a:r>
              <a:rPr lang="tr-TR" dirty="0">
                <a:sym typeface="Wingdings" panose="05000000000000000000" pitchFamily="2" charset="2"/>
              </a:rPr>
              <a:t> </a:t>
            </a:r>
            <a:r>
              <a:rPr lang="tr-TR" dirty="0" err="1">
                <a:sym typeface="Wingdings" panose="05000000000000000000" pitchFamily="2" charset="2"/>
              </a:rPr>
              <a:t>with</a:t>
            </a:r>
            <a:r>
              <a:rPr lang="tr-TR" dirty="0">
                <a:sym typeface="Wingdings" panose="05000000000000000000" pitchFamily="2" charset="2"/>
              </a:rPr>
              <a:t> </a:t>
            </a:r>
            <a:r>
              <a:rPr lang="tr-TR" dirty="0" err="1">
                <a:sym typeface="Wingdings" panose="05000000000000000000" pitchFamily="2" charset="2"/>
              </a:rPr>
              <a:t>their</a:t>
            </a:r>
            <a:r>
              <a:rPr lang="tr-TR" dirty="0">
                <a:sym typeface="Wingdings" panose="05000000000000000000" pitchFamily="2" charset="2"/>
              </a:rPr>
              <a:t> </a:t>
            </a:r>
            <a:r>
              <a:rPr lang="tr-TR" dirty="0" err="1">
                <a:sym typeface="Wingdings" panose="05000000000000000000" pitchFamily="2" charset="2"/>
              </a:rPr>
              <a:t>own</a:t>
            </a:r>
            <a:r>
              <a:rPr lang="tr-TR" dirty="0">
                <a:sym typeface="Wingdings" panose="05000000000000000000" pitchFamily="2" charset="2"/>
              </a:rPr>
              <a:t> </a:t>
            </a:r>
            <a:r>
              <a:rPr lang="tr-TR" dirty="0" err="1">
                <a:sym typeface="Wingdings" panose="05000000000000000000" pitchFamily="2" charset="2"/>
              </a:rPr>
              <a:t>work</a:t>
            </a:r>
            <a:r>
              <a:rPr lang="tr-TR" dirty="0">
                <a:sym typeface="Wingdings" panose="05000000000000000000" pitchFamily="2" charset="2"/>
              </a:rPr>
              <a:t>, </a:t>
            </a:r>
            <a:r>
              <a:rPr lang="tr-TR" b="1" dirty="0" err="1">
                <a:sym typeface="Wingdings" panose="05000000000000000000" pitchFamily="2" charset="2"/>
              </a:rPr>
              <a:t>opportunistic</a:t>
            </a:r>
            <a:r>
              <a:rPr lang="tr-TR" b="1" dirty="0">
                <a:sym typeface="Wingdings" panose="05000000000000000000" pitchFamily="2" charset="2"/>
              </a:rPr>
              <a:t> </a:t>
            </a:r>
            <a:r>
              <a:rPr lang="tr-TR" b="1" dirty="0" err="1">
                <a:sym typeface="Wingdings" panose="05000000000000000000" pitchFamily="2" charset="2"/>
              </a:rPr>
              <a:t>behaviour</a:t>
            </a:r>
            <a:r>
              <a:rPr lang="tr-TR" b="1" dirty="0">
                <a:sym typeface="Wingdings" panose="05000000000000000000" pitchFamily="2" charset="2"/>
              </a:rPr>
              <a:t> </a:t>
            </a:r>
            <a:r>
              <a:rPr lang="tr-TR" b="1" dirty="0" err="1">
                <a:sym typeface="Wingdings" panose="05000000000000000000" pitchFamily="2" charset="2"/>
              </a:rPr>
              <a:t>may</a:t>
            </a:r>
            <a:r>
              <a:rPr lang="tr-TR" b="1" dirty="0">
                <a:sym typeface="Wingdings" panose="05000000000000000000" pitchFamily="2" charset="2"/>
              </a:rPr>
              <a:t> </a:t>
            </a:r>
            <a:r>
              <a:rPr lang="tr-TR" b="1" dirty="0" err="1">
                <a:sym typeface="Wingdings" panose="05000000000000000000" pitchFamily="2" charset="2"/>
              </a:rPr>
              <a:t>arise</a:t>
            </a:r>
            <a:endParaRPr lang="tr-TR" b="1" dirty="0">
              <a:sym typeface="Wingdings" panose="05000000000000000000" pitchFamily="2" charset="2"/>
            </a:endParaRPr>
          </a:p>
        </p:txBody>
      </p:sp>
      <p:pic>
        <p:nvPicPr>
          <p:cNvPr id="9" name="Resim 8" descr="metin, vektör grafikler, iş kartı içeren bir resim&#10;&#10;Açıklama otomatik olarak oluşturuldu">
            <a:extLst>
              <a:ext uri="{FF2B5EF4-FFF2-40B4-BE49-F238E27FC236}">
                <a16:creationId xmlns:a16="http://schemas.microsoft.com/office/drawing/2014/main" id="{D7D4F558-8CB8-4280-AC69-9A52D41E0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302" y="3626740"/>
            <a:ext cx="2996453" cy="2993456"/>
          </a:xfrm>
          <a:prstGeom prst="rect">
            <a:avLst/>
          </a:prstGeom>
        </p:spPr>
      </p:pic>
    </p:spTree>
    <p:extLst>
      <p:ext uri="{BB962C8B-B14F-4D97-AF65-F5344CB8AC3E}">
        <p14:creationId xmlns:p14="http://schemas.microsoft.com/office/powerpoint/2010/main" val="12997839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15533D-0656-41B4-BA31-25301AD4887A}"/>
              </a:ext>
            </a:extLst>
          </p:cNvPr>
          <p:cNvSpPr>
            <a:spLocks noGrp="1"/>
          </p:cNvSpPr>
          <p:nvPr>
            <p:ph type="title"/>
          </p:nvPr>
        </p:nvSpPr>
        <p:spPr/>
        <p:txBody>
          <a:bodyPr/>
          <a:lstStyle/>
          <a:p>
            <a:r>
              <a:rPr lang="tr-TR" dirty="0"/>
              <a:t>TCE Analysis</a:t>
            </a:r>
          </a:p>
        </p:txBody>
      </p:sp>
      <p:sp>
        <p:nvSpPr>
          <p:cNvPr id="3" name="İçerik Yer Tutucusu 2">
            <a:extLst>
              <a:ext uri="{FF2B5EF4-FFF2-40B4-BE49-F238E27FC236}">
                <a16:creationId xmlns:a16="http://schemas.microsoft.com/office/drawing/2014/main" id="{91C407F4-9F42-4A33-8FA3-2723C7FAE8AF}"/>
              </a:ext>
            </a:extLst>
          </p:cNvPr>
          <p:cNvSpPr>
            <a:spLocks noGrp="1"/>
          </p:cNvSpPr>
          <p:nvPr>
            <p:ph idx="1"/>
          </p:nvPr>
        </p:nvSpPr>
        <p:spPr/>
        <p:txBody>
          <a:bodyPr>
            <a:normAutofit/>
          </a:bodyPr>
          <a:lstStyle/>
          <a:p>
            <a:r>
              <a:rPr lang="tr-TR" dirty="0"/>
              <a:t>As time </a:t>
            </a:r>
            <a:r>
              <a:rPr lang="tr-TR" dirty="0" err="1"/>
              <a:t>went</a:t>
            </a:r>
            <a:r>
              <a:rPr lang="tr-TR" dirty="0"/>
              <a:t> on </a:t>
            </a:r>
            <a:r>
              <a:rPr lang="tr-TR" dirty="0" err="1"/>
              <a:t>project’s</a:t>
            </a:r>
            <a:r>
              <a:rPr lang="tr-TR" dirty="0"/>
              <a:t> </a:t>
            </a:r>
            <a:r>
              <a:rPr lang="tr-TR" dirty="0" err="1"/>
              <a:t>structure</a:t>
            </a:r>
            <a:r>
              <a:rPr lang="tr-TR" dirty="0"/>
              <a:t> </a:t>
            </a:r>
            <a:r>
              <a:rPr lang="tr-TR" dirty="0" err="1"/>
              <a:t>became</a:t>
            </a:r>
            <a:r>
              <a:rPr lang="tr-TR" dirty="0"/>
              <a:t> </a:t>
            </a:r>
            <a:r>
              <a:rPr lang="tr-TR" dirty="0" err="1"/>
              <a:t>more</a:t>
            </a:r>
            <a:r>
              <a:rPr lang="tr-TR" dirty="0"/>
              <a:t> </a:t>
            </a:r>
            <a:r>
              <a:rPr lang="tr-TR" dirty="0" err="1"/>
              <a:t>clear</a:t>
            </a:r>
            <a:r>
              <a:rPr lang="tr-TR" dirty="0"/>
              <a:t> </a:t>
            </a:r>
            <a:r>
              <a:rPr lang="tr-TR" dirty="0" err="1"/>
              <a:t>and</a:t>
            </a:r>
            <a:r>
              <a:rPr lang="tr-TR" dirty="0"/>
              <a:t> it </a:t>
            </a:r>
            <a:r>
              <a:rPr lang="tr-TR" dirty="0" err="1"/>
              <a:t>was</a:t>
            </a:r>
            <a:r>
              <a:rPr lang="tr-TR" dirty="0"/>
              <a:t> </a:t>
            </a:r>
            <a:r>
              <a:rPr lang="tr-TR" dirty="0" err="1"/>
              <a:t>easier</a:t>
            </a:r>
            <a:r>
              <a:rPr lang="tr-TR" dirty="0"/>
              <a:t> </a:t>
            </a:r>
            <a:r>
              <a:rPr lang="tr-TR" dirty="0" err="1"/>
              <a:t>to</a:t>
            </a:r>
            <a:r>
              <a:rPr lang="tr-TR" dirty="0"/>
              <a:t> </a:t>
            </a:r>
            <a:r>
              <a:rPr lang="tr-TR" b="1" dirty="0" err="1"/>
              <a:t>decompose</a:t>
            </a:r>
            <a:r>
              <a:rPr lang="tr-TR" b="1" dirty="0"/>
              <a:t> </a:t>
            </a:r>
            <a:r>
              <a:rPr lang="tr-TR" b="1" dirty="0" err="1"/>
              <a:t>the</a:t>
            </a:r>
            <a:r>
              <a:rPr lang="tr-TR" b="1" dirty="0"/>
              <a:t> </a:t>
            </a:r>
            <a:r>
              <a:rPr lang="tr-TR" b="1" dirty="0" err="1"/>
              <a:t>work</a:t>
            </a:r>
            <a:r>
              <a:rPr lang="tr-TR" b="1" dirty="0"/>
              <a:t> </a:t>
            </a:r>
            <a:r>
              <a:rPr lang="tr-TR" b="1" dirty="0" err="1"/>
              <a:t>to</a:t>
            </a:r>
            <a:r>
              <a:rPr lang="tr-TR" b="1" dirty="0"/>
              <a:t> be done </a:t>
            </a:r>
            <a:r>
              <a:rPr lang="tr-TR" b="1" dirty="0" err="1"/>
              <a:t>into</a:t>
            </a:r>
            <a:r>
              <a:rPr lang="tr-TR" b="1" dirty="0"/>
              <a:t> </a:t>
            </a:r>
            <a:r>
              <a:rPr lang="tr-TR" b="1" dirty="0" err="1"/>
              <a:t>submodules</a:t>
            </a:r>
            <a:endParaRPr lang="tr-TR" b="1" dirty="0"/>
          </a:p>
          <a:p>
            <a:pPr lvl="1"/>
            <a:r>
              <a:rPr lang="tr-TR" dirty="0" err="1"/>
              <a:t>Also</a:t>
            </a:r>
            <a:r>
              <a:rPr lang="tr-TR" dirty="0"/>
              <a:t>, </a:t>
            </a:r>
            <a:r>
              <a:rPr lang="tr-TR" dirty="0" err="1"/>
              <a:t>midterm’s</a:t>
            </a:r>
            <a:r>
              <a:rPr lang="tr-TR" dirty="0"/>
              <a:t> </a:t>
            </a:r>
            <a:r>
              <a:rPr lang="tr-TR" dirty="0" err="1"/>
              <a:t>were</a:t>
            </a:r>
            <a:r>
              <a:rPr lang="tr-TR" dirty="0"/>
              <a:t> </a:t>
            </a:r>
            <a:r>
              <a:rPr lang="tr-TR" dirty="0" err="1"/>
              <a:t>starting</a:t>
            </a:r>
            <a:r>
              <a:rPr lang="tr-TR" dirty="0"/>
              <a:t>… </a:t>
            </a:r>
            <a:r>
              <a:rPr lang="tr-TR" dirty="0">
                <a:sym typeface="Wingdings" panose="05000000000000000000" pitchFamily="2" charset="2"/>
              </a:rPr>
              <a:t> </a:t>
            </a:r>
            <a:r>
              <a:rPr lang="tr-TR" dirty="0" err="1">
                <a:sym typeface="Wingdings" panose="05000000000000000000" pitchFamily="2" charset="2"/>
              </a:rPr>
              <a:t>Everyone</a:t>
            </a:r>
            <a:r>
              <a:rPr lang="tr-TR" dirty="0">
                <a:sym typeface="Wingdings" panose="05000000000000000000" pitchFamily="2" charset="2"/>
              </a:rPr>
              <a:t> is </a:t>
            </a:r>
            <a:r>
              <a:rPr lang="tr-TR" dirty="0" err="1">
                <a:sym typeface="Wingdings" panose="05000000000000000000" pitchFamily="2" charset="2"/>
              </a:rPr>
              <a:t>busy</a:t>
            </a:r>
            <a:r>
              <a:rPr lang="tr-TR" dirty="0">
                <a:sym typeface="Wingdings" panose="05000000000000000000" pitchFamily="2" charset="2"/>
              </a:rPr>
              <a:t> </a:t>
            </a:r>
            <a:r>
              <a:rPr lang="tr-TR" dirty="0" err="1">
                <a:sym typeface="Wingdings" panose="05000000000000000000" pitchFamily="2" charset="2"/>
              </a:rPr>
              <a:t>with</a:t>
            </a:r>
            <a:r>
              <a:rPr lang="tr-TR" dirty="0">
                <a:sym typeface="Wingdings" panose="05000000000000000000" pitchFamily="2" charset="2"/>
              </a:rPr>
              <a:t> </a:t>
            </a:r>
            <a:r>
              <a:rPr lang="tr-TR" dirty="0" err="1">
                <a:sym typeface="Wingdings" panose="05000000000000000000" pitchFamily="2" charset="2"/>
              </a:rPr>
              <a:t>their</a:t>
            </a:r>
            <a:r>
              <a:rPr lang="tr-TR" dirty="0">
                <a:sym typeface="Wingdings" panose="05000000000000000000" pitchFamily="2" charset="2"/>
              </a:rPr>
              <a:t> </a:t>
            </a:r>
            <a:r>
              <a:rPr lang="tr-TR" dirty="0" err="1">
                <a:sym typeface="Wingdings" panose="05000000000000000000" pitchFamily="2" charset="2"/>
              </a:rPr>
              <a:t>own</a:t>
            </a:r>
            <a:r>
              <a:rPr lang="tr-TR" dirty="0">
                <a:sym typeface="Wingdings" panose="05000000000000000000" pitchFamily="2" charset="2"/>
              </a:rPr>
              <a:t> </a:t>
            </a:r>
            <a:r>
              <a:rPr lang="tr-TR" dirty="0" err="1">
                <a:sym typeface="Wingdings" panose="05000000000000000000" pitchFamily="2" charset="2"/>
              </a:rPr>
              <a:t>work</a:t>
            </a:r>
            <a:r>
              <a:rPr lang="tr-TR" dirty="0">
                <a:sym typeface="Wingdings" panose="05000000000000000000" pitchFamily="2" charset="2"/>
              </a:rPr>
              <a:t>, </a:t>
            </a:r>
            <a:r>
              <a:rPr lang="tr-TR" b="1" dirty="0" err="1">
                <a:sym typeface="Wingdings" panose="05000000000000000000" pitchFamily="2" charset="2"/>
              </a:rPr>
              <a:t>opportunistic</a:t>
            </a:r>
            <a:r>
              <a:rPr lang="tr-TR" b="1" dirty="0">
                <a:sym typeface="Wingdings" panose="05000000000000000000" pitchFamily="2" charset="2"/>
              </a:rPr>
              <a:t> </a:t>
            </a:r>
            <a:r>
              <a:rPr lang="tr-TR" b="1" dirty="0" err="1">
                <a:sym typeface="Wingdings" panose="05000000000000000000" pitchFamily="2" charset="2"/>
              </a:rPr>
              <a:t>behaviour</a:t>
            </a:r>
            <a:r>
              <a:rPr lang="tr-TR" b="1" dirty="0">
                <a:sym typeface="Wingdings" panose="05000000000000000000" pitchFamily="2" charset="2"/>
              </a:rPr>
              <a:t> </a:t>
            </a:r>
            <a:r>
              <a:rPr lang="tr-TR" b="1" dirty="0" err="1">
                <a:sym typeface="Wingdings" panose="05000000000000000000" pitchFamily="2" charset="2"/>
              </a:rPr>
              <a:t>may</a:t>
            </a:r>
            <a:r>
              <a:rPr lang="tr-TR" b="1" dirty="0">
                <a:sym typeface="Wingdings" panose="05000000000000000000" pitchFamily="2" charset="2"/>
              </a:rPr>
              <a:t> </a:t>
            </a:r>
            <a:r>
              <a:rPr lang="tr-TR" b="1" dirty="0" err="1">
                <a:sym typeface="Wingdings" panose="05000000000000000000" pitchFamily="2" charset="2"/>
              </a:rPr>
              <a:t>arise</a:t>
            </a:r>
            <a:endParaRPr lang="tr-TR" b="1" dirty="0">
              <a:sym typeface="Wingdings" panose="05000000000000000000" pitchFamily="2" charset="2"/>
            </a:endParaRPr>
          </a:p>
          <a:p>
            <a:pPr lvl="1"/>
            <a:r>
              <a:rPr lang="tr-TR" dirty="0">
                <a:solidFill>
                  <a:srgbClr val="C00000"/>
                </a:solidFill>
              </a:rPr>
              <a:t>Switch </a:t>
            </a:r>
            <a:r>
              <a:rPr lang="tr-TR" dirty="0" err="1">
                <a:solidFill>
                  <a:srgbClr val="C00000"/>
                </a:solidFill>
              </a:rPr>
              <a:t>to</a:t>
            </a:r>
            <a:r>
              <a:rPr lang="tr-TR" dirty="0">
                <a:solidFill>
                  <a:srgbClr val="C00000"/>
                </a:solidFill>
              </a:rPr>
              <a:t> top </a:t>
            </a:r>
            <a:r>
              <a:rPr lang="tr-TR" dirty="0" err="1">
                <a:solidFill>
                  <a:srgbClr val="C00000"/>
                </a:solidFill>
              </a:rPr>
              <a:t>down</a:t>
            </a:r>
            <a:r>
              <a:rPr lang="tr-TR" dirty="0">
                <a:solidFill>
                  <a:srgbClr val="C00000"/>
                </a:solidFill>
              </a:rPr>
              <a:t> </a:t>
            </a:r>
            <a:r>
              <a:rPr lang="tr-TR" dirty="0" err="1">
                <a:solidFill>
                  <a:srgbClr val="C00000"/>
                </a:solidFill>
              </a:rPr>
              <a:t>governance</a:t>
            </a:r>
            <a:r>
              <a:rPr lang="tr-TR" dirty="0">
                <a:solidFill>
                  <a:srgbClr val="C00000"/>
                </a:solidFill>
              </a:rPr>
              <a:t> </a:t>
            </a:r>
            <a:r>
              <a:rPr lang="tr-TR" dirty="0" err="1">
                <a:solidFill>
                  <a:srgbClr val="C00000"/>
                </a:solidFill>
              </a:rPr>
              <a:t>structure</a:t>
            </a:r>
            <a:endParaRPr lang="tr-TR" dirty="0">
              <a:solidFill>
                <a:srgbClr val="C00000"/>
              </a:solidFill>
            </a:endParaRPr>
          </a:p>
          <a:p>
            <a:pPr lvl="2"/>
            <a:r>
              <a:rPr lang="tr-TR" dirty="0" err="1"/>
              <a:t>Everyone</a:t>
            </a:r>
            <a:r>
              <a:rPr lang="tr-TR" dirty="0"/>
              <a:t> </a:t>
            </a:r>
            <a:r>
              <a:rPr lang="tr-TR" dirty="0" err="1"/>
              <a:t>became</a:t>
            </a:r>
            <a:r>
              <a:rPr lang="tr-TR" dirty="0"/>
              <a:t> </a:t>
            </a:r>
            <a:r>
              <a:rPr lang="tr-TR" dirty="0" err="1"/>
              <a:t>more</a:t>
            </a:r>
            <a:r>
              <a:rPr lang="tr-TR" dirty="0"/>
              <a:t> </a:t>
            </a:r>
            <a:r>
              <a:rPr lang="tr-TR" dirty="0" err="1"/>
              <a:t>focused</a:t>
            </a:r>
            <a:r>
              <a:rPr lang="tr-TR" dirty="0"/>
              <a:t> on </a:t>
            </a:r>
            <a:r>
              <a:rPr lang="tr-TR" dirty="0" err="1"/>
              <a:t>their</a:t>
            </a:r>
            <a:r>
              <a:rPr lang="tr-TR" dirty="0"/>
              <a:t> </a:t>
            </a:r>
            <a:r>
              <a:rPr lang="tr-TR" dirty="0" err="1"/>
              <a:t>own</a:t>
            </a:r>
            <a:r>
              <a:rPr lang="tr-TR" dirty="0"/>
              <a:t> </a:t>
            </a:r>
            <a:r>
              <a:rPr lang="tr-TR" dirty="0" err="1"/>
              <a:t>state</a:t>
            </a:r>
            <a:r>
              <a:rPr lang="tr-TR" dirty="0"/>
              <a:t> </a:t>
            </a:r>
            <a:r>
              <a:rPr lang="tr-TR" dirty="0" err="1"/>
              <a:t>implementation</a:t>
            </a:r>
            <a:endParaRPr lang="en-US" dirty="0"/>
          </a:p>
          <a:p>
            <a:pPr lvl="2"/>
            <a:endParaRPr lang="tr-TR" dirty="0"/>
          </a:p>
        </p:txBody>
      </p:sp>
      <p:pic>
        <p:nvPicPr>
          <p:cNvPr id="5" name="Resim 4">
            <a:extLst>
              <a:ext uri="{FF2B5EF4-FFF2-40B4-BE49-F238E27FC236}">
                <a16:creationId xmlns:a16="http://schemas.microsoft.com/office/drawing/2014/main" id="{F144A08A-A0D5-4407-B02A-D9296CF9F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6340" y="4475856"/>
            <a:ext cx="2215908" cy="2215908"/>
          </a:xfrm>
          <a:prstGeom prst="rect">
            <a:avLst/>
          </a:prstGeom>
        </p:spPr>
      </p:pic>
    </p:spTree>
    <p:extLst>
      <p:ext uri="{BB962C8B-B14F-4D97-AF65-F5344CB8AC3E}">
        <p14:creationId xmlns:p14="http://schemas.microsoft.com/office/powerpoint/2010/main" val="9703690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chemeClr val="bg1"/>
                          </a:solidFill>
                        </a:rPr>
                        <a:t>Amazon </a:t>
                      </a:r>
                      <a:r>
                        <a:rPr lang="tr-TR" sz="2500" dirty="0" err="1">
                          <a:solidFill>
                            <a:schemeClr val="bg1"/>
                          </a:solidFill>
                        </a:rPr>
                        <a:t>Leadership</a:t>
                      </a:r>
                      <a:r>
                        <a:rPr lang="tr-TR" sz="2500" dirty="0">
                          <a:solidFill>
                            <a:schemeClr val="bg1"/>
                          </a:solidFill>
                        </a:rPr>
                        <a:t> </a:t>
                      </a:r>
                      <a:r>
                        <a:rPr lang="tr-TR" sz="2500" dirty="0" err="1">
                          <a:solidFill>
                            <a:schemeClr val="bg1"/>
                          </a:solidFill>
                        </a:rPr>
                        <a:t>Principles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Team </a:t>
                      </a:r>
                      <a:r>
                        <a:rPr lang="tr-TR" sz="2500" dirty="0" err="1">
                          <a:solidFill>
                            <a:schemeClr val="bg1"/>
                          </a:solidFill>
                        </a:rPr>
                        <a:t>Work</a:t>
                      </a:r>
                      <a:endParaRPr lang="tr-TR" sz="2500" dirty="0">
                        <a:solidFill>
                          <a:schemeClr val="bg1"/>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0209878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1921280063"/>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DEVELOPMENT PROCESS</a:t>
                      </a:r>
                    </a:p>
                  </a:txBody>
                  <a:tcPr>
                    <a:solidFill>
                      <a:schemeClr val="bg2">
                        <a:lumMod val="50000"/>
                      </a:schemeClr>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tx1"/>
                          </a:solidFill>
                        </a:rPr>
                        <a:t>Concept</a:t>
                      </a:r>
                      <a:r>
                        <a:rPr lang="tr-TR" sz="2500" dirty="0">
                          <a:solidFill>
                            <a:schemeClr val="tx1"/>
                          </a:solidFill>
                        </a:rPr>
                        <a:t> of NPC</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Main </a:t>
                      </a:r>
                      <a:r>
                        <a:rPr lang="tr-TR" sz="2500" dirty="0" err="1">
                          <a:solidFill>
                            <a:schemeClr val="tx1"/>
                          </a:solidFill>
                        </a:rPr>
                        <a:t>Idea</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Alternative</a:t>
                      </a:r>
                      <a:r>
                        <a:rPr lang="tr-TR" sz="2500" dirty="0">
                          <a:solidFill>
                            <a:schemeClr val="tx1"/>
                          </a:solidFill>
                        </a:rPr>
                        <a:t> </a:t>
                      </a:r>
                      <a:r>
                        <a:rPr lang="tr-TR" sz="2500" dirty="0" err="1">
                          <a:solidFill>
                            <a:schemeClr val="tx1"/>
                          </a:solidFill>
                        </a:rPr>
                        <a:t>Implementations</a:t>
                      </a:r>
                      <a:r>
                        <a:rPr lang="tr-TR" sz="2500" dirty="0">
                          <a:solidFill>
                            <a:schemeClr val="tx1"/>
                          </a:solidFill>
                        </a:rPr>
                        <a:t> (</a:t>
                      </a:r>
                      <a:r>
                        <a:rPr lang="tr-TR" sz="2500" dirty="0" err="1">
                          <a:solidFill>
                            <a:schemeClr val="tx1"/>
                          </a:solidFill>
                        </a:rPr>
                        <a:t>Testing</a:t>
                      </a:r>
                      <a:r>
                        <a:rPr lang="tr-TR" sz="2500" dirty="0">
                          <a:solidFill>
                            <a:schemeClr val="tx1"/>
                          </a:solidFill>
                        </a:rPr>
                        <a:t>)</a:t>
                      </a:r>
                    </a:p>
                  </a:txBody>
                  <a:tcPr>
                    <a:solidFill>
                      <a:schemeClr val="bg2"/>
                    </a:solidFill>
                  </a:tcPr>
                </a:tc>
                <a:tc>
                  <a:txBody>
                    <a:bodyPr/>
                    <a:lstStyle/>
                    <a:p>
                      <a:pPr marL="342900" indent="-342900" algn="ctr">
                        <a:buFont typeface="Wingdings" panose="05000000000000000000" pitchFamily="2" charset="2"/>
                        <a:buChar char="§"/>
                      </a:pPr>
                      <a:r>
                        <a:rPr lang="tr-TR" sz="2500" dirty="0">
                          <a:solidFill>
                            <a:schemeClr val="bg1"/>
                          </a:solidFill>
                        </a:rPr>
                        <a:t>Amazon </a:t>
                      </a:r>
                      <a:r>
                        <a:rPr lang="tr-TR" sz="2500" dirty="0" err="1">
                          <a:solidFill>
                            <a:schemeClr val="bg1"/>
                          </a:solidFill>
                        </a:rPr>
                        <a:t>Leadership</a:t>
                      </a:r>
                      <a:r>
                        <a:rPr lang="tr-TR" sz="2500" dirty="0">
                          <a:solidFill>
                            <a:schemeClr val="bg1"/>
                          </a:solidFill>
                        </a:rPr>
                        <a:t> </a:t>
                      </a:r>
                      <a:r>
                        <a:rPr lang="tr-TR" sz="2500" dirty="0" err="1">
                          <a:solidFill>
                            <a:schemeClr val="bg1"/>
                          </a:solidFill>
                        </a:rPr>
                        <a:t>Principles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TCE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Team </a:t>
                      </a:r>
                      <a:r>
                        <a:rPr lang="tr-TR" sz="2500" dirty="0" err="1">
                          <a:solidFill>
                            <a:srgbClr val="C00000"/>
                          </a:solidFill>
                        </a:rPr>
                        <a:t>Work</a:t>
                      </a:r>
                      <a:endParaRPr lang="tr-TR" sz="2500" dirty="0">
                        <a:solidFill>
                          <a:srgbClr val="C00000"/>
                        </a:solidFill>
                      </a:endParaRPr>
                    </a:p>
                  </a:txBody>
                  <a:tcPr>
                    <a:solidFill>
                      <a:schemeClr val="bg2">
                        <a:lumMod val="50000"/>
                      </a:schemeClr>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1594679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145"/>
          <p:cNvSpPr txBox="1">
            <a:spLocks noGrp="1"/>
          </p:cNvSpPr>
          <p:nvPr>
            <p:ph type="title"/>
          </p:nvPr>
        </p:nvSpPr>
        <p:spPr>
          <a:xfrm>
            <a:off x="838202" y="36512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tr-TR"/>
              <a:t>Teamwork</a:t>
            </a:r>
            <a:endParaRPr/>
          </a:p>
        </p:txBody>
      </p:sp>
      <p:sp>
        <p:nvSpPr>
          <p:cNvPr id="1105" name="Google Shape;1105;p145"/>
          <p:cNvSpPr txBox="1">
            <a:spLocks noGrp="1"/>
          </p:cNvSpPr>
          <p:nvPr>
            <p:ph type="body" idx="1"/>
          </p:nvPr>
        </p:nvSpPr>
        <p:spPr>
          <a:xfrm>
            <a:off x="838202"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588" lvl="0" indent="0" algn="l" rtl="0">
              <a:lnSpc>
                <a:spcPct val="90000"/>
              </a:lnSpc>
              <a:spcBef>
                <a:spcPts val="0"/>
              </a:spcBef>
              <a:spcAft>
                <a:spcPts val="0"/>
              </a:spcAft>
              <a:buNone/>
            </a:pPr>
            <a:endParaRPr dirty="0"/>
          </a:p>
          <a:p>
            <a:pPr marL="228588" lvl="0" indent="-201918" algn="l" rtl="0">
              <a:lnSpc>
                <a:spcPct val="90000"/>
              </a:lnSpc>
              <a:spcBef>
                <a:spcPts val="0"/>
              </a:spcBef>
              <a:spcAft>
                <a:spcPts val="0"/>
              </a:spcAft>
              <a:buClr>
                <a:schemeClr val="dk1"/>
              </a:buClr>
              <a:buSzPct val="100000"/>
              <a:buChar char="•"/>
            </a:pPr>
            <a:r>
              <a:rPr lang="tr-TR" dirty="0" err="1"/>
              <a:t>Discord</a:t>
            </a:r>
            <a:r>
              <a:rPr lang="tr-TR" dirty="0"/>
              <a:t> </a:t>
            </a:r>
            <a:r>
              <a:rPr lang="tr-TR" dirty="0" err="1"/>
              <a:t>and</a:t>
            </a:r>
            <a:r>
              <a:rPr lang="tr-TR" dirty="0"/>
              <a:t> </a:t>
            </a:r>
            <a:r>
              <a:rPr lang="tr-TR" dirty="0" err="1"/>
              <a:t>Whatsapp</a:t>
            </a:r>
            <a:r>
              <a:rPr lang="tr-TR" dirty="0"/>
              <a:t> </a:t>
            </a:r>
            <a:r>
              <a:rPr lang="tr-TR" dirty="0" err="1"/>
              <a:t>for</a:t>
            </a:r>
            <a:r>
              <a:rPr lang="tr-TR" dirty="0"/>
              <a:t> </a:t>
            </a:r>
            <a:r>
              <a:rPr lang="tr-TR" dirty="0" err="1"/>
              <a:t>communication</a:t>
            </a:r>
            <a:r>
              <a:rPr lang="tr-TR" dirty="0"/>
              <a:t>.</a:t>
            </a:r>
            <a:endParaRPr dirty="0"/>
          </a:p>
          <a:p>
            <a:pPr marL="228588" lvl="0" indent="0" algn="l" rtl="0">
              <a:lnSpc>
                <a:spcPct val="90000"/>
              </a:lnSpc>
              <a:spcBef>
                <a:spcPts val="0"/>
              </a:spcBef>
              <a:spcAft>
                <a:spcPts val="0"/>
              </a:spcAft>
              <a:buNone/>
            </a:pPr>
            <a:endParaRPr dirty="0"/>
          </a:p>
          <a:p>
            <a:pPr marL="228588" lvl="0" indent="0" algn="l" rtl="0">
              <a:lnSpc>
                <a:spcPct val="90000"/>
              </a:lnSpc>
              <a:spcBef>
                <a:spcPts val="0"/>
              </a:spcBef>
              <a:spcAft>
                <a:spcPts val="0"/>
              </a:spcAft>
              <a:buNone/>
            </a:pPr>
            <a:endParaRPr dirty="0"/>
          </a:p>
          <a:p>
            <a:pPr marL="228588" lvl="0" indent="-201918" algn="l" rtl="0">
              <a:lnSpc>
                <a:spcPct val="90000"/>
              </a:lnSpc>
              <a:spcBef>
                <a:spcPts val="0"/>
              </a:spcBef>
              <a:spcAft>
                <a:spcPts val="0"/>
              </a:spcAft>
              <a:buClr>
                <a:schemeClr val="dk1"/>
              </a:buClr>
              <a:buSzPct val="100000"/>
              <a:buChar char="•"/>
            </a:pPr>
            <a:r>
              <a:rPr lang="tr-TR" dirty="0"/>
              <a:t> Drive </a:t>
            </a:r>
            <a:r>
              <a:rPr lang="tr-TR" dirty="0" err="1"/>
              <a:t>and</a:t>
            </a:r>
            <a:r>
              <a:rPr lang="tr-TR" dirty="0"/>
              <a:t> </a:t>
            </a:r>
            <a:r>
              <a:rPr lang="tr-TR" dirty="0" err="1"/>
              <a:t>Github</a:t>
            </a:r>
            <a:r>
              <a:rPr lang="tr-TR" dirty="0"/>
              <a:t> </a:t>
            </a:r>
            <a:r>
              <a:rPr lang="tr-TR" dirty="0" err="1"/>
              <a:t>for</a:t>
            </a:r>
            <a:r>
              <a:rPr lang="tr-TR" dirty="0"/>
              <a:t> </a:t>
            </a:r>
            <a:r>
              <a:rPr lang="tr-TR" dirty="0" err="1"/>
              <a:t>share</a:t>
            </a:r>
            <a:r>
              <a:rPr lang="tr-TR" dirty="0"/>
              <a:t> </a:t>
            </a:r>
            <a:r>
              <a:rPr lang="tr-TR" dirty="0" err="1"/>
              <a:t>content</a:t>
            </a:r>
            <a:endParaRPr dirty="0"/>
          </a:p>
          <a:p>
            <a:pPr marL="0" lvl="0" indent="0" algn="l" rtl="0">
              <a:lnSpc>
                <a:spcPct val="90000"/>
              </a:lnSpc>
              <a:spcBef>
                <a:spcPts val="0"/>
              </a:spcBef>
              <a:spcAft>
                <a:spcPts val="0"/>
              </a:spcAft>
              <a:buNone/>
            </a:pPr>
            <a:endParaRPr dirty="0"/>
          </a:p>
          <a:p>
            <a:pPr marL="228588" lvl="0" indent="-201918" algn="l" rtl="0">
              <a:lnSpc>
                <a:spcPct val="90000"/>
              </a:lnSpc>
              <a:spcBef>
                <a:spcPts val="1000"/>
              </a:spcBef>
              <a:spcAft>
                <a:spcPts val="0"/>
              </a:spcAft>
              <a:buClr>
                <a:schemeClr val="dk1"/>
              </a:buClr>
              <a:buSzPct val="100000"/>
              <a:buChar char="•"/>
            </a:pPr>
            <a:r>
              <a:rPr lang="tr-TR" dirty="0"/>
              <a:t>At </a:t>
            </a:r>
            <a:r>
              <a:rPr lang="tr-TR" dirty="0" err="1"/>
              <a:t>the</a:t>
            </a:r>
            <a:r>
              <a:rPr lang="tr-TR" dirty="0"/>
              <a:t> </a:t>
            </a:r>
            <a:r>
              <a:rPr lang="tr-TR" dirty="0" err="1"/>
              <a:t>beginning</a:t>
            </a:r>
            <a:r>
              <a:rPr lang="tr-TR" dirty="0"/>
              <a:t> of </a:t>
            </a:r>
            <a:r>
              <a:rPr lang="tr-TR" dirty="0" err="1"/>
              <a:t>the</a:t>
            </a:r>
            <a:r>
              <a:rPr lang="tr-TR" dirty="0"/>
              <a:t> </a:t>
            </a:r>
            <a:r>
              <a:rPr lang="tr-TR" dirty="0" err="1"/>
              <a:t>project</a:t>
            </a:r>
            <a:r>
              <a:rPr lang="tr-TR" dirty="0"/>
              <a:t>, </a:t>
            </a:r>
            <a:r>
              <a:rPr lang="tr-TR" dirty="0" err="1"/>
              <a:t>we</a:t>
            </a:r>
            <a:r>
              <a:rPr lang="tr-TR" dirty="0"/>
              <a:t> </a:t>
            </a:r>
            <a:r>
              <a:rPr lang="tr-TR" dirty="0" err="1"/>
              <a:t>develop</a:t>
            </a:r>
            <a:r>
              <a:rPr lang="tr-TR" dirty="0"/>
              <a:t> </a:t>
            </a:r>
            <a:r>
              <a:rPr lang="tr-TR" dirty="0" err="1"/>
              <a:t>together</a:t>
            </a:r>
            <a:endParaRPr dirty="0"/>
          </a:p>
          <a:p>
            <a:pPr marL="0" lvl="0" indent="0" algn="l" rtl="0">
              <a:lnSpc>
                <a:spcPct val="90000"/>
              </a:lnSpc>
              <a:spcBef>
                <a:spcPts val="1000"/>
              </a:spcBef>
              <a:spcAft>
                <a:spcPts val="0"/>
              </a:spcAft>
              <a:buNone/>
            </a:pPr>
            <a:endParaRPr dirty="0"/>
          </a:p>
          <a:p>
            <a:pPr marL="228588" lvl="0" indent="-201918" algn="l" rtl="0">
              <a:lnSpc>
                <a:spcPct val="90000"/>
              </a:lnSpc>
              <a:spcBef>
                <a:spcPts val="1000"/>
              </a:spcBef>
              <a:spcAft>
                <a:spcPts val="0"/>
              </a:spcAft>
              <a:buClr>
                <a:schemeClr val="dk1"/>
              </a:buClr>
              <a:buSzPct val="100000"/>
              <a:buChar char="•"/>
            </a:pPr>
            <a:r>
              <a:rPr lang="tr-TR" dirty="0"/>
              <a:t>Project </a:t>
            </a:r>
            <a:r>
              <a:rPr lang="tr-TR" dirty="0" err="1"/>
              <a:t>became</a:t>
            </a:r>
            <a:r>
              <a:rPr lang="tr-TR" dirty="0"/>
              <a:t> </a:t>
            </a:r>
            <a:r>
              <a:rPr lang="tr-TR" dirty="0" err="1"/>
              <a:t>more</a:t>
            </a:r>
            <a:r>
              <a:rPr lang="tr-TR" dirty="0"/>
              <a:t> </a:t>
            </a:r>
            <a:r>
              <a:rPr lang="tr-TR" dirty="0" err="1"/>
              <a:t>clear</a:t>
            </a:r>
            <a:r>
              <a:rPr lang="tr-TR" dirty="0"/>
              <a:t>, </a:t>
            </a:r>
            <a:r>
              <a:rPr lang="tr-TR" dirty="0" err="1"/>
              <a:t>we</a:t>
            </a:r>
            <a:r>
              <a:rPr lang="tr-TR" dirty="0"/>
              <a:t> </a:t>
            </a:r>
            <a:r>
              <a:rPr lang="tr-TR" dirty="0" err="1"/>
              <a:t>assigned</a:t>
            </a:r>
            <a:r>
              <a:rPr lang="tr-TR" dirty="0"/>
              <a:t> </a:t>
            </a:r>
            <a:r>
              <a:rPr lang="tr-TR" dirty="0" err="1"/>
              <a:t>well-defined</a:t>
            </a:r>
            <a:r>
              <a:rPr lang="tr-TR" dirty="0"/>
              <a:t> </a:t>
            </a:r>
            <a:r>
              <a:rPr lang="tr-TR" dirty="0" err="1"/>
              <a:t>tasks</a:t>
            </a:r>
            <a:r>
              <a:rPr lang="tr-TR" dirty="0"/>
              <a:t> </a:t>
            </a:r>
            <a:r>
              <a:rPr lang="tr-TR" dirty="0" err="1"/>
              <a:t>to</a:t>
            </a:r>
            <a:r>
              <a:rPr lang="tr-TR" dirty="0"/>
              <a:t> </a:t>
            </a:r>
            <a:r>
              <a:rPr lang="tr-TR" dirty="0" err="1"/>
              <a:t>everyone</a:t>
            </a:r>
            <a:r>
              <a:rPr lang="tr-TR" dirty="0"/>
              <a:t>.</a:t>
            </a:r>
            <a:endParaRPr dirty="0"/>
          </a:p>
          <a:p>
            <a:pPr marL="228588" lvl="0" indent="0" algn="l" rtl="0">
              <a:lnSpc>
                <a:spcPct val="90000"/>
              </a:lnSpc>
              <a:spcBef>
                <a:spcPts val="1000"/>
              </a:spcBef>
              <a:spcAft>
                <a:spcPts val="0"/>
              </a:spcAft>
              <a:buNone/>
            </a:pPr>
            <a:endParaRPr dirty="0"/>
          </a:p>
          <a:p>
            <a:pPr marL="228588" lvl="0" indent="-201918" algn="l" rtl="0">
              <a:lnSpc>
                <a:spcPct val="90000"/>
              </a:lnSpc>
              <a:spcBef>
                <a:spcPts val="1000"/>
              </a:spcBef>
              <a:spcAft>
                <a:spcPts val="0"/>
              </a:spcAft>
              <a:buClr>
                <a:schemeClr val="dk1"/>
              </a:buClr>
              <a:buSzPct val="100000"/>
              <a:buChar char="•"/>
            </a:pPr>
            <a:r>
              <a:rPr lang="tr-TR" dirty="0" err="1"/>
              <a:t>We</a:t>
            </a:r>
            <a:r>
              <a:rPr lang="tr-TR" dirty="0"/>
              <a:t> </a:t>
            </a:r>
            <a:r>
              <a:rPr lang="tr-TR" dirty="0" err="1"/>
              <a:t>held</a:t>
            </a:r>
            <a:r>
              <a:rPr lang="tr-TR" dirty="0"/>
              <a:t> </a:t>
            </a:r>
            <a:r>
              <a:rPr lang="tr-TR" dirty="0" err="1"/>
              <a:t>weekly</a:t>
            </a:r>
            <a:r>
              <a:rPr lang="tr-TR" dirty="0"/>
              <a:t> general </a:t>
            </a:r>
            <a:r>
              <a:rPr lang="tr-TR" dirty="0" err="1"/>
              <a:t>situation</a:t>
            </a:r>
            <a:r>
              <a:rPr lang="tr-TR" dirty="0"/>
              <a:t> </a:t>
            </a:r>
            <a:r>
              <a:rPr lang="tr-TR" dirty="0" err="1"/>
              <a:t>assessment</a:t>
            </a:r>
            <a:r>
              <a:rPr lang="tr-TR" dirty="0"/>
              <a:t> </a:t>
            </a:r>
            <a:r>
              <a:rPr lang="tr-TR" dirty="0" err="1"/>
              <a:t>meetings</a:t>
            </a:r>
            <a:r>
              <a:rPr lang="tr-TR" dirty="0"/>
              <a:t>.</a:t>
            </a:r>
            <a:endParaRPr dirty="0"/>
          </a:p>
          <a:p>
            <a:pPr marL="0" lvl="0" indent="0" algn="l" rtl="0">
              <a:lnSpc>
                <a:spcPct val="90000"/>
              </a:lnSpc>
              <a:spcBef>
                <a:spcPts val="1000"/>
              </a:spcBef>
              <a:spcAft>
                <a:spcPts val="0"/>
              </a:spcAft>
              <a:buNone/>
            </a:pPr>
            <a:endParaRPr dirty="0"/>
          </a:p>
          <a:p>
            <a:pPr marL="228589" lvl="0" indent="-50789" algn="l" rtl="0">
              <a:lnSpc>
                <a:spcPct val="90000"/>
              </a:lnSpc>
              <a:spcBef>
                <a:spcPts val="1000"/>
              </a:spcBef>
              <a:spcAft>
                <a:spcPts val="0"/>
              </a:spcAft>
              <a:buClr>
                <a:schemeClr val="dk1"/>
              </a:buClr>
              <a:buSzPct val="100000"/>
              <a:buNone/>
            </a:pPr>
            <a:endParaRPr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The</a:t>
            </a:r>
            <a:r>
              <a:rPr lang="tr-TR" dirty="0"/>
              <a:t> </a:t>
            </a:r>
            <a:r>
              <a:rPr lang="tr-TR" dirty="0" err="1"/>
              <a:t>End</a:t>
            </a:r>
            <a:r>
              <a:rPr lang="tr-TR" dirty="0"/>
              <a:t>.</a:t>
            </a:r>
          </a:p>
        </p:txBody>
      </p:sp>
    </p:spTree>
    <p:extLst>
      <p:ext uri="{BB962C8B-B14F-4D97-AF65-F5344CB8AC3E}">
        <p14:creationId xmlns:p14="http://schemas.microsoft.com/office/powerpoint/2010/main" val="1981671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672BAF-3708-4E2F-B446-3AED6AD010E6}"/>
              </a:ext>
            </a:extLst>
          </p:cNvPr>
          <p:cNvSpPr>
            <a:spLocks noGrp="1"/>
          </p:cNvSpPr>
          <p:nvPr>
            <p:ph type="title"/>
          </p:nvPr>
        </p:nvSpPr>
        <p:spPr/>
        <p:txBody>
          <a:bodyPr/>
          <a:lstStyle/>
          <a:p>
            <a:r>
              <a:rPr lang="tr-TR" dirty="0" err="1"/>
              <a:t>Redefining</a:t>
            </a:r>
            <a:r>
              <a:rPr lang="tr-TR" dirty="0"/>
              <a:t> </a:t>
            </a:r>
            <a:r>
              <a:rPr lang="tr-TR" sz="3500" dirty="0" err="1">
                <a:latin typeface="Consolas" panose="020B0609020204030204" pitchFamily="49" charset="0"/>
              </a:rPr>
              <a:t>fly</a:t>
            </a:r>
            <a:r>
              <a:rPr lang="tr-TR" sz="3500" dirty="0">
                <a:latin typeface="Consolas" panose="020B0609020204030204" pitchFamily="49" charset="0"/>
              </a:rPr>
              <a:t>()</a:t>
            </a:r>
            <a:r>
              <a:rPr lang="tr-TR" dirty="0"/>
              <a:t> </a:t>
            </a:r>
            <a:r>
              <a:rPr lang="tr-TR" dirty="0" err="1"/>
              <a:t>and</a:t>
            </a:r>
            <a:r>
              <a:rPr lang="tr-TR" dirty="0"/>
              <a:t> </a:t>
            </a:r>
            <a:r>
              <a:rPr lang="tr-TR" sz="3500" dirty="0" err="1">
                <a:latin typeface="Consolas" panose="020B0609020204030204" pitchFamily="49" charset="0"/>
              </a:rPr>
              <a:t>swim</a:t>
            </a:r>
            <a:r>
              <a:rPr lang="tr-TR" sz="3500" dirty="0">
                <a:latin typeface="Consolas" panose="020B0609020204030204" pitchFamily="49" charset="0"/>
              </a:rPr>
              <a:t>()</a:t>
            </a:r>
            <a:r>
              <a:rPr lang="tr-TR" dirty="0"/>
              <a:t> </a:t>
            </a:r>
            <a:r>
              <a:rPr lang="tr-TR" dirty="0" err="1"/>
              <a:t>Methods</a:t>
            </a:r>
            <a:endParaRPr lang="tr-TR" dirty="0"/>
          </a:p>
        </p:txBody>
      </p:sp>
      <p:pic>
        <p:nvPicPr>
          <p:cNvPr id="53" name="Resim 52">
            <a:extLst>
              <a:ext uri="{FF2B5EF4-FFF2-40B4-BE49-F238E27FC236}">
                <a16:creationId xmlns:a16="http://schemas.microsoft.com/office/drawing/2014/main" id="{2067C029-A4BD-4335-8C0B-7493EB962649}"/>
              </a:ext>
            </a:extLst>
          </p:cNvPr>
          <p:cNvPicPr>
            <a:picLocks noChangeAspect="1"/>
          </p:cNvPicPr>
          <p:nvPr/>
        </p:nvPicPr>
        <p:blipFill>
          <a:blip r:embed="rId3"/>
          <a:stretch>
            <a:fillRect/>
          </a:stretch>
        </p:blipFill>
        <p:spPr>
          <a:xfrm>
            <a:off x="6163193" y="3869344"/>
            <a:ext cx="4803647" cy="2623530"/>
          </a:xfrm>
          <a:prstGeom prst="rect">
            <a:avLst/>
          </a:prstGeom>
          <a:ln>
            <a:noFill/>
          </a:ln>
          <a:effectLst>
            <a:outerShdw blurRad="292100" dist="139700" dir="2700000" algn="tl" rotWithShape="0">
              <a:srgbClr val="333333">
                <a:alpha val="65000"/>
              </a:srgbClr>
            </a:outerShdw>
          </a:effectLst>
        </p:spPr>
      </p:pic>
      <p:pic>
        <p:nvPicPr>
          <p:cNvPr id="55" name="Resim 54">
            <a:extLst>
              <a:ext uri="{FF2B5EF4-FFF2-40B4-BE49-F238E27FC236}">
                <a16:creationId xmlns:a16="http://schemas.microsoft.com/office/drawing/2014/main" id="{4DB408D8-B7E4-4FCA-A4CB-2DB3C185E9FA}"/>
              </a:ext>
            </a:extLst>
          </p:cNvPr>
          <p:cNvPicPr>
            <a:picLocks noChangeAspect="1"/>
          </p:cNvPicPr>
          <p:nvPr/>
        </p:nvPicPr>
        <p:blipFill>
          <a:blip r:embed="rId4"/>
          <a:stretch>
            <a:fillRect/>
          </a:stretch>
        </p:blipFill>
        <p:spPr>
          <a:xfrm>
            <a:off x="8409468" y="1960560"/>
            <a:ext cx="2944334" cy="847811"/>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24E6796F-8D64-44F7-BBB0-908D5A45116F}"/>
              </a:ext>
            </a:extLst>
          </p:cNvPr>
          <p:cNvPicPr>
            <a:picLocks noChangeAspect="1"/>
          </p:cNvPicPr>
          <p:nvPr/>
        </p:nvPicPr>
        <p:blipFill>
          <a:blip r:embed="rId5"/>
          <a:stretch>
            <a:fillRect/>
          </a:stretch>
        </p:blipFill>
        <p:spPr>
          <a:xfrm>
            <a:off x="3781160" y="1690689"/>
            <a:ext cx="4280654" cy="1884719"/>
          </a:xfrm>
          <a:prstGeom prst="rect">
            <a:avLst/>
          </a:prstGeom>
        </p:spPr>
      </p:pic>
      <p:sp>
        <p:nvSpPr>
          <p:cNvPr id="6" name="Ok: Aşağı 5">
            <a:extLst>
              <a:ext uri="{FF2B5EF4-FFF2-40B4-BE49-F238E27FC236}">
                <a16:creationId xmlns:a16="http://schemas.microsoft.com/office/drawing/2014/main" id="{24FD4E47-23D7-4451-A020-D94EF27F93F6}"/>
              </a:ext>
            </a:extLst>
          </p:cNvPr>
          <p:cNvSpPr/>
          <p:nvPr/>
        </p:nvSpPr>
        <p:spPr>
          <a:xfrm>
            <a:off x="9436158" y="2986757"/>
            <a:ext cx="445477" cy="70420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989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8DB573-4E36-45F8-9133-B22AC691519D}"/>
              </a:ext>
            </a:extLst>
          </p:cNvPr>
          <p:cNvSpPr>
            <a:spLocks noGrp="1"/>
          </p:cNvSpPr>
          <p:nvPr>
            <p:ph type="title"/>
          </p:nvPr>
        </p:nvSpPr>
        <p:spPr/>
        <p:txBody>
          <a:bodyPr/>
          <a:lstStyle/>
          <a:p>
            <a:r>
              <a:rPr lang="tr-TR" dirty="0" err="1"/>
              <a:t>Extending</a:t>
            </a:r>
            <a:r>
              <a:rPr lang="tr-TR" dirty="0"/>
              <a:t> </a:t>
            </a:r>
            <a:r>
              <a:rPr lang="tr-TR" dirty="0" err="1"/>
              <a:t>Duck</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EE0BD190-7013-464A-B2BE-9B57162A6A77}"/>
              </a:ext>
            </a:extLst>
          </p:cNvPr>
          <p:cNvSpPr>
            <a:spLocks noGrp="1"/>
          </p:cNvSpPr>
          <p:nvPr>
            <p:ph idx="1"/>
          </p:nvPr>
        </p:nvSpPr>
        <p:spPr/>
        <p:txBody>
          <a:bodyPr/>
          <a:lstStyle/>
          <a:p>
            <a:endParaRPr lang="tr-TR" dirty="0"/>
          </a:p>
          <a:p>
            <a:endParaRPr lang="tr-TR" dirty="0"/>
          </a:p>
        </p:txBody>
      </p:sp>
    </p:spTree>
    <p:extLst>
      <p:ext uri="{BB962C8B-B14F-4D97-AF65-F5344CB8AC3E}">
        <p14:creationId xmlns:p14="http://schemas.microsoft.com/office/powerpoint/2010/main" val="150691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8DB573-4E36-45F8-9133-B22AC691519D}"/>
              </a:ext>
            </a:extLst>
          </p:cNvPr>
          <p:cNvSpPr>
            <a:spLocks noGrp="1"/>
          </p:cNvSpPr>
          <p:nvPr>
            <p:ph type="title"/>
          </p:nvPr>
        </p:nvSpPr>
        <p:spPr/>
        <p:txBody>
          <a:bodyPr/>
          <a:lstStyle/>
          <a:p>
            <a:r>
              <a:rPr lang="tr-TR" dirty="0" err="1"/>
              <a:t>Extending</a:t>
            </a:r>
            <a:r>
              <a:rPr lang="tr-TR" dirty="0"/>
              <a:t> </a:t>
            </a:r>
            <a:r>
              <a:rPr lang="tr-TR" dirty="0" err="1"/>
              <a:t>Duck</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EE0BD190-7013-464A-B2BE-9B57162A6A77}"/>
              </a:ext>
            </a:extLst>
          </p:cNvPr>
          <p:cNvSpPr>
            <a:spLocks noGrp="1"/>
          </p:cNvSpPr>
          <p:nvPr>
            <p:ph idx="1"/>
          </p:nvPr>
        </p:nvSpPr>
        <p:spPr/>
        <p:txBody>
          <a:bodyPr/>
          <a:lstStyle/>
          <a:p>
            <a:r>
              <a:rPr lang="tr-TR" dirty="0" err="1"/>
              <a:t>What</a:t>
            </a:r>
            <a:r>
              <a:rPr lang="tr-TR" dirty="0"/>
              <a:t> </a:t>
            </a:r>
            <a:r>
              <a:rPr lang="tr-TR" dirty="0" err="1"/>
              <a:t>if</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add</a:t>
            </a:r>
            <a:r>
              <a:rPr lang="tr-TR" dirty="0"/>
              <a:t> </a:t>
            </a:r>
            <a:r>
              <a:rPr lang="tr-TR" dirty="0" err="1"/>
              <a:t>more</a:t>
            </a:r>
            <a:r>
              <a:rPr lang="tr-TR" dirty="0"/>
              <a:t> </a:t>
            </a:r>
            <a:r>
              <a:rPr lang="tr-TR" dirty="0" err="1"/>
              <a:t>states</a:t>
            </a:r>
            <a:r>
              <a:rPr lang="tr-TR" dirty="0"/>
              <a:t> </a:t>
            </a:r>
            <a:r>
              <a:rPr lang="tr-TR" dirty="0" err="1"/>
              <a:t>to</a:t>
            </a:r>
            <a:r>
              <a:rPr lang="tr-TR" dirty="0"/>
              <a:t> </a:t>
            </a:r>
            <a:r>
              <a:rPr lang="tr-TR" dirty="0" err="1"/>
              <a:t>duck</a:t>
            </a:r>
            <a:r>
              <a:rPr lang="tr-TR" dirty="0"/>
              <a:t>?</a:t>
            </a:r>
          </a:p>
          <a:p>
            <a:endParaRPr lang="tr-TR" dirty="0"/>
          </a:p>
        </p:txBody>
      </p:sp>
    </p:spTree>
    <p:extLst>
      <p:ext uri="{BB962C8B-B14F-4D97-AF65-F5344CB8AC3E}">
        <p14:creationId xmlns:p14="http://schemas.microsoft.com/office/powerpoint/2010/main" val="2264573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2653476989"/>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p>
                  </a:txBody>
                  <a:tcPr>
                    <a:solidFill>
                      <a:schemeClr val="bg2"/>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4105449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8DB573-4E36-45F8-9133-B22AC691519D}"/>
              </a:ext>
            </a:extLst>
          </p:cNvPr>
          <p:cNvSpPr>
            <a:spLocks noGrp="1"/>
          </p:cNvSpPr>
          <p:nvPr>
            <p:ph type="title"/>
          </p:nvPr>
        </p:nvSpPr>
        <p:spPr/>
        <p:txBody>
          <a:bodyPr/>
          <a:lstStyle/>
          <a:p>
            <a:r>
              <a:rPr lang="tr-TR" dirty="0" err="1"/>
              <a:t>Extending</a:t>
            </a:r>
            <a:r>
              <a:rPr lang="tr-TR" dirty="0"/>
              <a:t> </a:t>
            </a:r>
            <a:r>
              <a:rPr lang="tr-TR" dirty="0" err="1"/>
              <a:t>Duck</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EE0BD190-7013-464A-B2BE-9B57162A6A77}"/>
              </a:ext>
            </a:extLst>
          </p:cNvPr>
          <p:cNvSpPr>
            <a:spLocks noGrp="1"/>
          </p:cNvSpPr>
          <p:nvPr>
            <p:ph idx="1"/>
          </p:nvPr>
        </p:nvSpPr>
        <p:spPr/>
        <p:txBody>
          <a:bodyPr/>
          <a:lstStyle/>
          <a:p>
            <a:r>
              <a:rPr lang="tr-TR" dirty="0" err="1"/>
              <a:t>What</a:t>
            </a:r>
            <a:r>
              <a:rPr lang="tr-TR" dirty="0"/>
              <a:t> </a:t>
            </a:r>
            <a:r>
              <a:rPr lang="tr-TR" dirty="0" err="1"/>
              <a:t>if</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add</a:t>
            </a:r>
            <a:r>
              <a:rPr lang="tr-TR" dirty="0"/>
              <a:t> </a:t>
            </a:r>
            <a:r>
              <a:rPr lang="tr-TR" dirty="0" err="1"/>
              <a:t>more</a:t>
            </a:r>
            <a:r>
              <a:rPr lang="tr-TR" dirty="0"/>
              <a:t> </a:t>
            </a:r>
            <a:r>
              <a:rPr lang="tr-TR" dirty="0" err="1"/>
              <a:t>actions</a:t>
            </a:r>
            <a:r>
              <a:rPr lang="tr-TR" dirty="0"/>
              <a:t> </a:t>
            </a:r>
            <a:r>
              <a:rPr lang="tr-TR" dirty="0" err="1"/>
              <a:t>to</a:t>
            </a:r>
            <a:r>
              <a:rPr lang="tr-TR" dirty="0"/>
              <a:t> </a:t>
            </a:r>
            <a:r>
              <a:rPr lang="tr-TR" dirty="0" err="1"/>
              <a:t>duck</a:t>
            </a:r>
            <a:r>
              <a:rPr lang="tr-TR" dirty="0"/>
              <a:t>?</a:t>
            </a:r>
          </a:p>
          <a:p>
            <a:pPr lvl="1"/>
            <a:r>
              <a:rPr lang="tr-TR" dirty="0" err="1"/>
              <a:t>Ducks</a:t>
            </a:r>
            <a:r>
              <a:rPr lang="tr-TR" dirty="0"/>
              <a:t> can </a:t>
            </a:r>
            <a:r>
              <a:rPr lang="tr-TR" dirty="0" err="1"/>
              <a:t>walk</a:t>
            </a:r>
            <a:r>
              <a:rPr lang="tr-TR" dirty="0"/>
              <a:t> on </a:t>
            </a:r>
            <a:r>
              <a:rPr lang="tr-TR" dirty="0" err="1"/>
              <a:t>ground</a:t>
            </a:r>
            <a:r>
              <a:rPr lang="tr-TR" dirty="0"/>
              <a:t> as </a:t>
            </a:r>
            <a:r>
              <a:rPr lang="tr-TR" dirty="0" err="1"/>
              <a:t>well</a:t>
            </a:r>
            <a:r>
              <a:rPr lang="tr-TR" dirty="0"/>
              <a:t>!</a:t>
            </a:r>
          </a:p>
          <a:p>
            <a:endParaRPr lang="tr-TR" dirty="0"/>
          </a:p>
          <a:p>
            <a:endParaRPr lang="tr-TR" dirty="0"/>
          </a:p>
        </p:txBody>
      </p:sp>
    </p:spTree>
    <p:extLst>
      <p:ext uri="{BB962C8B-B14F-4D97-AF65-F5344CB8AC3E}">
        <p14:creationId xmlns:p14="http://schemas.microsoft.com/office/powerpoint/2010/main" val="17741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8DB573-4E36-45F8-9133-B22AC691519D}"/>
              </a:ext>
            </a:extLst>
          </p:cNvPr>
          <p:cNvSpPr>
            <a:spLocks noGrp="1"/>
          </p:cNvSpPr>
          <p:nvPr>
            <p:ph type="title"/>
          </p:nvPr>
        </p:nvSpPr>
        <p:spPr/>
        <p:txBody>
          <a:bodyPr/>
          <a:lstStyle/>
          <a:p>
            <a:r>
              <a:rPr lang="tr-TR" dirty="0" err="1"/>
              <a:t>Extending</a:t>
            </a:r>
            <a:r>
              <a:rPr lang="tr-TR" dirty="0"/>
              <a:t> </a:t>
            </a:r>
            <a:r>
              <a:rPr lang="tr-TR" dirty="0" err="1"/>
              <a:t>Duck</a:t>
            </a:r>
            <a:r>
              <a:rPr lang="tr-TR" dirty="0"/>
              <a:t> </a:t>
            </a:r>
            <a:r>
              <a:rPr lang="tr-TR" dirty="0" err="1"/>
              <a:t>Actions</a:t>
            </a:r>
            <a:endParaRPr lang="tr-TR" dirty="0"/>
          </a:p>
        </p:txBody>
      </p:sp>
      <p:sp>
        <p:nvSpPr>
          <p:cNvPr id="3" name="İçerik Yer Tutucusu 2">
            <a:extLst>
              <a:ext uri="{FF2B5EF4-FFF2-40B4-BE49-F238E27FC236}">
                <a16:creationId xmlns:a16="http://schemas.microsoft.com/office/drawing/2014/main" id="{EE0BD190-7013-464A-B2BE-9B57162A6A77}"/>
              </a:ext>
            </a:extLst>
          </p:cNvPr>
          <p:cNvSpPr>
            <a:spLocks noGrp="1"/>
          </p:cNvSpPr>
          <p:nvPr>
            <p:ph idx="1"/>
          </p:nvPr>
        </p:nvSpPr>
        <p:spPr/>
        <p:txBody>
          <a:bodyPr/>
          <a:lstStyle/>
          <a:p>
            <a:r>
              <a:rPr lang="tr-TR" dirty="0" err="1"/>
              <a:t>What</a:t>
            </a:r>
            <a:r>
              <a:rPr lang="tr-TR" dirty="0"/>
              <a:t> </a:t>
            </a:r>
            <a:r>
              <a:rPr lang="tr-TR" dirty="0" err="1"/>
              <a:t>if</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add</a:t>
            </a:r>
            <a:r>
              <a:rPr lang="tr-TR" dirty="0"/>
              <a:t> </a:t>
            </a:r>
            <a:r>
              <a:rPr lang="tr-TR" dirty="0" err="1"/>
              <a:t>more</a:t>
            </a:r>
            <a:r>
              <a:rPr lang="tr-TR" dirty="0"/>
              <a:t> </a:t>
            </a:r>
            <a:r>
              <a:rPr lang="tr-TR" dirty="0" err="1"/>
              <a:t>states</a:t>
            </a:r>
            <a:r>
              <a:rPr lang="tr-TR" dirty="0"/>
              <a:t> </a:t>
            </a:r>
            <a:r>
              <a:rPr lang="tr-TR" dirty="0" err="1"/>
              <a:t>to</a:t>
            </a:r>
            <a:r>
              <a:rPr lang="tr-TR" dirty="0"/>
              <a:t> </a:t>
            </a:r>
            <a:r>
              <a:rPr lang="tr-TR" dirty="0" err="1"/>
              <a:t>duck</a:t>
            </a:r>
            <a:r>
              <a:rPr lang="tr-TR" dirty="0"/>
              <a:t>?</a:t>
            </a:r>
          </a:p>
          <a:p>
            <a:pPr lvl="1"/>
            <a:r>
              <a:rPr lang="tr-TR" dirty="0" err="1"/>
              <a:t>Ducks</a:t>
            </a:r>
            <a:r>
              <a:rPr lang="tr-TR" dirty="0"/>
              <a:t> can </a:t>
            </a:r>
            <a:r>
              <a:rPr lang="tr-TR" dirty="0" err="1"/>
              <a:t>walk</a:t>
            </a:r>
            <a:r>
              <a:rPr lang="tr-TR" dirty="0"/>
              <a:t> on </a:t>
            </a:r>
            <a:r>
              <a:rPr lang="tr-TR" dirty="0" err="1"/>
              <a:t>ground</a:t>
            </a:r>
            <a:r>
              <a:rPr lang="tr-TR" dirty="0"/>
              <a:t> as </a:t>
            </a:r>
            <a:r>
              <a:rPr lang="tr-TR" dirty="0" err="1"/>
              <a:t>well</a:t>
            </a:r>
            <a:r>
              <a:rPr lang="tr-TR" dirty="0"/>
              <a:t>!</a:t>
            </a:r>
          </a:p>
          <a:p>
            <a:endParaRPr lang="tr-TR" dirty="0"/>
          </a:p>
          <a:p>
            <a:endParaRPr lang="tr-TR" dirty="0"/>
          </a:p>
        </p:txBody>
      </p:sp>
      <p:pic>
        <p:nvPicPr>
          <p:cNvPr id="5" name="Resim 4">
            <a:extLst>
              <a:ext uri="{FF2B5EF4-FFF2-40B4-BE49-F238E27FC236}">
                <a16:creationId xmlns:a16="http://schemas.microsoft.com/office/drawing/2014/main" id="{5F45CAB8-A5E5-472D-9B01-13653EC3AB5B}"/>
              </a:ext>
            </a:extLst>
          </p:cNvPr>
          <p:cNvPicPr>
            <a:picLocks noChangeAspect="1"/>
          </p:cNvPicPr>
          <p:nvPr/>
        </p:nvPicPr>
        <p:blipFill>
          <a:blip r:embed="rId3"/>
          <a:stretch>
            <a:fillRect/>
          </a:stretch>
        </p:blipFill>
        <p:spPr>
          <a:xfrm>
            <a:off x="838200" y="3429000"/>
            <a:ext cx="3939790" cy="2499437"/>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E55EE8B2-3F60-40B9-A75B-5A52B43CA12E}"/>
              </a:ext>
            </a:extLst>
          </p:cNvPr>
          <p:cNvPicPr>
            <a:picLocks noChangeAspect="1"/>
          </p:cNvPicPr>
          <p:nvPr/>
        </p:nvPicPr>
        <p:blipFill>
          <a:blip r:embed="rId4"/>
          <a:stretch>
            <a:fillRect/>
          </a:stretch>
        </p:blipFill>
        <p:spPr>
          <a:xfrm>
            <a:off x="6007100" y="2877185"/>
            <a:ext cx="5224635" cy="3434714"/>
          </a:xfrm>
          <a:prstGeom prst="rect">
            <a:avLst/>
          </a:prstGeom>
        </p:spPr>
      </p:pic>
    </p:spTree>
    <p:extLst>
      <p:ext uri="{BB962C8B-B14F-4D97-AF65-F5344CB8AC3E}">
        <p14:creationId xmlns:p14="http://schemas.microsoft.com/office/powerpoint/2010/main" val="815916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DD0724-7CEB-4430-AA39-CAA18458DE0E}"/>
              </a:ext>
            </a:extLst>
          </p:cNvPr>
          <p:cNvSpPr>
            <a:spLocks noGrp="1"/>
          </p:cNvSpPr>
          <p:nvPr>
            <p:ph type="title"/>
          </p:nvPr>
        </p:nvSpPr>
        <p:spPr/>
        <p:txBody>
          <a:bodyPr/>
          <a:lstStyle/>
          <a:p>
            <a:r>
              <a:rPr lang="tr-TR" dirty="0" err="1"/>
              <a:t>Extending</a:t>
            </a:r>
            <a:r>
              <a:rPr lang="tr-TR" dirty="0"/>
              <a:t> </a:t>
            </a:r>
            <a:r>
              <a:rPr lang="tr-TR" dirty="0" err="1"/>
              <a:t>Duck</a:t>
            </a:r>
            <a:r>
              <a:rPr lang="tr-TR" dirty="0"/>
              <a:t> </a:t>
            </a:r>
            <a:r>
              <a:rPr lang="tr-TR" dirty="0" err="1"/>
              <a:t>Actions</a:t>
            </a:r>
            <a:endParaRPr lang="tr-TR" dirty="0"/>
          </a:p>
        </p:txBody>
      </p:sp>
      <p:pic>
        <p:nvPicPr>
          <p:cNvPr id="11" name="Resim 10">
            <a:extLst>
              <a:ext uri="{FF2B5EF4-FFF2-40B4-BE49-F238E27FC236}">
                <a16:creationId xmlns:a16="http://schemas.microsoft.com/office/drawing/2014/main" id="{8FA0F375-922D-47A7-9CCD-CEFD26B46951}"/>
              </a:ext>
            </a:extLst>
          </p:cNvPr>
          <p:cNvPicPr>
            <a:picLocks noChangeAspect="1"/>
          </p:cNvPicPr>
          <p:nvPr/>
        </p:nvPicPr>
        <p:blipFill>
          <a:blip r:embed="rId3"/>
          <a:stretch>
            <a:fillRect/>
          </a:stretch>
        </p:blipFill>
        <p:spPr>
          <a:xfrm>
            <a:off x="838200" y="1701785"/>
            <a:ext cx="5910534" cy="4885237"/>
          </a:xfrm>
          <a:prstGeom prst="rect">
            <a:avLst/>
          </a:prstGeom>
        </p:spPr>
      </p:pic>
      <p:pic>
        <p:nvPicPr>
          <p:cNvPr id="8" name="Resim 7">
            <a:extLst>
              <a:ext uri="{FF2B5EF4-FFF2-40B4-BE49-F238E27FC236}">
                <a16:creationId xmlns:a16="http://schemas.microsoft.com/office/drawing/2014/main" id="{A346D331-5F8E-4A87-9993-F4248DBEE1FB}"/>
              </a:ext>
            </a:extLst>
          </p:cNvPr>
          <p:cNvPicPr>
            <a:picLocks noChangeAspect="1"/>
          </p:cNvPicPr>
          <p:nvPr/>
        </p:nvPicPr>
        <p:blipFill>
          <a:blip r:embed="rId4"/>
          <a:stretch>
            <a:fillRect/>
          </a:stretch>
        </p:blipFill>
        <p:spPr>
          <a:xfrm>
            <a:off x="7236460" y="2533332"/>
            <a:ext cx="4516619" cy="2969259"/>
          </a:xfrm>
          <a:prstGeom prst="rect">
            <a:avLst/>
          </a:prstGeom>
        </p:spPr>
      </p:pic>
    </p:spTree>
    <p:extLst>
      <p:ext uri="{BB962C8B-B14F-4D97-AF65-F5344CB8AC3E}">
        <p14:creationId xmlns:p14="http://schemas.microsoft.com/office/powerpoint/2010/main" val="913853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E8D79-6A9B-41D1-A8B8-572AC3042EE6}"/>
              </a:ext>
            </a:extLst>
          </p:cNvPr>
          <p:cNvSpPr>
            <a:spLocks noGrp="1"/>
          </p:cNvSpPr>
          <p:nvPr>
            <p:ph type="title"/>
          </p:nvPr>
        </p:nvSpPr>
        <p:spPr/>
        <p:txBody>
          <a:bodyPr/>
          <a:lstStyle/>
          <a:p>
            <a:r>
              <a:rPr lang="tr-TR" dirty="0" err="1"/>
              <a:t>Problems</a:t>
            </a:r>
            <a:r>
              <a:rPr lang="tr-TR" dirty="0"/>
              <a:t> </a:t>
            </a:r>
            <a:r>
              <a:rPr lang="tr-TR" dirty="0" err="1"/>
              <a:t>With</a:t>
            </a:r>
            <a:r>
              <a:rPr lang="tr-TR" dirty="0"/>
              <a:t> </a:t>
            </a:r>
            <a:r>
              <a:rPr lang="tr-TR" dirty="0" err="1"/>
              <a:t>Current</a:t>
            </a:r>
            <a:r>
              <a:rPr lang="tr-TR" dirty="0"/>
              <a:t> </a:t>
            </a:r>
            <a:r>
              <a:rPr lang="tr-TR" dirty="0" err="1"/>
              <a:t>Implementation</a:t>
            </a:r>
            <a:endParaRPr lang="tr-TR" dirty="0"/>
          </a:p>
        </p:txBody>
      </p:sp>
      <p:sp>
        <p:nvSpPr>
          <p:cNvPr id="3" name="İçerik Yer Tutucusu 2">
            <a:extLst>
              <a:ext uri="{FF2B5EF4-FFF2-40B4-BE49-F238E27FC236}">
                <a16:creationId xmlns:a16="http://schemas.microsoft.com/office/drawing/2014/main" id="{C92030D5-D840-4134-994F-C1DD66C172FC}"/>
              </a:ext>
            </a:extLst>
          </p:cNvPr>
          <p:cNvSpPr>
            <a:spLocks noGrp="1"/>
          </p:cNvSpPr>
          <p:nvPr>
            <p:ph idx="1"/>
          </p:nvPr>
        </p:nvSpPr>
        <p:spPr>
          <a:xfrm>
            <a:off x="838199" y="1825625"/>
            <a:ext cx="10515599" cy="4351338"/>
          </a:xfrm>
        </p:spPr>
        <p:txBody>
          <a:bodyPr>
            <a:normAutofit/>
          </a:bodyPr>
          <a:lstStyle/>
          <a:p>
            <a:r>
              <a:rPr lang="tr-TR" dirty="0" err="1"/>
              <a:t>Whenever</a:t>
            </a:r>
            <a:r>
              <a:rPr lang="tr-TR" dirty="0"/>
              <a:t> </a:t>
            </a:r>
            <a:r>
              <a:rPr lang="tr-TR" dirty="0" err="1"/>
              <a:t>new</a:t>
            </a:r>
            <a:r>
              <a:rPr lang="tr-TR" dirty="0"/>
              <a:t> </a:t>
            </a:r>
            <a:r>
              <a:rPr lang="tr-TR" dirty="0" err="1"/>
              <a:t>state</a:t>
            </a:r>
            <a:r>
              <a:rPr lang="tr-TR" dirty="0"/>
              <a:t> </a:t>
            </a:r>
            <a:r>
              <a:rPr lang="tr-TR" dirty="0" err="1"/>
              <a:t>added</a:t>
            </a:r>
            <a:r>
              <a:rPr lang="tr-TR" dirty="0"/>
              <a:t>, </a:t>
            </a:r>
            <a:r>
              <a:rPr lang="tr-TR" dirty="0" err="1"/>
              <a:t>code</a:t>
            </a:r>
            <a:r>
              <a:rPr lang="tr-TR" dirty="0"/>
              <a:t> has </a:t>
            </a:r>
            <a:r>
              <a:rPr lang="tr-TR" dirty="0" err="1"/>
              <a:t>to</a:t>
            </a:r>
            <a:r>
              <a:rPr lang="tr-TR" dirty="0"/>
              <a:t> be </a:t>
            </a:r>
            <a:r>
              <a:rPr lang="tr-TR" dirty="0" err="1"/>
              <a:t>modified</a:t>
            </a:r>
            <a:endParaRPr lang="tr-TR" dirty="0"/>
          </a:p>
          <a:p>
            <a:pPr lvl="1"/>
            <a:r>
              <a:rPr lang="tr-TR" dirty="0" err="1"/>
              <a:t>Encapsulate</a:t>
            </a:r>
            <a:r>
              <a:rPr lang="tr-TR" dirty="0"/>
              <a:t> </a:t>
            </a:r>
            <a:r>
              <a:rPr lang="tr-TR" dirty="0" err="1"/>
              <a:t>what</a:t>
            </a:r>
            <a:r>
              <a:rPr lang="tr-TR" dirty="0"/>
              <a:t> </a:t>
            </a:r>
            <a:r>
              <a:rPr lang="tr-TR" dirty="0" err="1"/>
              <a:t>varies</a:t>
            </a:r>
            <a:r>
              <a:rPr lang="tr-TR" dirty="0"/>
              <a:t>!</a:t>
            </a:r>
          </a:p>
        </p:txBody>
      </p:sp>
    </p:spTree>
    <p:extLst>
      <p:ext uri="{BB962C8B-B14F-4D97-AF65-F5344CB8AC3E}">
        <p14:creationId xmlns:p14="http://schemas.microsoft.com/office/powerpoint/2010/main" val="2056180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AE8D79-6A9B-41D1-A8B8-572AC3042EE6}"/>
              </a:ext>
            </a:extLst>
          </p:cNvPr>
          <p:cNvSpPr>
            <a:spLocks noGrp="1"/>
          </p:cNvSpPr>
          <p:nvPr>
            <p:ph type="title"/>
          </p:nvPr>
        </p:nvSpPr>
        <p:spPr/>
        <p:txBody>
          <a:bodyPr/>
          <a:lstStyle/>
          <a:p>
            <a:r>
              <a:rPr lang="tr-TR" dirty="0" err="1"/>
              <a:t>Problems</a:t>
            </a:r>
            <a:r>
              <a:rPr lang="tr-TR" dirty="0"/>
              <a:t> </a:t>
            </a:r>
            <a:r>
              <a:rPr lang="tr-TR" dirty="0" err="1"/>
              <a:t>With</a:t>
            </a:r>
            <a:r>
              <a:rPr lang="tr-TR" dirty="0"/>
              <a:t> </a:t>
            </a:r>
            <a:r>
              <a:rPr lang="tr-TR" dirty="0" err="1"/>
              <a:t>Current</a:t>
            </a:r>
            <a:r>
              <a:rPr lang="tr-TR" dirty="0"/>
              <a:t> </a:t>
            </a:r>
            <a:r>
              <a:rPr lang="tr-TR" dirty="0" err="1"/>
              <a:t>Implementation</a:t>
            </a:r>
            <a:endParaRPr lang="tr-TR" dirty="0"/>
          </a:p>
        </p:txBody>
      </p:sp>
      <p:sp>
        <p:nvSpPr>
          <p:cNvPr id="3" name="İçerik Yer Tutucusu 2">
            <a:extLst>
              <a:ext uri="{FF2B5EF4-FFF2-40B4-BE49-F238E27FC236}">
                <a16:creationId xmlns:a16="http://schemas.microsoft.com/office/drawing/2014/main" id="{C92030D5-D840-4134-994F-C1DD66C172FC}"/>
              </a:ext>
            </a:extLst>
          </p:cNvPr>
          <p:cNvSpPr>
            <a:spLocks noGrp="1"/>
          </p:cNvSpPr>
          <p:nvPr>
            <p:ph idx="1"/>
          </p:nvPr>
        </p:nvSpPr>
        <p:spPr>
          <a:xfrm>
            <a:off x="838199" y="1825625"/>
            <a:ext cx="10515599" cy="4351338"/>
          </a:xfrm>
        </p:spPr>
        <p:txBody>
          <a:bodyPr>
            <a:normAutofit/>
          </a:bodyPr>
          <a:lstStyle/>
          <a:p>
            <a:r>
              <a:rPr lang="tr-TR" dirty="0" err="1"/>
              <a:t>Whenever</a:t>
            </a:r>
            <a:r>
              <a:rPr lang="tr-TR" dirty="0"/>
              <a:t> </a:t>
            </a:r>
            <a:r>
              <a:rPr lang="tr-TR" dirty="0" err="1"/>
              <a:t>new</a:t>
            </a:r>
            <a:r>
              <a:rPr lang="tr-TR" dirty="0"/>
              <a:t> </a:t>
            </a:r>
            <a:r>
              <a:rPr lang="tr-TR" dirty="0" err="1"/>
              <a:t>state</a:t>
            </a:r>
            <a:r>
              <a:rPr lang="tr-TR" dirty="0"/>
              <a:t> </a:t>
            </a:r>
            <a:r>
              <a:rPr lang="tr-TR" dirty="0" err="1"/>
              <a:t>added</a:t>
            </a:r>
            <a:r>
              <a:rPr lang="tr-TR" dirty="0"/>
              <a:t>, </a:t>
            </a:r>
            <a:r>
              <a:rPr lang="tr-TR" dirty="0" err="1"/>
              <a:t>code</a:t>
            </a:r>
            <a:r>
              <a:rPr lang="tr-TR" dirty="0"/>
              <a:t> has </a:t>
            </a:r>
            <a:r>
              <a:rPr lang="tr-TR" dirty="0" err="1"/>
              <a:t>to</a:t>
            </a:r>
            <a:r>
              <a:rPr lang="tr-TR" dirty="0"/>
              <a:t> be </a:t>
            </a:r>
            <a:r>
              <a:rPr lang="tr-TR" dirty="0" err="1"/>
              <a:t>modified</a:t>
            </a:r>
            <a:endParaRPr lang="tr-TR" dirty="0"/>
          </a:p>
          <a:p>
            <a:pPr lvl="1"/>
            <a:r>
              <a:rPr lang="tr-TR" dirty="0" err="1"/>
              <a:t>Encapsulate</a:t>
            </a:r>
            <a:r>
              <a:rPr lang="tr-TR" dirty="0"/>
              <a:t> </a:t>
            </a:r>
            <a:r>
              <a:rPr lang="tr-TR" dirty="0" err="1"/>
              <a:t>what</a:t>
            </a:r>
            <a:r>
              <a:rPr lang="tr-TR" dirty="0"/>
              <a:t> </a:t>
            </a:r>
            <a:r>
              <a:rPr lang="tr-TR" dirty="0" err="1"/>
              <a:t>varies</a:t>
            </a:r>
            <a:r>
              <a:rPr lang="tr-TR" dirty="0"/>
              <a:t>!</a:t>
            </a:r>
          </a:p>
          <a:p>
            <a:pPr lvl="1"/>
            <a:endParaRPr lang="tr-TR" dirty="0"/>
          </a:p>
          <a:p>
            <a:r>
              <a:rPr lang="tr-TR" dirty="0" err="1"/>
              <a:t>Context</a:t>
            </a:r>
            <a:r>
              <a:rPr lang="tr-TR" dirty="0"/>
              <a:t> </a:t>
            </a:r>
            <a:r>
              <a:rPr lang="tr-TR" dirty="0" err="1"/>
              <a:t>and</a:t>
            </a:r>
            <a:r>
              <a:rPr lang="tr-TR" dirty="0"/>
              <a:t> </a:t>
            </a:r>
            <a:r>
              <a:rPr lang="tr-TR" dirty="0" err="1"/>
              <a:t>states</a:t>
            </a:r>
            <a:r>
              <a:rPr lang="tr-TR" dirty="0"/>
              <a:t> </a:t>
            </a:r>
            <a:r>
              <a:rPr lang="tr-TR" dirty="0" err="1"/>
              <a:t>should</a:t>
            </a:r>
            <a:r>
              <a:rPr lang="tr-TR" dirty="0"/>
              <a:t> be </a:t>
            </a:r>
            <a:r>
              <a:rPr lang="tr-TR" dirty="0" err="1"/>
              <a:t>loosely</a:t>
            </a:r>
            <a:r>
              <a:rPr lang="tr-TR" dirty="0"/>
              <a:t> </a:t>
            </a:r>
            <a:r>
              <a:rPr lang="tr-TR" dirty="0" err="1"/>
              <a:t>coupled</a:t>
            </a:r>
            <a:endParaRPr lang="tr-TR" dirty="0"/>
          </a:p>
          <a:p>
            <a:pPr lvl="1"/>
            <a:r>
              <a:rPr lang="tr-TR" dirty="0"/>
              <a:t>Program </a:t>
            </a:r>
            <a:r>
              <a:rPr lang="tr-TR" dirty="0" err="1"/>
              <a:t>to</a:t>
            </a:r>
            <a:r>
              <a:rPr lang="tr-TR" dirty="0"/>
              <a:t> an </a:t>
            </a:r>
            <a:r>
              <a:rPr lang="tr-TR" dirty="0" err="1"/>
              <a:t>interface</a:t>
            </a:r>
            <a:r>
              <a:rPr lang="tr-TR" dirty="0"/>
              <a:t> not an </a:t>
            </a:r>
            <a:r>
              <a:rPr lang="tr-TR" dirty="0" err="1"/>
              <a:t>implementation</a:t>
            </a:r>
            <a:r>
              <a:rPr lang="tr-TR" dirty="0"/>
              <a:t>!</a:t>
            </a:r>
          </a:p>
        </p:txBody>
      </p:sp>
    </p:spTree>
    <p:extLst>
      <p:ext uri="{BB962C8B-B14F-4D97-AF65-F5344CB8AC3E}">
        <p14:creationId xmlns:p14="http://schemas.microsoft.com/office/powerpoint/2010/main" val="817098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1869440"/>
            <a:ext cx="9144000" cy="2387600"/>
          </a:xfrm>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Tree>
    <p:extLst>
      <p:ext uri="{BB962C8B-B14F-4D97-AF65-F5344CB8AC3E}">
        <p14:creationId xmlns:p14="http://schemas.microsoft.com/office/powerpoint/2010/main" val="905444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121A89-FD01-4454-BE07-32E9447F91F8}"/>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A1087E24-2DDB-4511-B2AA-4FF131FEA5CC}"/>
              </a:ext>
            </a:extLst>
          </p:cNvPr>
          <p:cNvSpPr>
            <a:spLocks noGrp="1"/>
          </p:cNvSpPr>
          <p:nvPr>
            <p:ph idx="1"/>
          </p:nvPr>
        </p:nvSpPr>
        <p:spPr/>
        <p:txBody>
          <a:bodyPr>
            <a:normAutofit/>
          </a:bodyPr>
          <a:lstStyle/>
          <a:p>
            <a:r>
              <a:rPr lang="tr-TR" dirty="0" err="1"/>
              <a:t>Determine</a:t>
            </a:r>
            <a:r>
              <a:rPr lang="tr-TR" dirty="0"/>
              <a:t> </a:t>
            </a:r>
            <a:r>
              <a:rPr lang="tr-TR" dirty="0" err="1"/>
              <a:t>context</a:t>
            </a:r>
            <a:endParaRPr lang="tr-TR" dirty="0"/>
          </a:p>
          <a:p>
            <a:pPr lvl="1"/>
            <a:r>
              <a:rPr lang="tr-TR" dirty="0" err="1"/>
              <a:t>Context</a:t>
            </a:r>
            <a:r>
              <a:rPr lang="tr-TR" dirty="0"/>
              <a:t> is </a:t>
            </a:r>
            <a:r>
              <a:rPr lang="tr-TR" dirty="0" err="1"/>
              <a:t>the</a:t>
            </a:r>
            <a:r>
              <a:rPr lang="tr-TR" dirty="0"/>
              <a:t> </a:t>
            </a:r>
            <a:r>
              <a:rPr lang="tr-TR" dirty="0" err="1"/>
              <a:t>object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managed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In</a:t>
            </a:r>
            <a:r>
              <a:rPr lang="tr-TR" dirty="0"/>
              <a:t> </a:t>
            </a:r>
            <a:r>
              <a:rPr lang="tr-TR" dirty="0" err="1"/>
              <a:t>our</a:t>
            </a:r>
            <a:r>
              <a:rPr lang="tr-TR" dirty="0"/>
              <a:t> </a:t>
            </a:r>
            <a:r>
              <a:rPr lang="tr-TR" dirty="0" err="1"/>
              <a:t>case</a:t>
            </a:r>
            <a:r>
              <a:rPr lang="tr-TR" dirty="0"/>
              <a:t> </a:t>
            </a:r>
            <a:r>
              <a:rPr lang="tr-TR" sz="2000" dirty="0" err="1">
                <a:highlight>
                  <a:srgbClr val="C0C0C0"/>
                </a:highlight>
                <a:latin typeface="Consolas" panose="020B0609020204030204" pitchFamily="49" charset="0"/>
              </a:rPr>
              <a:t>Duck</a:t>
            </a:r>
            <a:r>
              <a:rPr lang="tr-TR" dirty="0"/>
              <a:t> </a:t>
            </a:r>
            <a:r>
              <a:rPr lang="tr-TR" dirty="0" err="1"/>
              <a:t>object</a:t>
            </a:r>
            <a:r>
              <a:rPr lang="tr-TR" dirty="0"/>
              <a:t>.</a:t>
            </a:r>
          </a:p>
        </p:txBody>
      </p:sp>
    </p:spTree>
    <p:extLst>
      <p:ext uri="{BB962C8B-B14F-4D97-AF65-F5344CB8AC3E}">
        <p14:creationId xmlns:p14="http://schemas.microsoft.com/office/powerpoint/2010/main" val="1669289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121A89-FD01-4454-BE07-32E9447F91F8}"/>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sep</a:t>
            </a:r>
            <a:r>
              <a:rPr lang="tr-TR" dirty="0"/>
              <a:t> </a:t>
            </a:r>
            <a:r>
              <a:rPr lang="tr-TR" dirty="0" err="1"/>
              <a:t>this</a:t>
            </a:r>
            <a:r>
              <a:rPr lang="tr-TR" dirty="0"/>
              <a:t>)</a:t>
            </a:r>
          </a:p>
        </p:txBody>
      </p:sp>
      <p:sp>
        <p:nvSpPr>
          <p:cNvPr id="3" name="İçerik Yer Tutucusu 2">
            <a:extLst>
              <a:ext uri="{FF2B5EF4-FFF2-40B4-BE49-F238E27FC236}">
                <a16:creationId xmlns:a16="http://schemas.microsoft.com/office/drawing/2014/main" id="{A1087E24-2DDB-4511-B2AA-4FF131FEA5CC}"/>
              </a:ext>
            </a:extLst>
          </p:cNvPr>
          <p:cNvSpPr>
            <a:spLocks noGrp="1"/>
          </p:cNvSpPr>
          <p:nvPr>
            <p:ph idx="1"/>
          </p:nvPr>
        </p:nvSpPr>
        <p:spPr/>
        <p:txBody>
          <a:bodyPr>
            <a:normAutofit/>
          </a:bodyPr>
          <a:lstStyle/>
          <a:p>
            <a:r>
              <a:rPr lang="tr-TR" dirty="0" err="1"/>
              <a:t>Determine</a:t>
            </a:r>
            <a:r>
              <a:rPr lang="tr-TR" dirty="0"/>
              <a:t> </a:t>
            </a:r>
            <a:r>
              <a:rPr lang="tr-TR" dirty="0" err="1"/>
              <a:t>context</a:t>
            </a:r>
            <a:endParaRPr lang="tr-TR" dirty="0"/>
          </a:p>
          <a:p>
            <a:pPr lvl="1"/>
            <a:r>
              <a:rPr lang="tr-TR" dirty="0" err="1"/>
              <a:t>Context</a:t>
            </a:r>
            <a:r>
              <a:rPr lang="tr-TR" dirty="0"/>
              <a:t> is </a:t>
            </a:r>
            <a:r>
              <a:rPr lang="tr-TR" dirty="0" err="1"/>
              <a:t>the</a:t>
            </a:r>
            <a:r>
              <a:rPr lang="tr-TR" dirty="0"/>
              <a:t> </a:t>
            </a:r>
            <a:r>
              <a:rPr lang="tr-TR" dirty="0" err="1"/>
              <a:t>object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managed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In</a:t>
            </a:r>
            <a:r>
              <a:rPr lang="tr-TR" dirty="0"/>
              <a:t> </a:t>
            </a:r>
            <a:r>
              <a:rPr lang="tr-TR" dirty="0" err="1"/>
              <a:t>our</a:t>
            </a:r>
            <a:r>
              <a:rPr lang="tr-TR" dirty="0"/>
              <a:t> </a:t>
            </a:r>
            <a:r>
              <a:rPr lang="tr-TR" dirty="0" err="1"/>
              <a:t>case</a:t>
            </a:r>
            <a:r>
              <a:rPr lang="tr-TR" dirty="0"/>
              <a:t> </a:t>
            </a:r>
            <a:r>
              <a:rPr lang="tr-TR" sz="2000" dirty="0" err="1">
                <a:highlight>
                  <a:srgbClr val="C0C0C0"/>
                </a:highlight>
                <a:latin typeface="Consolas" panose="020B0609020204030204" pitchFamily="49" charset="0"/>
              </a:rPr>
              <a:t>Duck</a:t>
            </a:r>
            <a:r>
              <a:rPr lang="tr-TR" dirty="0"/>
              <a:t> </a:t>
            </a:r>
            <a:r>
              <a:rPr lang="tr-TR" dirty="0" err="1"/>
              <a:t>object</a:t>
            </a:r>
            <a:r>
              <a:rPr lang="tr-TR" dirty="0"/>
              <a:t>.</a:t>
            </a:r>
          </a:p>
          <a:p>
            <a:pPr lvl="1"/>
            <a:endParaRPr lang="tr-TR" dirty="0"/>
          </a:p>
          <a:p>
            <a:r>
              <a:rPr lang="tr-TR" dirty="0" err="1"/>
              <a:t>Determine</a:t>
            </a:r>
            <a:r>
              <a:rPr lang="tr-TR" dirty="0"/>
              <a:t> </a:t>
            </a:r>
            <a:r>
              <a:rPr lang="tr-TR" dirty="0" err="1"/>
              <a:t>states</a:t>
            </a:r>
            <a:endParaRPr lang="tr-TR" dirty="0"/>
          </a:p>
          <a:p>
            <a:pPr lvl="1"/>
            <a:r>
              <a:rPr lang="tr-TR" dirty="0" err="1"/>
              <a:t>Determine</a:t>
            </a:r>
            <a:r>
              <a:rPr lang="tr-TR" dirty="0"/>
              <a:t> </a:t>
            </a:r>
            <a:r>
              <a:rPr lang="tr-TR" dirty="0" err="1"/>
              <a:t>all</a:t>
            </a:r>
            <a:r>
              <a:rPr lang="tr-TR" dirty="0"/>
              <a:t> </a:t>
            </a:r>
            <a:r>
              <a:rPr lang="tr-TR" dirty="0" err="1"/>
              <a:t>possible</a:t>
            </a:r>
            <a:r>
              <a:rPr lang="tr-TR" dirty="0"/>
              <a:t> </a:t>
            </a:r>
            <a:r>
              <a:rPr lang="tr-TR" dirty="0" err="1"/>
              <a:t>states</a:t>
            </a:r>
            <a:r>
              <a:rPr lang="tr-TR" dirty="0"/>
              <a:t> </a:t>
            </a:r>
            <a:r>
              <a:rPr lang="tr-TR" dirty="0" err="1"/>
              <a:t>context</a:t>
            </a:r>
            <a:r>
              <a:rPr lang="tr-TR" dirty="0"/>
              <a:t> can </a:t>
            </a:r>
            <a:r>
              <a:rPr lang="tr-TR" dirty="0" err="1"/>
              <a:t>take</a:t>
            </a:r>
            <a:r>
              <a:rPr lang="tr-TR" dirty="0"/>
              <a:t> at </a:t>
            </a:r>
            <a:r>
              <a:rPr lang="tr-TR" dirty="0" err="1"/>
              <a:t>any</a:t>
            </a:r>
            <a:r>
              <a:rPr lang="tr-TR" dirty="0"/>
              <a:t> </a:t>
            </a:r>
            <a:r>
              <a:rPr lang="tr-TR" dirty="0" err="1"/>
              <a:t>given</a:t>
            </a:r>
            <a:r>
              <a:rPr lang="tr-TR" dirty="0"/>
              <a:t> time. </a:t>
            </a:r>
            <a:r>
              <a:rPr lang="tr-TR" dirty="0" err="1"/>
              <a:t>In</a:t>
            </a:r>
            <a:r>
              <a:rPr lang="tr-TR" dirty="0"/>
              <a:t> </a:t>
            </a:r>
            <a:r>
              <a:rPr lang="tr-TR" dirty="0" err="1"/>
              <a:t>our</a:t>
            </a:r>
            <a:r>
              <a:rPr lang="tr-TR" dirty="0"/>
              <a:t> </a:t>
            </a:r>
            <a:r>
              <a:rPr lang="tr-TR" dirty="0" err="1"/>
              <a:t>case</a:t>
            </a:r>
            <a:r>
              <a:rPr lang="tr-TR" dirty="0"/>
              <a:t>: </a:t>
            </a:r>
            <a:r>
              <a:rPr lang="tr-TR" sz="2000" dirty="0">
                <a:highlight>
                  <a:srgbClr val="C0C0C0"/>
                </a:highlight>
                <a:latin typeface="Consolas" panose="020B0609020204030204" pitchFamily="49" charset="0"/>
              </a:rPr>
              <a:t>IN AIR</a:t>
            </a:r>
            <a:r>
              <a:rPr lang="tr-TR" dirty="0"/>
              <a:t> </a:t>
            </a:r>
            <a:r>
              <a:rPr lang="tr-TR" dirty="0" err="1"/>
              <a:t>state</a:t>
            </a:r>
            <a:r>
              <a:rPr lang="tr-TR" dirty="0"/>
              <a:t>, </a:t>
            </a:r>
            <a:r>
              <a:rPr lang="tr-TR" sz="2000" dirty="0">
                <a:highlight>
                  <a:srgbClr val="C0C0C0"/>
                </a:highlight>
                <a:latin typeface="Consolas" panose="020B0609020204030204" pitchFamily="49" charset="0"/>
              </a:rPr>
              <a:t>IN WATER</a:t>
            </a:r>
            <a:r>
              <a:rPr lang="tr-TR" dirty="0"/>
              <a:t> </a:t>
            </a:r>
            <a:r>
              <a:rPr lang="tr-TR" dirty="0" err="1"/>
              <a:t>state</a:t>
            </a:r>
            <a:r>
              <a:rPr lang="tr-TR" dirty="0"/>
              <a:t> </a:t>
            </a:r>
            <a:r>
              <a:rPr lang="tr-TR" dirty="0" err="1"/>
              <a:t>and</a:t>
            </a:r>
            <a:r>
              <a:rPr lang="tr-TR" dirty="0"/>
              <a:t> </a:t>
            </a:r>
            <a:r>
              <a:rPr lang="tr-TR" sz="2000" dirty="0">
                <a:highlight>
                  <a:srgbClr val="C0C0C0"/>
                </a:highlight>
                <a:latin typeface="Consolas" panose="020B0609020204030204" pitchFamily="49" charset="0"/>
              </a:rPr>
              <a:t>ON GROUND</a:t>
            </a:r>
            <a:r>
              <a:rPr lang="tr-TR" dirty="0"/>
              <a:t> </a:t>
            </a:r>
            <a:r>
              <a:rPr lang="tr-TR" dirty="0" err="1"/>
              <a:t>state</a:t>
            </a:r>
            <a:r>
              <a:rPr lang="tr-TR" dirty="0"/>
              <a:t>.</a:t>
            </a:r>
          </a:p>
        </p:txBody>
      </p:sp>
    </p:spTree>
    <p:extLst>
      <p:ext uri="{BB962C8B-B14F-4D97-AF65-F5344CB8AC3E}">
        <p14:creationId xmlns:p14="http://schemas.microsoft.com/office/powerpoint/2010/main" val="1955704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121A89-FD01-4454-BE07-32E9447F91F8}"/>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sep</a:t>
            </a:r>
            <a:r>
              <a:rPr lang="tr-TR" dirty="0"/>
              <a:t> </a:t>
            </a:r>
            <a:r>
              <a:rPr lang="tr-TR" dirty="0" err="1"/>
              <a:t>this</a:t>
            </a:r>
            <a:r>
              <a:rPr lang="tr-TR" dirty="0"/>
              <a:t>)</a:t>
            </a:r>
          </a:p>
        </p:txBody>
      </p:sp>
      <p:sp>
        <p:nvSpPr>
          <p:cNvPr id="3" name="İçerik Yer Tutucusu 2">
            <a:extLst>
              <a:ext uri="{FF2B5EF4-FFF2-40B4-BE49-F238E27FC236}">
                <a16:creationId xmlns:a16="http://schemas.microsoft.com/office/drawing/2014/main" id="{A1087E24-2DDB-4511-B2AA-4FF131FEA5CC}"/>
              </a:ext>
            </a:extLst>
          </p:cNvPr>
          <p:cNvSpPr>
            <a:spLocks noGrp="1"/>
          </p:cNvSpPr>
          <p:nvPr>
            <p:ph idx="1"/>
          </p:nvPr>
        </p:nvSpPr>
        <p:spPr/>
        <p:txBody>
          <a:bodyPr>
            <a:normAutofit lnSpcReduction="10000"/>
          </a:bodyPr>
          <a:lstStyle/>
          <a:p>
            <a:r>
              <a:rPr lang="tr-TR" dirty="0" err="1"/>
              <a:t>Determine</a:t>
            </a:r>
            <a:r>
              <a:rPr lang="tr-TR" dirty="0"/>
              <a:t> </a:t>
            </a:r>
            <a:r>
              <a:rPr lang="tr-TR" dirty="0" err="1"/>
              <a:t>context</a:t>
            </a:r>
            <a:endParaRPr lang="tr-TR" dirty="0"/>
          </a:p>
          <a:p>
            <a:pPr lvl="1"/>
            <a:r>
              <a:rPr lang="tr-TR" dirty="0" err="1"/>
              <a:t>Context</a:t>
            </a:r>
            <a:r>
              <a:rPr lang="tr-TR" dirty="0"/>
              <a:t> is </a:t>
            </a:r>
            <a:r>
              <a:rPr lang="tr-TR" dirty="0" err="1"/>
              <a:t>the</a:t>
            </a:r>
            <a:r>
              <a:rPr lang="tr-TR" dirty="0"/>
              <a:t> </a:t>
            </a:r>
            <a:r>
              <a:rPr lang="tr-TR" dirty="0" err="1"/>
              <a:t>object</a:t>
            </a:r>
            <a:r>
              <a:rPr lang="tr-TR" dirty="0"/>
              <a:t> </a:t>
            </a:r>
            <a:r>
              <a:rPr lang="tr-TR" dirty="0" err="1"/>
              <a:t>whose</a:t>
            </a:r>
            <a:r>
              <a:rPr lang="tr-TR" dirty="0"/>
              <a:t> </a:t>
            </a:r>
            <a:r>
              <a:rPr lang="tr-TR" dirty="0" err="1"/>
              <a:t>states</a:t>
            </a:r>
            <a:r>
              <a:rPr lang="tr-TR" dirty="0"/>
              <a:t> </a:t>
            </a:r>
            <a:r>
              <a:rPr lang="tr-TR" dirty="0" err="1"/>
              <a:t>are</a:t>
            </a:r>
            <a:r>
              <a:rPr lang="tr-TR" dirty="0"/>
              <a:t> </a:t>
            </a:r>
            <a:r>
              <a:rPr lang="tr-TR" dirty="0" err="1"/>
              <a:t>managed</a:t>
            </a:r>
            <a:r>
              <a:rPr lang="tr-TR" dirty="0"/>
              <a:t> </a:t>
            </a:r>
            <a:r>
              <a:rPr lang="tr-TR" dirty="0" err="1"/>
              <a:t>by</a:t>
            </a:r>
            <a:r>
              <a:rPr lang="tr-TR" dirty="0"/>
              <a:t> </a:t>
            </a:r>
            <a:r>
              <a:rPr lang="tr-TR" dirty="0" err="1"/>
              <a:t>the</a:t>
            </a:r>
            <a:r>
              <a:rPr lang="tr-TR" dirty="0"/>
              <a:t> </a:t>
            </a:r>
            <a:r>
              <a:rPr lang="tr-TR" dirty="0" err="1"/>
              <a:t>state</a:t>
            </a:r>
            <a:r>
              <a:rPr lang="tr-TR" dirty="0"/>
              <a:t> </a:t>
            </a:r>
            <a:r>
              <a:rPr lang="tr-TR" dirty="0" err="1"/>
              <a:t>pattern</a:t>
            </a:r>
            <a:r>
              <a:rPr lang="tr-TR" dirty="0"/>
              <a:t>. </a:t>
            </a:r>
            <a:r>
              <a:rPr lang="tr-TR" dirty="0" err="1"/>
              <a:t>In</a:t>
            </a:r>
            <a:r>
              <a:rPr lang="tr-TR" dirty="0"/>
              <a:t> </a:t>
            </a:r>
            <a:r>
              <a:rPr lang="tr-TR" dirty="0" err="1"/>
              <a:t>our</a:t>
            </a:r>
            <a:r>
              <a:rPr lang="tr-TR" dirty="0"/>
              <a:t> </a:t>
            </a:r>
            <a:r>
              <a:rPr lang="tr-TR" dirty="0" err="1"/>
              <a:t>case</a:t>
            </a:r>
            <a:r>
              <a:rPr lang="tr-TR" dirty="0"/>
              <a:t> </a:t>
            </a:r>
            <a:r>
              <a:rPr lang="tr-TR" sz="2000" dirty="0" err="1">
                <a:highlight>
                  <a:srgbClr val="C0C0C0"/>
                </a:highlight>
                <a:latin typeface="Consolas" panose="020B0609020204030204" pitchFamily="49" charset="0"/>
              </a:rPr>
              <a:t>Duck</a:t>
            </a:r>
            <a:r>
              <a:rPr lang="tr-TR" dirty="0"/>
              <a:t> </a:t>
            </a:r>
            <a:r>
              <a:rPr lang="tr-TR" dirty="0" err="1"/>
              <a:t>object</a:t>
            </a:r>
            <a:r>
              <a:rPr lang="tr-TR" dirty="0"/>
              <a:t>.</a:t>
            </a:r>
          </a:p>
          <a:p>
            <a:pPr lvl="1"/>
            <a:endParaRPr lang="tr-TR" dirty="0"/>
          </a:p>
          <a:p>
            <a:r>
              <a:rPr lang="tr-TR" dirty="0" err="1"/>
              <a:t>Determine</a:t>
            </a:r>
            <a:r>
              <a:rPr lang="tr-TR" dirty="0"/>
              <a:t> </a:t>
            </a:r>
            <a:r>
              <a:rPr lang="tr-TR" dirty="0" err="1"/>
              <a:t>states</a:t>
            </a:r>
            <a:endParaRPr lang="tr-TR" dirty="0"/>
          </a:p>
          <a:p>
            <a:pPr lvl="1"/>
            <a:r>
              <a:rPr lang="tr-TR" dirty="0" err="1"/>
              <a:t>Determine</a:t>
            </a:r>
            <a:r>
              <a:rPr lang="tr-TR" dirty="0"/>
              <a:t> </a:t>
            </a:r>
            <a:r>
              <a:rPr lang="tr-TR" dirty="0" err="1"/>
              <a:t>all</a:t>
            </a:r>
            <a:r>
              <a:rPr lang="tr-TR" dirty="0"/>
              <a:t> </a:t>
            </a:r>
            <a:r>
              <a:rPr lang="tr-TR" dirty="0" err="1"/>
              <a:t>possible</a:t>
            </a:r>
            <a:r>
              <a:rPr lang="tr-TR" dirty="0"/>
              <a:t> </a:t>
            </a:r>
            <a:r>
              <a:rPr lang="tr-TR" dirty="0" err="1"/>
              <a:t>states</a:t>
            </a:r>
            <a:r>
              <a:rPr lang="tr-TR" dirty="0"/>
              <a:t> </a:t>
            </a:r>
            <a:r>
              <a:rPr lang="tr-TR" dirty="0" err="1"/>
              <a:t>context</a:t>
            </a:r>
            <a:r>
              <a:rPr lang="tr-TR" dirty="0"/>
              <a:t> can </a:t>
            </a:r>
            <a:r>
              <a:rPr lang="tr-TR" dirty="0" err="1"/>
              <a:t>take</a:t>
            </a:r>
            <a:r>
              <a:rPr lang="tr-TR" dirty="0"/>
              <a:t> at </a:t>
            </a:r>
            <a:r>
              <a:rPr lang="tr-TR" dirty="0" err="1"/>
              <a:t>any</a:t>
            </a:r>
            <a:r>
              <a:rPr lang="tr-TR" dirty="0"/>
              <a:t> </a:t>
            </a:r>
            <a:r>
              <a:rPr lang="tr-TR" dirty="0" err="1"/>
              <a:t>given</a:t>
            </a:r>
            <a:r>
              <a:rPr lang="tr-TR" dirty="0"/>
              <a:t> time. </a:t>
            </a:r>
            <a:r>
              <a:rPr lang="tr-TR" dirty="0" err="1"/>
              <a:t>In</a:t>
            </a:r>
            <a:r>
              <a:rPr lang="tr-TR" dirty="0"/>
              <a:t> </a:t>
            </a:r>
            <a:r>
              <a:rPr lang="tr-TR" dirty="0" err="1"/>
              <a:t>our</a:t>
            </a:r>
            <a:r>
              <a:rPr lang="tr-TR" dirty="0"/>
              <a:t> </a:t>
            </a:r>
            <a:r>
              <a:rPr lang="tr-TR" dirty="0" err="1"/>
              <a:t>case</a:t>
            </a:r>
            <a:r>
              <a:rPr lang="tr-TR" dirty="0"/>
              <a:t>: </a:t>
            </a:r>
            <a:r>
              <a:rPr lang="tr-TR" sz="2000" dirty="0">
                <a:highlight>
                  <a:srgbClr val="C0C0C0"/>
                </a:highlight>
                <a:latin typeface="Consolas" panose="020B0609020204030204" pitchFamily="49" charset="0"/>
              </a:rPr>
              <a:t>IN AIR</a:t>
            </a:r>
            <a:r>
              <a:rPr lang="tr-TR" dirty="0"/>
              <a:t> </a:t>
            </a:r>
            <a:r>
              <a:rPr lang="tr-TR" dirty="0" err="1"/>
              <a:t>state</a:t>
            </a:r>
            <a:r>
              <a:rPr lang="tr-TR" dirty="0"/>
              <a:t>, </a:t>
            </a:r>
            <a:r>
              <a:rPr lang="tr-TR" sz="2000" dirty="0">
                <a:highlight>
                  <a:srgbClr val="C0C0C0"/>
                </a:highlight>
                <a:latin typeface="Consolas" panose="020B0609020204030204" pitchFamily="49" charset="0"/>
              </a:rPr>
              <a:t>IN WATER</a:t>
            </a:r>
            <a:r>
              <a:rPr lang="tr-TR" dirty="0"/>
              <a:t> </a:t>
            </a:r>
            <a:r>
              <a:rPr lang="tr-TR" dirty="0" err="1"/>
              <a:t>state</a:t>
            </a:r>
            <a:r>
              <a:rPr lang="tr-TR" dirty="0"/>
              <a:t> </a:t>
            </a:r>
            <a:r>
              <a:rPr lang="tr-TR" dirty="0" err="1"/>
              <a:t>and</a:t>
            </a:r>
            <a:r>
              <a:rPr lang="tr-TR" dirty="0"/>
              <a:t> </a:t>
            </a:r>
            <a:r>
              <a:rPr lang="tr-TR" sz="2000" dirty="0">
                <a:highlight>
                  <a:srgbClr val="C0C0C0"/>
                </a:highlight>
                <a:latin typeface="Consolas" panose="020B0609020204030204" pitchFamily="49" charset="0"/>
              </a:rPr>
              <a:t>ON GROUND</a:t>
            </a:r>
            <a:r>
              <a:rPr lang="tr-TR" dirty="0"/>
              <a:t> </a:t>
            </a:r>
            <a:r>
              <a:rPr lang="tr-TR" dirty="0" err="1"/>
              <a:t>state</a:t>
            </a:r>
            <a:r>
              <a:rPr lang="tr-TR" dirty="0"/>
              <a:t>.</a:t>
            </a:r>
          </a:p>
          <a:p>
            <a:pPr lvl="1"/>
            <a:endParaRPr lang="tr-TR" dirty="0"/>
          </a:p>
          <a:p>
            <a:r>
              <a:rPr lang="tr-TR" dirty="0" err="1"/>
              <a:t>Determine</a:t>
            </a:r>
            <a:r>
              <a:rPr lang="tr-TR" dirty="0"/>
              <a:t> </a:t>
            </a:r>
            <a:r>
              <a:rPr lang="tr-TR" dirty="0" err="1"/>
              <a:t>actions</a:t>
            </a:r>
            <a:endParaRPr lang="tr-TR" dirty="0"/>
          </a:p>
          <a:p>
            <a:pPr lvl="1"/>
            <a:r>
              <a:rPr lang="tr-TR" dirty="0" err="1"/>
              <a:t>Determine</a:t>
            </a:r>
            <a:r>
              <a:rPr lang="tr-TR" dirty="0"/>
              <a:t> </a:t>
            </a:r>
            <a:r>
              <a:rPr lang="tr-TR" dirty="0" err="1"/>
              <a:t>all</a:t>
            </a:r>
            <a:r>
              <a:rPr lang="tr-TR" dirty="0"/>
              <a:t> </a:t>
            </a:r>
            <a:r>
              <a:rPr lang="tr-TR" dirty="0" err="1"/>
              <a:t>possible</a:t>
            </a:r>
            <a:r>
              <a:rPr lang="tr-TR" dirty="0"/>
              <a:t> </a:t>
            </a:r>
            <a:r>
              <a:rPr lang="tr-TR" dirty="0" err="1"/>
              <a:t>actions</a:t>
            </a:r>
            <a:r>
              <a:rPr lang="tr-TR" dirty="0"/>
              <a:t> </a:t>
            </a:r>
            <a:r>
              <a:rPr lang="tr-TR" dirty="0" err="1"/>
              <a:t>which</a:t>
            </a:r>
            <a:r>
              <a:rPr lang="tr-TR" dirty="0"/>
              <a:t> </a:t>
            </a:r>
            <a:r>
              <a:rPr lang="tr-TR" dirty="0" err="1"/>
              <a:t>the</a:t>
            </a:r>
            <a:r>
              <a:rPr lang="tr-TR" dirty="0"/>
              <a:t> </a:t>
            </a:r>
            <a:r>
              <a:rPr lang="tr-TR" dirty="0" err="1"/>
              <a:t>context</a:t>
            </a:r>
            <a:r>
              <a:rPr lang="tr-TR" dirty="0"/>
              <a:t> can </a:t>
            </a:r>
            <a:r>
              <a:rPr lang="tr-TR" dirty="0" err="1"/>
              <a:t>execute</a:t>
            </a:r>
            <a:r>
              <a:rPr lang="tr-TR" dirty="0"/>
              <a:t>. </a:t>
            </a:r>
            <a:r>
              <a:rPr lang="tr-TR" dirty="0" err="1"/>
              <a:t>In</a:t>
            </a:r>
            <a:r>
              <a:rPr lang="tr-TR" dirty="0"/>
              <a:t> </a:t>
            </a:r>
            <a:r>
              <a:rPr lang="tr-TR" dirty="0" err="1"/>
              <a:t>our</a:t>
            </a:r>
            <a:r>
              <a:rPr lang="tr-TR" dirty="0"/>
              <a:t> </a:t>
            </a:r>
            <a:r>
              <a:rPr lang="tr-TR" dirty="0" err="1"/>
              <a:t>case</a:t>
            </a:r>
            <a:r>
              <a:rPr lang="tr-TR" dirty="0"/>
              <a:t>: </a:t>
            </a:r>
            <a:r>
              <a:rPr lang="tr-TR" sz="2000" dirty="0" err="1">
                <a:highlight>
                  <a:srgbClr val="C0C0C0"/>
                </a:highlight>
                <a:latin typeface="Consolas" panose="020B0609020204030204" pitchFamily="49" charset="0"/>
              </a:rPr>
              <a:t>fly</a:t>
            </a:r>
            <a:r>
              <a:rPr lang="tr-TR" sz="2000" dirty="0">
                <a:highlight>
                  <a:srgbClr val="C0C0C0"/>
                </a:highlight>
                <a:latin typeface="Consolas" panose="020B0609020204030204" pitchFamily="49" charset="0"/>
              </a:rPr>
              <a:t>()</a:t>
            </a:r>
            <a:r>
              <a:rPr lang="tr-TR" dirty="0"/>
              <a:t>, </a:t>
            </a:r>
            <a:r>
              <a:rPr lang="tr-TR" sz="2000" dirty="0" err="1">
                <a:highlight>
                  <a:srgbClr val="C0C0C0"/>
                </a:highlight>
                <a:latin typeface="Consolas" panose="020B0609020204030204" pitchFamily="49" charset="0"/>
              </a:rPr>
              <a:t>swim</a:t>
            </a:r>
            <a:r>
              <a:rPr lang="tr-TR" sz="2000" dirty="0">
                <a:highlight>
                  <a:srgbClr val="C0C0C0"/>
                </a:highlight>
                <a:latin typeface="Consolas" panose="020B0609020204030204" pitchFamily="49" charset="0"/>
              </a:rPr>
              <a:t>()</a:t>
            </a:r>
            <a:r>
              <a:rPr lang="tr-TR" dirty="0"/>
              <a:t> </a:t>
            </a:r>
            <a:r>
              <a:rPr lang="tr-TR" dirty="0" err="1"/>
              <a:t>or</a:t>
            </a:r>
            <a:r>
              <a:rPr lang="tr-TR" dirty="0"/>
              <a:t> </a:t>
            </a:r>
            <a:r>
              <a:rPr lang="tr-TR" sz="2000" dirty="0" err="1">
                <a:highlight>
                  <a:srgbClr val="C0C0C0"/>
                </a:highlight>
                <a:latin typeface="Consolas" panose="020B0609020204030204" pitchFamily="49" charset="0"/>
              </a:rPr>
              <a:t>walk</a:t>
            </a:r>
            <a:r>
              <a:rPr lang="tr-TR" sz="2000" dirty="0">
                <a:highlight>
                  <a:srgbClr val="C0C0C0"/>
                </a:highlight>
                <a:latin typeface="Consolas" panose="020B0609020204030204" pitchFamily="49" charset="0"/>
              </a:rPr>
              <a:t>()</a:t>
            </a:r>
          </a:p>
        </p:txBody>
      </p:sp>
    </p:spTree>
    <p:extLst>
      <p:ext uri="{BB962C8B-B14F-4D97-AF65-F5344CB8AC3E}">
        <p14:creationId xmlns:p14="http://schemas.microsoft.com/office/powerpoint/2010/main" val="307563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15DC99-7F2F-4A1D-A676-6CD02FDAFE9A}"/>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64DE0B5A-1DFA-4773-9622-6831C0FAFAF5}"/>
              </a:ext>
            </a:extLst>
          </p:cNvPr>
          <p:cNvSpPr>
            <a:spLocks noGrp="1"/>
          </p:cNvSpPr>
          <p:nvPr>
            <p:ph idx="1"/>
          </p:nvPr>
        </p:nvSpPr>
        <p:spPr>
          <a:xfrm>
            <a:off x="838200" y="1825625"/>
            <a:ext cx="6006483" cy="4351338"/>
          </a:xfrm>
        </p:spPr>
        <p:txBody>
          <a:bodyPr>
            <a:normAutofit/>
          </a:bodyPr>
          <a:lstStyle/>
          <a:p>
            <a:r>
              <a:rPr lang="tr-TR" dirty="0" err="1"/>
              <a:t>Context</a:t>
            </a:r>
            <a:r>
              <a:rPr lang="tr-TR" dirty="0"/>
              <a:t> </a:t>
            </a:r>
            <a:r>
              <a:rPr lang="tr-TR" dirty="0" err="1"/>
              <a:t>and</a:t>
            </a:r>
            <a:r>
              <a:rPr lang="tr-TR" dirty="0"/>
              <a:t> </a:t>
            </a:r>
            <a:r>
              <a:rPr lang="tr-TR" dirty="0" err="1"/>
              <a:t>states</a:t>
            </a:r>
            <a:r>
              <a:rPr lang="tr-TR" dirty="0"/>
              <a:t> </a:t>
            </a:r>
            <a:r>
              <a:rPr lang="tr-TR" dirty="0" err="1"/>
              <a:t>should</a:t>
            </a:r>
            <a:r>
              <a:rPr lang="tr-TR" dirty="0"/>
              <a:t> be </a:t>
            </a:r>
            <a:r>
              <a:rPr lang="tr-TR" dirty="0" err="1"/>
              <a:t>loosely</a:t>
            </a:r>
            <a:r>
              <a:rPr lang="tr-TR" dirty="0"/>
              <a:t> </a:t>
            </a:r>
            <a:r>
              <a:rPr lang="tr-TR" dirty="0" err="1"/>
              <a:t>coupled</a:t>
            </a:r>
            <a:endParaRPr lang="tr-TR" dirty="0"/>
          </a:p>
        </p:txBody>
      </p:sp>
    </p:spTree>
    <p:extLst>
      <p:ext uri="{BB962C8B-B14F-4D97-AF65-F5344CB8AC3E}">
        <p14:creationId xmlns:p14="http://schemas.microsoft.com/office/powerpoint/2010/main" val="26484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3589184051"/>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p>
                      <a:pPr marL="0" indent="0" algn="ctr">
                        <a:buFont typeface="Wingdings" panose="05000000000000000000" pitchFamily="2" charset="2"/>
                        <a:buNone/>
                      </a:pPr>
                      <a:endParaRPr lang="tr-TR" sz="2500" dirty="0"/>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444209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15DC99-7F2F-4A1D-A676-6CD02FDAFE9A}"/>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64DE0B5A-1DFA-4773-9622-6831C0FAFAF5}"/>
              </a:ext>
            </a:extLst>
          </p:cNvPr>
          <p:cNvSpPr>
            <a:spLocks noGrp="1"/>
          </p:cNvSpPr>
          <p:nvPr>
            <p:ph idx="1"/>
          </p:nvPr>
        </p:nvSpPr>
        <p:spPr>
          <a:xfrm>
            <a:off x="838200" y="1825625"/>
            <a:ext cx="6006483" cy="4351338"/>
          </a:xfrm>
        </p:spPr>
        <p:txBody>
          <a:bodyPr>
            <a:normAutofit/>
          </a:bodyPr>
          <a:lstStyle/>
          <a:p>
            <a:r>
              <a:rPr lang="tr-TR" dirty="0" err="1"/>
              <a:t>Context</a:t>
            </a:r>
            <a:r>
              <a:rPr lang="tr-TR" dirty="0"/>
              <a:t> </a:t>
            </a:r>
            <a:r>
              <a:rPr lang="tr-TR" dirty="0" err="1"/>
              <a:t>and</a:t>
            </a:r>
            <a:r>
              <a:rPr lang="tr-TR" dirty="0"/>
              <a:t> </a:t>
            </a:r>
            <a:r>
              <a:rPr lang="tr-TR" dirty="0" err="1"/>
              <a:t>states</a:t>
            </a:r>
            <a:r>
              <a:rPr lang="tr-TR" dirty="0"/>
              <a:t> </a:t>
            </a:r>
            <a:r>
              <a:rPr lang="tr-TR" dirty="0" err="1"/>
              <a:t>should</a:t>
            </a:r>
            <a:r>
              <a:rPr lang="tr-TR" dirty="0"/>
              <a:t> be </a:t>
            </a:r>
            <a:r>
              <a:rPr lang="tr-TR" dirty="0" err="1"/>
              <a:t>loosely</a:t>
            </a:r>
            <a:r>
              <a:rPr lang="tr-TR" dirty="0"/>
              <a:t> </a:t>
            </a:r>
            <a:r>
              <a:rPr lang="tr-TR" dirty="0" err="1"/>
              <a:t>coupled</a:t>
            </a:r>
            <a:endParaRPr lang="tr-TR" dirty="0"/>
          </a:p>
          <a:p>
            <a:pPr marL="0" indent="0">
              <a:buNone/>
            </a:pPr>
            <a:endParaRPr lang="tr-TR" dirty="0"/>
          </a:p>
          <a:p>
            <a:r>
              <a:rPr lang="tr-TR" dirty="0" err="1"/>
              <a:t>When</a:t>
            </a:r>
            <a:r>
              <a:rPr lang="tr-TR" dirty="0"/>
              <a:t> </a:t>
            </a:r>
            <a:r>
              <a:rPr lang="tr-TR" dirty="0" err="1"/>
              <a:t>context</a:t>
            </a:r>
            <a:r>
              <a:rPr lang="tr-TR" dirty="0"/>
              <a:t> </a:t>
            </a:r>
            <a:r>
              <a:rPr lang="tr-TR" dirty="0" err="1"/>
              <a:t>wants</a:t>
            </a:r>
            <a:r>
              <a:rPr lang="tr-TR" dirty="0"/>
              <a:t> </a:t>
            </a:r>
            <a:r>
              <a:rPr lang="tr-TR" dirty="0" err="1"/>
              <a:t>to</a:t>
            </a:r>
            <a:r>
              <a:rPr lang="tr-TR" dirty="0"/>
              <a:t> </a:t>
            </a:r>
            <a:r>
              <a:rPr lang="tr-TR" dirty="0" err="1"/>
              <a:t>perform</a:t>
            </a:r>
            <a:r>
              <a:rPr lang="tr-TR" dirty="0"/>
              <a:t> an </a:t>
            </a:r>
            <a:r>
              <a:rPr lang="tr-TR" dirty="0" err="1"/>
              <a:t>action</a:t>
            </a:r>
            <a:r>
              <a:rPr lang="tr-TR" dirty="0"/>
              <a:t>, it </a:t>
            </a:r>
            <a:r>
              <a:rPr lang="tr-TR" dirty="0" err="1"/>
              <a:t>should</a:t>
            </a:r>
            <a:r>
              <a:rPr lang="tr-TR" dirty="0"/>
              <a:t> not </a:t>
            </a:r>
            <a:r>
              <a:rPr lang="tr-TR" dirty="0" err="1"/>
              <a:t>care</a:t>
            </a:r>
            <a:r>
              <a:rPr lang="tr-TR" dirty="0"/>
              <a:t> </a:t>
            </a:r>
            <a:r>
              <a:rPr lang="tr-TR" dirty="0" err="1"/>
              <a:t>what</a:t>
            </a:r>
            <a:r>
              <a:rPr lang="tr-TR" dirty="0"/>
              <a:t> </a:t>
            </a:r>
            <a:r>
              <a:rPr lang="tr-TR" dirty="0" err="1"/>
              <a:t>the</a:t>
            </a:r>
            <a:r>
              <a:rPr lang="tr-TR" dirty="0"/>
              <a:t> </a:t>
            </a:r>
            <a:r>
              <a:rPr lang="tr-TR" dirty="0" err="1"/>
              <a:t>current</a:t>
            </a:r>
            <a:r>
              <a:rPr lang="tr-TR" dirty="0"/>
              <a:t> </a:t>
            </a:r>
            <a:r>
              <a:rPr lang="tr-TR" dirty="0" err="1"/>
              <a:t>state</a:t>
            </a:r>
            <a:r>
              <a:rPr lang="tr-TR" dirty="0"/>
              <a:t> is</a:t>
            </a:r>
          </a:p>
          <a:p>
            <a:pPr lvl="1"/>
            <a:r>
              <a:rPr lang="tr-TR" dirty="0" err="1"/>
              <a:t>Create</a:t>
            </a:r>
            <a:r>
              <a:rPr lang="tr-TR" dirty="0"/>
              <a:t> a </a:t>
            </a:r>
            <a:r>
              <a:rPr lang="tr-TR" dirty="0" err="1"/>
              <a:t>common</a:t>
            </a:r>
            <a:r>
              <a:rPr lang="tr-TR" dirty="0"/>
              <a:t> </a:t>
            </a:r>
            <a:r>
              <a:rPr lang="tr-TR" dirty="0" err="1"/>
              <a:t>interface</a:t>
            </a:r>
            <a:r>
              <a:rPr lang="tr-TR" dirty="0"/>
              <a:t> </a:t>
            </a:r>
            <a:r>
              <a:rPr lang="tr-TR" dirty="0" err="1"/>
              <a:t>for</a:t>
            </a:r>
            <a:r>
              <a:rPr lang="tr-TR" dirty="0"/>
              <a:t> </a:t>
            </a:r>
            <a:r>
              <a:rPr lang="tr-TR" dirty="0" err="1"/>
              <a:t>all</a:t>
            </a:r>
            <a:r>
              <a:rPr lang="tr-TR" dirty="0"/>
              <a:t> </a:t>
            </a:r>
            <a:r>
              <a:rPr lang="tr-TR" dirty="0" err="1"/>
              <a:t>states</a:t>
            </a:r>
            <a:r>
              <a:rPr lang="tr-TR" dirty="0"/>
              <a:t>.</a:t>
            </a:r>
          </a:p>
          <a:p>
            <a:pPr marL="0" indent="0">
              <a:buNone/>
            </a:pPr>
            <a:endParaRPr lang="tr-TR" dirty="0"/>
          </a:p>
        </p:txBody>
      </p:sp>
      <p:pic>
        <p:nvPicPr>
          <p:cNvPr id="7" name="Resim 6">
            <a:extLst>
              <a:ext uri="{FF2B5EF4-FFF2-40B4-BE49-F238E27FC236}">
                <a16:creationId xmlns:a16="http://schemas.microsoft.com/office/drawing/2014/main" id="{D06261A1-7F62-446E-B796-9B969C776D22}"/>
              </a:ext>
            </a:extLst>
          </p:cNvPr>
          <p:cNvPicPr>
            <a:picLocks noChangeAspect="1"/>
          </p:cNvPicPr>
          <p:nvPr/>
        </p:nvPicPr>
        <p:blipFill>
          <a:blip r:embed="rId3"/>
          <a:stretch>
            <a:fillRect/>
          </a:stretch>
        </p:blipFill>
        <p:spPr>
          <a:xfrm>
            <a:off x="7117949" y="2021664"/>
            <a:ext cx="4235850" cy="1407336"/>
          </a:xfrm>
          <a:prstGeom prst="rect">
            <a:avLst/>
          </a:prstGeom>
        </p:spPr>
      </p:pic>
    </p:spTree>
    <p:extLst>
      <p:ext uri="{BB962C8B-B14F-4D97-AF65-F5344CB8AC3E}">
        <p14:creationId xmlns:p14="http://schemas.microsoft.com/office/powerpoint/2010/main" val="901235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15DC99-7F2F-4A1D-A676-6CD02FDAFE9A}"/>
              </a:ext>
            </a:extLst>
          </p:cNvPr>
          <p:cNvSpPr>
            <a:spLocks noGrp="1"/>
          </p:cNvSpPr>
          <p:nvPr>
            <p:ph type="title"/>
          </p:nvPr>
        </p:nvSpPr>
        <p:spPr/>
        <p:txBody>
          <a:bodyPr/>
          <a:lstStyle/>
          <a:p>
            <a:r>
              <a:rPr lang="tr-TR" dirty="0" err="1"/>
              <a:t>Constructing</a:t>
            </a:r>
            <a:r>
              <a:rPr lang="tr-TR" dirty="0"/>
              <a:t> </a:t>
            </a:r>
            <a:r>
              <a:rPr lang="tr-TR" dirty="0" err="1"/>
              <a:t>The</a:t>
            </a:r>
            <a:r>
              <a:rPr lang="tr-TR" dirty="0"/>
              <a:t> </a:t>
            </a:r>
            <a:r>
              <a:rPr lang="tr-TR" dirty="0" err="1"/>
              <a:t>State</a:t>
            </a:r>
            <a:r>
              <a:rPr lang="tr-TR" dirty="0"/>
              <a:t> </a:t>
            </a:r>
            <a:r>
              <a:rPr lang="tr-TR" dirty="0" err="1"/>
              <a:t>Pattern</a:t>
            </a:r>
            <a:endParaRPr lang="tr-TR" dirty="0"/>
          </a:p>
        </p:txBody>
      </p:sp>
      <p:sp>
        <p:nvSpPr>
          <p:cNvPr id="3" name="İçerik Yer Tutucusu 2">
            <a:extLst>
              <a:ext uri="{FF2B5EF4-FFF2-40B4-BE49-F238E27FC236}">
                <a16:creationId xmlns:a16="http://schemas.microsoft.com/office/drawing/2014/main" id="{64DE0B5A-1DFA-4773-9622-6831C0FAFAF5}"/>
              </a:ext>
            </a:extLst>
          </p:cNvPr>
          <p:cNvSpPr>
            <a:spLocks noGrp="1"/>
          </p:cNvSpPr>
          <p:nvPr>
            <p:ph idx="1"/>
          </p:nvPr>
        </p:nvSpPr>
        <p:spPr>
          <a:xfrm>
            <a:off x="838200" y="1825625"/>
            <a:ext cx="6006483" cy="4351338"/>
          </a:xfrm>
        </p:spPr>
        <p:txBody>
          <a:bodyPr>
            <a:normAutofit fontScale="92500" lnSpcReduction="10000"/>
          </a:bodyPr>
          <a:lstStyle/>
          <a:p>
            <a:r>
              <a:rPr lang="tr-TR" dirty="0" err="1"/>
              <a:t>Context</a:t>
            </a:r>
            <a:r>
              <a:rPr lang="tr-TR" dirty="0"/>
              <a:t> </a:t>
            </a:r>
            <a:r>
              <a:rPr lang="tr-TR" dirty="0" err="1"/>
              <a:t>and</a:t>
            </a:r>
            <a:r>
              <a:rPr lang="tr-TR" dirty="0"/>
              <a:t> </a:t>
            </a:r>
            <a:r>
              <a:rPr lang="tr-TR" dirty="0" err="1"/>
              <a:t>states</a:t>
            </a:r>
            <a:r>
              <a:rPr lang="tr-TR" dirty="0"/>
              <a:t> </a:t>
            </a:r>
            <a:r>
              <a:rPr lang="tr-TR" dirty="0" err="1"/>
              <a:t>should</a:t>
            </a:r>
            <a:r>
              <a:rPr lang="tr-TR" dirty="0"/>
              <a:t> be </a:t>
            </a:r>
            <a:r>
              <a:rPr lang="tr-TR" dirty="0" err="1"/>
              <a:t>loosely</a:t>
            </a:r>
            <a:r>
              <a:rPr lang="tr-TR" dirty="0"/>
              <a:t> </a:t>
            </a:r>
            <a:r>
              <a:rPr lang="tr-TR" dirty="0" err="1"/>
              <a:t>coupled</a:t>
            </a:r>
            <a:endParaRPr lang="tr-TR" dirty="0"/>
          </a:p>
          <a:p>
            <a:pPr marL="0" indent="0">
              <a:buNone/>
            </a:pPr>
            <a:endParaRPr lang="tr-TR" dirty="0"/>
          </a:p>
          <a:p>
            <a:r>
              <a:rPr lang="tr-TR" dirty="0" err="1"/>
              <a:t>When</a:t>
            </a:r>
            <a:r>
              <a:rPr lang="tr-TR" dirty="0"/>
              <a:t> </a:t>
            </a:r>
            <a:r>
              <a:rPr lang="tr-TR" dirty="0" err="1"/>
              <a:t>context</a:t>
            </a:r>
            <a:r>
              <a:rPr lang="tr-TR" dirty="0"/>
              <a:t> </a:t>
            </a:r>
            <a:r>
              <a:rPr lang="tr-TR" dirty="0" err="1"/>
              <a:t>wants</a:t>
            </a:r>
            <a:r>
              <a:rPr lang="tr-TR" dirty="0"/>
              <a:t> </a:t>
            </a:r>
            <a:r>
              <a:rPr lang="tr-TR" dirty="0" err="1"/>
              <a:t>to</a:t>
            </a:r>
            <a:r>
              <a:rPr lang="tr-TR" dirty="0"/>
              <a:t> </a:t>
            </a:r>
            <a:r>
              <a:rPr lang="tr-TR" dirty="0" err="1"/>
              <a:t>perform</a:t>
            </a:r>
            <a:r>
              <a:rPr lang="tr-TR" dirty="0"/>
              <a:t> an </a:t>
            </a:r>
            <a:r>
              <a:rPr lang="tr-TR" dirty="0" err="1"/>
              <a:t>action</a:t>
            </a:r>
            <a:r>
              <a:rPr lang="tr-TR" dirty="0"/>
              <a:t>, it </a:t>
            </a:r>
            <a:r>
              <a:rPr lang="tr-TR" dirty="0" err="1"/>
              <a:t>should</a:t>
            </a:r>
            <a:r>
              <a:rPr lang="tr-TR" dirty="0"/>
              <a:t> not </a:t>
            </a:r>
            <a:r>
              <a:rPr lang="tr-TR" dirty="0" err="1"/>
              <a:t>care</a:t>
            </a:r>
            <a:r>
              <a:rPr lang="tr-TR" dirty="0"/>
              <a:t> </a:t>
            </a:r>
            <a:r>
              <a:rPr lang="tr-TR" dirty="0" err="1"/>
              <a:t>what</a:t>
            </a:r>
            <a:r>
              <a:rPr lang="tr-TR" dirty="0"/>
              <a:t> </a:t>
            </a:r>
            <a:r>
              <a:rPr lang="tr-TR" dirty="0" err="1"/>
              <a:t>the</a:t>
            </a:r>
            <a:r>
              <a:rPr lang="tr-TR" dirty="0"/>
              <a:t> </a:t>
            </a:r>
            <a:r>
              <a:rPr lang="tr-TR" dirty="0" err="1"/>
              <a:t>current</a:t>
            </a:r>
            <a:r>
              <a:rPr lang="tr-TR" dirty="0"/>
              <a:t> </a:t>
            </a:r>
            <a:r>
              <a:rPr lang="tr-TR" dirty="0" err="1"/>
              <a:t>state</a:t>
            </a:r>
            <a:r>
              <a:rPr lang="tr-TR" dirty="0"/>
              <a:t> is</a:t>
            </a:r>
          </a:p>
          <a:p>
            <a:pPr lvl="1"/>
            <a:r>
              <a:rPr lang="tr-TR" dirty="0" err="1"/>
              <a:t>Create</a:t>
            </a:r>
            <a:r>
              <a:rPr lang="tr-TR" dirty="0"/>
              <a:t> a </a:t>
            </a:r>
            <a:r>
              <a:rPr lang="tr-TR" dirty="0" err="1"/>
              <a:t>common</a:t>
            </a:r>
            <a:r>
              <a:rPr lang="tr-TR" dirty="0"/>
              <a:t> </a:t>
            </a:r>
            <a:r>
              <a:rPr lang="tr-TR" dirty="0" err="1"/>
              <a:t>interface</a:t>
            </a:r>
            <a:r>
              <a:rPr lang="tr-TR" dirty="0"/>
              <a:t> </a:t>
            </a:r>
            <a:r>
              <a:rPr lang="tr-TR" dirty="0" err="1"/>
              <a:t>for</a:t>
            </a:r>
            <a:r>
              <a:rPr lang="tr-TR" dirty="0"/>
              <a:t> </a:t>
            </a:r>
            <a:r>
              <a:rPr lang="tr-TR" dirty="0" err="1"/>
              <a:t>all</a:t>
            </a:r>
            <a:r>
              <a:rPr lang="tr-TR" dirty="0"/>
              <a:t> </a:t>
            </a:r>
            <a:r>
              <a:rPr lang="tr-TR" dirty="0" err="1"/>
              <a:t>states</a:t>
            </a:r>
            <a:r>
              <a:rPr lang="tr-TR" dirty="0"/>
              <a:t>.</a:t>
            </a:r>
          </a:p>
          <a:p>
            <a:endParaRPr lang="tr-TR" dirty="0"/>
          </a:p>
          <a:p>
            <a:r>
              <a:rPr lang="tr-TR" dirty="0" err="1"/>
              <a:t>Each</a:t>
            </a:r>
            <a:r>
              <a:rPr lang="tr-TR" dirty="0"/>
              <a:t> </a:t>
            </a:r>
            <a:r>
              <a:rPr lang="tr-TR" dirty="0" err="1"/>
              <a:t>state</a:t>
            </a:r>
            <a:r>
              <a:rPr lang="tr-TR" dirty="0"/>
              <a:t> </a:t>
            </a:r>
            <a:r>
              <a:rPr lang="tr-TR" dirty="0" err="1"/>
              <a:t>should</a:t>
            </a:r>
            <a:r>
              <a:rPr lang="tr-TR" dirty="0"/>
              <a:t> be </a:t>
            </a:r>
            <a:r>
              <a:rPr lang="tr-TR" dirty="0" err="1"/>
              <a:t>able</a:t>
            </a:r>
            <a:r>
              <a:rPr lang="tr-TR" dirty="0"/>
              <a:t> </a:t>
            </a:r>
            <a:r>
              <a:rPr lang="tr-TR" dirty="0" err="1"/>
              <a:t>to</a:t>
            </a:r>
            <a:r>
              <a:rPr lang="tr-TR" dirty="0"/>
              <a:t> </a:t>
            </a:r>
            <a:r>
              <a:rPr lang="tr-TR" dirty="0" err="1"/>
              <a:t>perform</a:t>
            </a:r>
            <a:r>
              <a:rPr lang="tr-TR" dirty="0"/>
              <a:t> </a:t>
            </a:r>
            <a:r>
              <a:rPr lang="tr-TR" dirty="0" err="1"/>
              <a:t>actions</a:t>
            </a:r>
            <a:r>
              <a:rPr lang="tr-TR" dirty="0"/>
              <a:t> </a:t>
            </a:r>
            <a:r>
              <a:rPr lang="tr-TR" dirty="0" err="1"/>
              <a:t>requested</a:t>
            </a:r>
            <a:r>
              <a:rPr lang="tr-TR" dirty="0"/>
              <a:t> </a:t>
            </a:r>
            <a:r>
              <a:rPr lang="tr-TR" dirty="0" err="1"/>
              <a:t>by</a:t>
            </a:r>
            <a:r>
              <a:rPr lang="tr-TR" dirty="0"/>
              <a:t> </a:t>
            </a:r>
            <a:r>
              <a:rPr lang="tr-TR" dirty="0" err="1"/>
              <a:t>context</a:t>
            </a:r>
            <a:r>
              <a:rPr lang="tr-TR" dirty="0"/>
              <a:t>.</a:t>
            </a:r>
          </a:p>
          <a:p>
            <a:pPr lvl="1"/>
            <a:r>
              <a:rPr lang="tr-TR" dirty="0"/>
              <a:t>Define </a:t>
            </a:r>
            <a:r>
              <a:rPr lang="tr-TR" dirty="0" err="1"/>
              <a:t>interface</a:t>
            </a:r>
            <a:r>
              <a:rPr lang="tr-TR" dirty="0"/>
              <a:t> as </a:t>
            </a:r>
            <a:r>
              <a:rPr lang="tr-TR" dirty="0" err="1"/>
              <a:t>all</a:t>
            </a:r>
            <a:r>
              <a:rPr lang="tr-TR" dirty="0"/>
              <a:t> </a:t>
            </a:r>
            <a:r>
              <a:rPr lang="tr-TR" dirty="0" err="1"/>
              <a:t>possible</a:t>
            </a:r>
            <a:r>
              <a:rPr lang="tr-TR" dirty="0"/>
              <a:t> </a:t>
            </a:r>
            <a:r>
              <a:rPr lang="tr-TR" dirty="0" err="1"/>
              <a:t>actions</a:t>
            </a:r>
            <a:endParaRPr lang="tr-TR" dirty="0"/>
          </a:p>
        </p:txBody>
      </p:sp>
      <p:pic>
        <p:nvPicPr>
          <p:cNvPr id="5" name="Resim 4">
            <a:extLst>
              <a:ext uri="{FF2B5EF4-FFF2-40B4-BE49-F238E27FC236}">
                <a16:creationId xmlns:a16="http://schemas.microsoft.com/office/drawing/2014/main" id="{441B5A42-A4B2-43FC-896C-481B909101EA}"/>
              </a:ext>
            </a:extLst>
          </p:cNvPr>
          <p:cNvPicPr>
            <a:picLocks noChangeAspect="1"/>
          </p:cNvPicPr>
          <p:nvPr/>
        </p:nvPicPr>
        <p:blipFill>
          <a:blip r:embed="rId3"/>
          <a:stretch>
            <a:fillRect/>
          </a:stretch>
        </p:blipFill>
        <p:spPr>
          <a:xfrm>
            <a:off x="7878561" y="4339273"/>
            <a:ext cx="2714625" cy="1390650"/>
          </a:xfrm>
          <a:prstGeom prst="rect">
            <a:avLst/>
          </a:prstGeom>
          <a:ln>
            <a:noFill/>
          </a:ln>
          <a:effectLst>
            <a:outerShdw blurRad="292100" dist="139700" dir="2700000" algn="tl" rotWithShape="0">
              <a:srgbClr val="333333">
                <a:alpha val="65000"/>
              </a:srgbClr>
            </a:outerShdw>
          </a:effectLst>
        </p:spPr>
      </p:pic>
      <p:pic>
        <p:nvPicPr>
          <p:cNvPr id="7" name="Resim 6">
            <a:extLst>
              <a:ext uri="{FF2B5EF4-FFF2-40B4-BE49-F238E27FC236}">
                <a16:creationId xmlns:a16="http://schemas.microsoft.com/office/drawing/2014/main" id="{D06261A1-7F62-446E-B796-9B969C776D22}"/>
              </a:ext>
            </a:extLst>
          </p:cNvPr>
          <p:cNvPicPr>
            <a:picLocks noChangeAspect="1"/>
          </p:cNvPicPr>
          <p:nvPr/>
        </p:nvPicPr>
        <p:blipFill>
          <a:blip r:embed="rId4"/>
          <a:stretch>
            <a:fillRect/>
          </a:stretch>
        </p:blipFill>
        <p:spPr>
          <a:xfrm>
            <a:off x="7117949" y="2021664"/>
            <a:ext cx="4235850" cy="1407336"/>
          </a:xfrm>
          <a:prstGeom prst="rect">
            <a:avLst/>
          </a:prstGeom>
        </p:spPr>
      </p:pic>
    </p:spTree>
    <p:extLst>
      <p:ext uri="{BB962C8B-B14F-4D97-AF65-F5344CB8AC3E}">
        <p14:creationId xmlns:p14="http://schemas.microsoft.com/office/powerpoint/2010/main" val="2036838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61888F-3453-48A8-8731-1F870ABA0E83}"/>
              </a:ext>
            </a:extLst>
          </p:cNvPr>
          <p:cNvSpPr>
            <a:spLocks noGrp="1"/>
          </p:cNvSpPr>
          <p:nvPr>
            <p:ph type="title"/>
          </p:nvPr>
        </p:nvSpPr>
        <p:spPr/>
        <p:txBody>
          <a:bodyPr/>
          <a:lstStyle/>
          <a:p>
            <a:r>
              <a:rPr lang="tr-TR" dirty="0" err="1"/>
              <a:t>State</a:t>
            </a:r>
            <a:r>
              <a:rPr lang="tr-TR" dirty="0"/>
              <a:t> </a:t>
            </a:r>
            <a:r>
              <a:rPr lang="tr-TR" dirty="0" err="1"/>
              <a:t>Classes</a:t>
            </a:r>
            <a:endParaRPr lang="tr-TR" dirty="0"/>
          </a:p>
        </p:txBody>
      </p:sp>
      <p:sp>
        <p:nvSpPr>
          <p:cNvPr id="3" name="İçerik Yer Tutucusu 2">
            <a:extLst>
              <a:ext uri="{FF2B5EF4-FFF2-40B4-BE49-F238E27FC236}">
                <a16:creationId xmlns:a16="http://schemas.microsoft.com/office/drawing/2014/main" id="{0209C8C6-7E73-42EA-BBDC-7AE47E25A18A}"/>
              </a:ext>
            </a:extLst>
          </p:cNvPr>
          <p:cNvSpPr>
            <a:spLocks noGrp="1"/>
          </p:cNvSpPr>
          <p:nvPr>
            <p:ph idx="1"/>
          </p:nvPr>
        </p:nvSpPr>
        <p:spPr>
          <a:xfrm>
            <a:off x="838200" y="1825625"/>
            <a:ext cx="5054600" cy="1074738"/>
          </a:xfrm>
        </p:spPr>
        <p:txBody>
          <a:bodyPr/>
          <a:lstStyle/>
          <a:p>
            <a:r>
              <a:rPr lang="tr-TR" dirty="0" err="1"/>
              <a:t>States</a:t>
            </a:r>
            <a:r>
              <a:rPr lang="tr-TR" dirty="0"/>
              <a:t> </a:t>
            </a:r>
            <a:r>
              <a:rPr lang="tr-TR" dirty="0" err="1"/>
              <a:t>manage</a:t>
            </a:r>
            <a:r>
              <a:rPr lang="tr-TR" dirty="0"/>
              <a:t> </a:t>
            </a:r>
            <a:r>
              <a:rPr lang="tr-TR" dirty="0" err="1"/>
              <a:t>the</a:t>
            </a:r>
            <a:r>
              <a:rPr lang="tr-TR" dirty="0"/>
              <a:t> </a:t>
            </a:r>
            <a:r>
              <a:rPr lang="tr-TR" dirty="0" err="1"/>
              <a:t>context</a:t>
            </a:r>
            <a:endParaRPr lang="tr-TR" dirty="0"/>
          </a:p>
          <a:p>
            <a:pPr lvl="1"/>
            <a:r>
              <a:rPr lang="tr-TR" dirty="0" err="1"/>
              <a:t>They</a:t>
            </a:r>
            <a:r>
              <a:rPr lang="tr-TR" dirty="0"/>
              <a:t> </a:t>
            </a:r>
            <a:r>
              <a:rPr lang="tr-TR" dirty="0" err="1"/>
              <a:t>must</a:t>
            </a:r>
            <a:r>
              <a:rPr lang="tr-TR" dirty="0"/>
              <a:t> </a:t>
            </a:r>
            <a:r>
              <a:rPr lang="tr-TR" dirty="0" err="1"/>
              <a:t>have</a:t>
            </a:r>
            <a:r>
              <a:rPr lang="tr-TR" dirty="0"/>
              <a:t> a </a:t>
            </a:r>
            <a:r>
              <a:rPr lang="tr-TR" dirty="0" err="1"/>
              <a:t>reference</a:t>
            </a:r>
            <a:r>
              <a:rPr lang="tr-TR" dirty="0"/>
              <a:t> </a:t>
            </a:r>
            <a:r>
              <a:rPr lang="tr-TR" dirty="0" err="1"/>
              <a:t>to</a:t>
            </a:r>
            <a:r>
              <a:rPr lang="tr-TR" dirty="0"/>
              <a:t> it</a:t>
            </a:r>
          </a:p>
        </p:txBody>
      </p:sp>
      <p:pic>
        <p:nvPicPr>
          <p:cNvPr id="5" name="Resim 4">
            <a:extLst>
              <a:ext uri="{FF2B5EF4-FFF2-40B4-BE49-F238E27FC236}">
                <a16:creationId xmlns:a16="http://schemas.microsoft.com/office/drawing/2014/main" id="{97DA369F-139E-4127-B13B-10460842F2B4}"/>
              </a:ext>
            </a:extLst>
          </p:cNvPr>
          <p:cNvPicPr>
            <a:picLocks noChangeAspect="1"/>
          </p:cNvPicPr>
          <p:nvPr/>
        </p:nvPicPr>
        <p:blipFill>
          <a:blip r:embed="rId3"/>
          <a:stretch>
            <a:fillRect/>
          </a:stretch>
        </p:blipFill>
        <p:spPr>
          <a:xfrm>
            <a:off x="6299203" y="1216025"/>
            <a:ext cx="5324475" cy="5276850"/>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23E385E0-631D-4F2C-8EC8-4E7EAF1EDF8C}"/>
              </a:ext>
            </a:extLst>
          </p:cNvPr>
          <p:cNvPicPr>
            <a:picLocks noChangeAspect="1"/>
          </p:cNvPicPr>
          <p:nvPr/>
        </p:nvPicPr>
        <p:blipFill>
          <a:blip r:embed="rId4"/>
          <a:stretch>
            <a:fillRect/>
          </a:stretch>
        </p:blipFill>
        <p:spPr>
          <a:xfrm>
            <a:off x="2008187" y="5102225"/>
            <a:ext cx="2714625" cy="1390650"/>
          </a:xfrm>
          <a:prstGeom prst="rect">
            <a:avLst/>
          </a:prstGeom>
        </p:spPr>
      </p:pic>
      <p:pic>
        <p:nvPicPr>
          <p:cNvPr id="7" name="Resim 6">
            <a:extLst>
              <a:ext uri="{FF2B5EF4-FFF2-40B4-BE49-F238E27FC236}">
                <a16:creationId xmlns:a16="http://schemas.microsoft.com/office/drawing/2014/main" id="{2CC51335-122C-4E58-8915-425AE7E88286}"/>
              </a:ext>
            </a:extLst>
          </p:cNvPr>
          <p:cNvPicPr>
            <a:picLocks noChangeAspect="1"/>
          </p:cNvPicPr>
          <p:nvPr/>
        </p:nvPicPr>
        <p:blipFill>
          <a:blip r:embed="rId5"/>
          <a:stretch>
            <a:fillRect/>
          </a:stretch>
        </p:blipFill>
        <p:spPr>
          <a:xfrm>
            <a:off x="1247575" y="3297626"/>
            <a:ext cx="4235850" cy="140733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Mürekkep 10">
                <a:extLst>
                  <a:ext uri="{FF2B5EF4-FFF2-40B4-BE49-F238E27FC236}">
                    <a16:creationId xmlns:a16="http://schemas.microsoft.com/office/drawing/2014/main" id="{083D652F-5529-4B20-8E7C-FB61AE6B2564}"/>
                  </a:ext>
                </a:extLst>
              </p14:cNvPr>
              <p14:cNvContentPartPr/>
              <p14:nvPr/>
            </p14:nvContentPartPr>
            <p14:xfrm>
              <a:off x="6593560" y="1583640"/>
              <a:ext cx="2661120" cy="144360"/>
            </p14:xfrm>
          </p:contentPart>
        </mc:Choice>
        <mc:Fallback xmlns="">
          <p:pic>
            <p:nvPicPr>
              <p:cNvPr id="11" name="Mürekkep 10">
                <a:extLst>
                  <a:ext uri="{FF2B5EF4-FFF2-40B4-BE49-F238E27FC236}">
                    <a16:creationId xmlns:a16="http://schemas.microsoft.com/office/drawing/2014/main" id="{083D652F-5529-4B20-8E7C-FB61AE6B2564}"/>
                  </a:ext>
                </a:extLst>
              </p:cNvPr>
              <p:cNvPicPr/>
              <p:nvPr/>
            </p:nvPicPr>
            <p:blipFill>
              <a:blip r:embed="rId7"/>
              <a:stretch>
                <a:fillRect/>
              </a:stretch>
            </p:blipFill>
            <p:spPr>
              <a:xfrm>
                <a:off x="6539560" y="1475640"/>
                <a:ext cx="27687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Mürekkep 11">
                <a:extLst>
                  <a:ext uri="{FF2B5EF4-FFF2-40B4-BE49-F238E27FC236}">
                    <a16:creationId xmlns:a16="http://schemas.microsoft.com/office/drawing/2014/main" id="{7D3C113B-4647-4E42-94A4-2A2A044240AC}"/>
                  </a:ext>
                </a:extLst>
              </p14:cNvPr>
              <p14:cNvContentPartPr/>
              <p14:nvPr/>
            </p14:nvContentPartPr>
            <p14:xfrm>
              <a:off x="6573400" y="3443040"/>
              <a:ext cx="3009960" cy="19440"/>
            </p14:xfrm>
          </p:contentPart>
        </mc:Choice>
        <mc:Fallback xmlns="">
          <p:pic>
            <p:nvPicPr>
              <p:cNvPr id="12" name="Mürekkep 11">
                <a:extLst>
                  <a:ext uri="{FF2B5EF4-FFF2-40B4-BE49-F238E27FC236}">
                    <a16:creationId xmlns:a16="http://schemas.microsoft.com/office/drawing/2014/main" id="{7D3C113B-4647-4E42-94A4-2A2A044240AC}"/>
                  </a:ext>
                </a:extLst>
              </p:cNvPr>
              <p:cNvPicPr/>
              <p:nvPr/>
            </p:nvPicPr>
            <p:blipFill>
              <a:blip r:embed="rId9"/>
              <a:stretch>
                <a:fillRect/>
              </a:stretch>
            </p:blipFill>
            <p:spPr>
              <a:xfrm>
                <a:off x="6519400" y="3337004"/>
                <a:ext cx="3117600" cy="23115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Mürekkep 12">
                <a:extLst>
                  <a:ext uri="{FF2B5EF4-FFF2-40B4-BE49-F238E27FC236}">
                    <a16:creationId xmlns:a16="http://schemas.microsoft.com/office/drawing/2014/main" id="{A5FDFFCB-47FA-40F3-A0D3-80C0311D4E2D}"/>
                  </a:ext>
                </a:extLst>
              </p14:cNvPr>
              <p14:cNvContentPartPr/>
              <p14:nvPr/>
            </p14:nvContentPartPr>
            <p14:xfrm>
              <a:off x="6552520" y="5221080"/>
              <a:ext cx="3080880" cy="83520"/>
            </p14:xfrm>
          </p:contentPart>
        </mc:Choice>
        <mc:Fallback xmlns="">
          <p:pic>
            <p:nvPicPr>
              <p:cNvPr id="13" name="Mürekkep 12">
                <a:extLst>
                  <a:ext uri="{FF2B5EF4-FFF2-40B4-BE49-F238E27FC236}">
                    <a16:creationId xmlns:a16="http://schemas.microsoft.com/office/drawing/2014/main" id="{A5FDFFCB-47FA-40F3-A0D3-80C0311D4E2D}"/>
                  </a:ext>
                </a:extLst>
              </p:cNvPr>
              <p:cNvPicPr/>
              <p:nvPr/>
            </p:nvPicPr>
            <p:blipFill>
              <a:blip r:embed="rId11"/>
              <a:stretch>
                <a:fillRect/>
              </a:stretch>
            </p:blipFill>
            <p:spPr>
              <a:xfrm>
                <a:off x="6498514" y="5113080"/>
                <a:ext cx="3188533" cy="299160"/>
              </a:xfrm>
              <a:prstGeom prst="rect">
                <a:avLst/>
              </a:prstGeom>
            </p:spPr>
          </p:pic>
        </mc:Fallback>
      </mc:AlternateContent>
    </p:spTree>
    <p:extLst>
      <p:ext uri="{BB962C8B-B14F-4D97-AF65-F5344CB8AC3E}">
        <p14:creationId xmlns:p14="http://schemas.microsoft.com/office/powerpoint/2010/main" val="3970980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953189-CA78-4730-8958-8B5E91AE9224}"/>
              </a:ext>
            </a:extLst>
          </p:cNvPr>
          <p:cNvSpPr>
            <a:spLocks noGrp="1"/>
          </p:cNvSpPr>
          <p:nvPr>
            <p:ph type="title"/>
          </p:nvPr>
        </p:nvSpPr>
        <p:spPr/>
        <p:txBody>
          <a:bodyPr/>
          <a:lstStyle/>
          <a:p>
            <a:r>
              <a:rPr lang="tr-TR" dirty="0" err="1"/>
              <a:t>Context</a:t>
            </a:r>
            <a:r>
              <a:rPr lang="tr-TR" dirty="0"/>
              <a:t> Class</a:t>
            </a:r>
          </a:p>
        </p:txBody>
      </p:sp>
      <p:sp>
        <p:nvSpPr>
          <p:cNvPr id="3" name="İçerik Yer Tutucusu 2">
            <a:extLst>
              <a:ext uri="{FF2B5EF4-FFF2-40B4-BE49-F238E27FC236}">
                <a16:creationId xmlns:a16="http://schemas.microsoft.com/office/drawing/2014/main" id="{374D8651-6258-46BF-BCD2-E604EBB5D556}"/>
              </a:ext>
            </a:extLst>
          </p:cNvPr>
          <p:cNvSpPr>
            <a:spLocks noGrp="1"/>
          </p:cNvSpPr>
          <p:nvPr>
            <p:ph idx="1"/>
          </p:nvPr>
        </p:nvSpPr>
        <p:spPr>
          <a:xfrm>
            <a:off x="838200" y="1825625"/>
            <a:ext cx="5542280" cy="4351338"/>
          </a:xfrm>
        </p:spPr>
        <p:txBody>
          <a:bodyPr/>
          <a:lstStyle/>
          <a:p>
            <a:r>
              <a:rPr lang="tr-TR" dirty="0" err="1"/>
              <a:t>Have</a:t>
            </a:r>
            <a:r>
              <a:rPr lang="tr-TR" dirty="0"/>
              <a:t> </a:t>
            </a:r>
            <a:r>
              <a:rPr lang="tr-TR" dirty="0" err="1"/>
              <a:t>to</a:t>
            </a:r>
            <a:r>
              <a:rPr lang="tr-TR" dirty="0"/>
              <a:t> </a:t>
            </a:r>
            <a:r>
              <a:rPr lang="tr-TR" dirty="0" err="1"/>
              <a:t>preserve</a:t>
            </a:r>
            <a:r>
              <a:rPr lang="tr-TR" dirty="0"/>
              <a:t> </a:t>
            </a:r>
            <a:r>
              <a:rPr lang="tr-TR" dirty="0" err="1"/>
              <a:t>state</a:t>
            </a:r>
            <a:r>
              <a:rPr lang="tr-TR" dirty="0"/>
              <a:t> </a:t>
            </a:r>
            <a:r>
              <a:rPr lang="tr-TR" dirty="0" err="1"/>
              <a:t>information</a:t>
            </a:r>
            <a:r>
              <a:rPr lang="tr-TR" dirty="0"/>
              <a:t> on </a:t>
            </a:r>
            <a:r>
              <a:rPr lang="tr-TR" dirty="0" err="1"/>
              <a:t>each</a:t>
            </a:r>
            <a:r>
              <a:rPr lang="tr-TR" dirty="0"/>
              <a:t> </a:t>
            </a:r>
            <a:r>
              <a:rPr lang="tr-TR" dirty="0" err="1"/>
              <a:t>state</a:t>
            </a:r>
            <a:endParaRPr lang="tr-TR" dirty="0"/>
          </a:p>
          <a:p>
            <a:pPr lvl="1"/>
            <a:r>
              <a:rPr lang="tr-TR" dirty="0" err="1"/>
              <a:t>Can’t</a:t>
            </a:r>
            <a:r>
              <a:rPr lang="tr-TR" dirty="0"/>
              <a:t> </a:t>
            </a:r>
            <a:r>
              <a:rPr lang="tr-TR" dirty="0" err="1"/>
              <a:t>create</a:t>
            </a:r>
            <a:r>
              <a:rPr lang="tr-TR" dirty="0"/>
              <a:t> </a:t>
            </a:r>
            <a:r>
              <a:rPr lang="tr-TR" dirty="0" err="1"/>
              <a:t>new</a:t>
            </a:r>
            <a:r>
              <a:rPr lang="tr-TR" dirty="0"/>
              <a:t> </a:t>
            </a:r>
            <a:r>
              <a:rPr lang="tr-TR" dirty="0" err="1"/>
              <a:t>state</a:t>
            </a:r>
            <a:r>
              <a:rPr lang="tr-TR" dirty="0"/>
              <a:t> </a:t>
            </a:r>
            <a:r>
              <a:rPr lang="tr-TR" dirty="0" err="1"/>
              <a:t>object</a:t>
            </a:r>
            <a:r>
              <a:rPr lang="tr-TR" dirty="0"/>
              <a:t> on </a:t>
            </a:r>
            <a:r>
              <a:rPr lang="tr-TR" dirty="0" err="1"/>
              <a:t>each</a:t>
            </a:r>
            <a:r>
              <a:rPr lang="tr-TR" dirty="0"/>
              <a:t> </a:t>
            </a:r>
            <a:r>
              <a:rPr lang="tr-TR" dirty="0" err="1"/>
              <a:t>new</a:t>
            </a:r>
            <a:r>
              <a:rPr lang="tr-TR" dirty="0"/>
              <a:t> </a:t>
            </a:r>
            <a:r>
              <a:rPr lang="tr-TR" dirty="0" err="1"/>
              <a:t>state</a:t>
            </a:r>
            <a:r>
              <a:rPr lang="tr-TR" dirty="0"/>
              <a:t> </a:t>
            </a:r>
            <a:r>
              <a:rPr lang="tr-TR" dirty="0" err="1"/>
              <a:t>change</a:t>
            </a:r>
            <a:endParaRPr lang="tr-TR" dirty="0"/>
          </a:p>
          <a:p>
            <a:pPr lvl="1"/>
            <a:r>
              <a:rPr lang="tr-TR" dirty="0" err="1"/>
              <a:t>Instead</a:t>
            </a:r>
            <a:r>
              <a:rPr lang="tr-TR" dirty="0"/>
              <a:t> </a:t>
            </a:r>
            <a:r>
              <a:rPr lang="tr-TR" dirty="0" err="1"/>
              <a:t>create</a:t>
            </a:r>
            <a:r>
              <a:rPr lang="tr-TR" dirty="0"/>
              <a:t> </a:t>
            </a:r>
            <a:r>
              <a:rPr lang="tr-TR" dirty="0" err="1"/>
              <a:t>them</a:t>
            </a:r>
            <a:r>
              <a:rPr lang="tr-TR" dirty="0"/>
              <a:t> </a:t>
            </a:r>
            <a:r>
              <a:rPr lang="tr-TR" dirty="0" err="1"/>
              <a:t>once</a:t>
            </a:r>
            <a:r>
              <a:rPr lang="tr-TR" dirty="0"/>
              <a:t> in </a:t>
            </a:r>
            <a:r>
              <a:rPr lang="tr-TR" dirty="0" err="1"/>
              <a:t>context</a:t>
            </a:r>
            <a:r>
              <a:rPr lang="tr-TR" dirty="0"/>
              <a:t>.</a:t>
            </a:r>
          </a:p>
          <a:p>
            <a:pPr lvl="1"/>
            <a:endParaRPr lang="tr-TR" dirty="0"/>
          </a:p>
          <a:p>
            <a:r>
              <a:rPr lang="tr-TR" dirty="0" err="1"/>
              <a:t>Context</a:t>
            </a:r>
            <a:r>
              <a:rPr lang="tr-TR" dirty="0"/>
              <a:t> </a:t>
            </a:r>
            <a:r>
              <a:rPr lang="tr-TR" dirty="0" err="1"/>
              <a:t>should</a:t>
            </a:r>
            <a:r>
              <a:rPr lang="tr-TR" dirty="0"/>
              <a:t> </a:t>
            </a:r>
            <a:r>
              <a:rPr lang="tr-TR" dirty="0" err="1"/>
              <a:t>also</a:t>
            </a:r>
            <a:r>
              <a:rPr lang="tr-TR" dirty="0"/>
              <a:t> </a:t>
            </a:r>
            <a:r>
              <a:rPr lang="tr-TR" dirty="0" err="1"/>
              <a:t>keep</a:t>
            </a:r>
            <a:r>
              <a:rPr lang="tr-TR" dirty="0"/>
              <a:t> a </a:t>
            </a:r>
            <a:r>
              <a:rPr lang="tr-TR" dirty="0" err="1"/>
              <a:t>reference</a:t>
            </a:r>
            <a:r>
              <a:rPr lang="tr-TR" dirty="0"/>
              <a:t> </a:t>
            </a:r>
            <a:r>
              <a:rPr lang="tr-TR" dirty="0" err="1"/>
              <a:t>to</a:t>
            </a:r>
            <a:r>
              <a:rPr lang="tr-TR" dirty="0"/>
              <a:t> </a:t>
            </a:r>
            <a:r>
              <a:rPr lang="tr-TR" dirty="0" err="1"/>
              <a:t>currently</a:t>
            </a:r>
            <a:r>
              <a:rPr lang="tr-TR" dirty="0"/>
              <a:t> </a:t>
            </a:r>
            <a:r>
              <a:rPr lang="tr-TR" dirty="0" err="1"/>
              <a:t>active</a:t>
            </a:r>
            <a:r>
              <a:rPr lang="tr-TR" dirty="0"/>
              <a:t> </a:t>
            </a:r>
            <a:r>
              <a:rPr lang="tr-TR" dirty="0" err="1"/>
              <a:t>state</a:t>
            </a:r>
            <a:endParaRPr lang="tr-TR" dirty="0"/>
          </a:p>
        </p:txBody>
      </p:sp>
      <p:pic>
        <p:nvPicPr>
          <p:cNvPr id="7" name="Resim 6">
            <a:extLst>
              <a:ext uri="{FF2B5EF4-FFF2-40B4-BE49-F238E27FC236}">
                <a16:creationId xmlns:a16="http://schemas.microsoft.com/office/drawing/2014/main" id="{CC4E72FE-3265-475B-9626-3BC5CA58B55A}"/>
              </a:ext>
            </a:extLst>
          </p:cNvPr>
          <p:cNvPicPr>
            <a:picLocks noChangeAspect="1"/>
          </p:cNvPicPr>
          <p:nvPr/>
        </p:nvPicPr>
        <p:blipFill>
          <a:blip r:embed="rId3"/>
          <a:stretch>
            <a:fillRect/>
          </a:stretch>
        </p:blipFill>
        <p:spPr>
          <a:xfrm>
            <a:off x="6654483" y="1690688"/>
            <a:ext cx="5019675" cy="3829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9076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8229B2-4ED3-4858-AF73-BC7CD63FBD70}"/>
              </a:ext>
            </a:extLst>
          </p:cNvPr>
          <p:cNvSpPr>
            <a:spLocks noGrp="1"/>
          </p:cNvSpPr>
          <p:nvPr>
            <p:ph type="title"/>
          </p:nvPr>
        </p:nvSpPr>
        <p:spPr/>
        <p:txBody>
          <a:bodyPr/>
          <a:lstStyle/>
          <a:p>
            <a:r>
              <a:rPr lang="tr-TR" dirty="0" err="1"/>
              <a:t>Context</a:t>
            </a:r>
            <a:r>
              <a:rPr lang="tr-TR" dirty="0"/>
              <a:t> Class Action </a:t>
            </a:r>
            <a:r>
              <a:rPr lang="tr-TR" dirty="0" err="1"/>
              <a:t>Delegations</a:t>
            </a:r>
            <a:endParaRPr lang="tr-TR" dirty="0"/>
          </a:p>
        </p:txBody>
      </p:sp>
      <p:sp>
        <p:nvSpPr>
          <p:cNvPr id="3" name="İçerik Yer Tutucusu 2">
            <a:extLst>
              <a:ext uri="{FF2B5EF4-FFF2-40B4-BE49-F238E27FC236}">
                <a16:creationId xmlns:a16="http://schemas.microsoft.com/office/drawing/2014/main" id="{E75356BB-64E7-43B1-B078-0DE54F3D2222}"/>
              </a:ext>
            </a:extLst>
          </p:cNvPr>
          <p:cNvSpPr>
            <a:spLocks noGrp="1"/>
          </p:cNvSpPr>
          <p:nvPr>
            <p:ph idx="1"/>
          </p:nvPr>
        </p:nvSpPr>
        <p:spPr>
          <a:xfrm>
            <a:off x="838200" y="1825625"/>
            <a:ext cx="10515601" cy="535835"/>
          </a:xfrm>
        </p:spPr>
        <p:txBody>
          <a:bodyPr/>
          <a:lstStyle/>
          <a:p>
            <a:r>
              <a:rPr lang="tr-TR" dirty="0" err="1"/>
              <a:t>After</a:t>
            </a:r>
            <a:r>
              <a:rPr lang="tr-TR" dirty="0"/>
              <a:t> </a:t>
            </a:r>
            <a:r>
              <a:rPr lang="tr-TR" dirty="0" err="1"/>
              <a:t>setting</a:t>
            </a:r>
            <a:r>
              <a:rPr lang="tr-TR" dirty="0"/>
              <a:t> </a:t>
            </a:r>
            <a:r>
              <a:rPr lang="tr-TR" dirty="0" err="1"/>
              <a:t>up</a:t>
            </a:r>
            <a:r>
              <a:rPr lang="tr-TR" dirty="0"/>
              <a:t> </a:t>
            </a:r>
            <a:r>
              <a:rPr lang="tr-TR" dirty="0" err="1"/>
              <a:t>state</a:t>
            </a:r>
            <a:r>
              <a:rPr lang="tr-TR" dirty="0"/>
              <a:t> </a:t>
            </a:r>
            <a:r>
              <a:rPr lang="tr-TR" dirty="0" err="1"/>
              <a:t>pattern</a:t>
            </a:r>
            <a:r>
              <a:rPr lang="tr-TR" dirty="0"/>
              <a:t>, </a:t>
            </a:r>
            <a:r>
              <a:rPr lang="tr-TR" dirty="0" err="1"/>
              <a:t>delegate</a:t>
            </a:r>
            <a:r>
              <a:rPr lang="tr-TR" dirty="0"/>
              <a:t> </a:t>
            </a:r>
            <a:r>
              <a:rPr lang="tr-TR" dirty="0" err="1"/>
              <a:t>context</a:t>
            </a:r>
            <a:r>
              <a:rPr lang="tr-TR" dirty="0"/>
              <a:t> </a:t>
            </a:r>
            <a:r>
              <a:rPr lang="tr-TR" dirty="0" err="1"/>
              <a:t>actions</a:t>
            </a:r>
            <a:r>
              <a:rPr lang="tr-TR" dirty="0"/>
              <a:t> </a:t>
            </a:r>
            <a:r>
              <a:rPr lang="tr-TR" dirty="0" err="1"/>
              <a:t>to</a:t>
            </a:r>
            <a:r>
              <a:rPr lang="tr-TR" dirty="0"/>
              <a:t> </a:t>
            </a:r>
            <a:r>
              <a:rPr lang="tr-TR" dirty="0" err="1"/>
              <a:t>state</a:t>
            </a:r>
            <a:r>
              <a:rPr lang="tr-TR" dirty="0"/>
              <a:t> </a:t>
            </a:r>
            <a:r>
              <a:rPr lang="tr-TR" dirty="0" err="1"/>
              <a:t>action</a:t>
            </a:r>
            <a:endParaRPr lang="tr-TR" dirty="0"/>
          </a:p>
        </p:txBody>
      </p:sp>
      <p:pic>
        <p:nvPicPr>
          <p:cNvPr id="7" name="Resim 6">
            <a:extLst>
              <a:ext uri="{FF2B5EF4-FFF2-40B4-BE49-F238E27FC236}">
                <a16:creationId xmlns:a16="http://schemas.microsoft.com/office/drawing/2014/main" id="{325EB8DF-373E-461E-9C0D-E3FDB3EA469E}"/>
              </a:ext>
            </a:extLst>
          </p:cNvPr>
          <p:cNvPicPr>
            <a:picLocks noChangeAspect="1"/>
          </p:cNvPicPr>
          <p:nvPr/>
        </p:nvPicPr>
        <p:blipFill>
          <a:blip r:embed="rId3"/>
          <a:stretch>
            <a:fillRect/>
          </a:stretch>
        </p:blipFill>
        <p:spPr>
          <a:xfrm>
            <a:off x="1693984" y="2882053"/>
            <a:ext cx="5010150" cy="3524250"/>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9ADACBFB-564E-4D69-AC86-979E149447B2}"/>
              </a:ext>
            </a:extLst>
          </p:cNvPr>
          <p:cNvPicPr>
            <a:picLocks noChangeAspect="1"/>
          </p:cNvPicPr>
          <p:nvPr/>
        </p:nvPicPr>
        <p:blipFill>
          <a:blip r:embed="rId4"/>
          <a:stretch>
            <a:fillRect/>
          </a:stretch>
        </p:blipFill>
        <p:spPr>
          <a:xfrm>
            <a:off x="7199439" y="2882053"/>
            <a:ext cx="3114675" cy="3228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777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Implementation</a:t>
            </a:r>
            <a:r>
              <a:rPr lang="tr-TR" dirty="0"/>
              <a:t> </a:t>
            </a:r>
            <a:r>
              <a:rPr lang="tr-TR" dirty="0" err="1"/>
              <a:t>Examples</a:t>
            </a:r>
            <a:endParaRPr lang="tr-TR" dirty="0"/>
          </a:p>
        </p:txBody>
      </p:sp>
    </p:spTree>
    <p:extLst>
      <p:ext uri="{BB962C8B-B14F-4D97-AF65-F5344CB8AC3E}">
        <p14:creationId xmlns:p14="http://schemas.microsoft.com/office/powerpoint/2010/main" val="1514372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6E0CF3AF-B3F4-49F4-96F1-DF30DC2D9A0F}"/>
              </a:ext>
            </a:extLst>
          </p:cNvPr>
          <p:cNvPicPr>
            <a:picLocks noChangeAspect="1"/>
          </p:cNvPicPr>
          <p:nvPr/>
        </p:nvPicPr>
        <p:blipFill>
          <a:blip r:embed="rId3"/>
          <a:stretch>
            <a:fillRect/>
          </a:stretch>
        </p:blipFill>
        <p:spPr>
          <a:xfrm>
            <a:off x="6340561" y="347663"/>
            <a:ext cx="5115732" cy="6162673"/>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FA8E566C-A470-43D1-A0AE-2087BCF78115}"/>
              </a:ext>
            </a:extLst>
          </p:cNvPr>
          <p:cNvPicPr>
            <a:picLocks noChangeAspect="1"/>
          </p:cNvPicPr>
          <p:nvPr/>
        </p:nvPicPr>
        <p:blipFill>
          <a:blip r:embed="rId4"/>
          <a:stretch>
            <a:fillRect/>
          </a:stretch>
        </p:blipFill>
        <p:spPr>
          <a:xfrm>
            <a:off x="657191" y="347660"/>
            <a:ext cx="4870882" cy="61626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940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A47CDC-0006-4664-A774-3D7647001E4D}"/>
              </a:ext>
            </a:extLst>
          </p:cNvPr>
          <p:cNvSpPr>
            <a:spLocks noGrp="1"/>
          </p:cNvSpPr>
          <p:nvPr>
            <p:ph type="title"/>
          </p:nvPr>
        </p:nvSpPr>
        <p:spPr/>
        <p:txBody>
          <a:bodyPr/>
          <a:lstStyle/>
          <a:p>
            <a:r>
              <a:rPr lang="tr-TR" dirty="0" err="1"/>
              <a:t>Overall</a:t>
            </a:r>
            <a:r>
              <a:rPr lang="tr-TR" dirty="0"/>
              <a:t> </a:t>
            </a:r>
            <a:r>
              <a:rPr lang="tr-TR" dirty="0" err="1"/>
              <a:t>uml</a:t>
            </a:r>
            <a:r>
              <a:rPr lang="tr-TR" dirty="0"/>
              <a:t> </a:t>
            </a:r>
            <a:r>
              <a:rPr lang="tr-TR" dirty="0" err="1"/>
              <a:t>diagram</a:t>
            </a:r>
            <a:endParaRPr lang="tr-TR" dirty="0"/>
          </a:p>
        </p:txBody>
      </p:sp>
      <p:sp>
        <p:nvSpPr>
          <p:cNvPr id="3" name="İçerik Yer Tutucusu 2">
            <a:extLst>
              <a:ext uri="{FF2B5EF4-FFF2-40B4-BE49-F238E27FC236}">
                <a16:creationId xmlns:a16="http://schemas.microsoft.com/office/drawing/2014/main" id="{20A0229B-C613-44FD-B435-1EAC11E46E6E}"/>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D3C27B53-0EE6-47F3-89ED-8F641A8177E0}"/>
              </a:ext>
            </a:extLst>
          </p:cNvPr>
          <p:cNvPicPr>
            <a:picLocks noChangeAspect="1"/>
          </p:cNvPicPr>
          <p:nvPr/>
        </p:nvPicPr>
        <p:blipFill>
          <a:blip r:embed="rId3"/>
          <a:stretch>
            <a:fillRect/>
          </a:stretch>
        </p:blipFill>
        <p:spPr>
          <a:xfrm>
            <a:off x="646929" y="1825625"/>
            <a:ext cx="10898141" cy="4159008"/>
          </a:xfrm>
          <a:prstGeom prst="rect">
            <a:avLst/>
          </a:prstGeom>
        </p:spPr>
      </p:pic>
    </p:spTree>
    <p:extLst>
      <p:ext uri="{BB962C8B-B14F-4D97-AF65-F5344CB8AC3E}">
        <p14:creationId xmlns:p14="http://schemas.microsoft.com/office/powerpoint/2010/main" val="3952641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A47CDC-0006-4664-A774-3D7647001E4D}"/>
              </a:ext>
            </a:extLst>
          </p:cNvPr>
          <p:cNvSpPr>
            <a:spLocks noGrp="1"/>
          </p:cNvSpPr>
          <p:nvPr>
            <p:ph type="title"/>
          </p:nvPr>
        </p:nvSpPr>
        <p:spPr/>
        <p:txBody>
          <a:bodyPr/>
          <a:lstStyle/>
          <a:p>
            <a:r>
              <a:rPr lang="tr-TR" dirty="0" err="1"/>
              <a:t>Overall</a:t>
            </a:r>
            <a:r>
              <a:rPr lang="tr-TR" dirty="0"/>
              <a:t> </a:t>
            </a:r>
            <a:r>
              <a:rPr lang="tr-TR" dirty="0" err="1"/>
              <a:t>uml</a:t>
            </a:r>
            <a:r>
              <a:rPr lang="tr-TR" dirty="0"/>
              <a:t> </a:t>
            </a:r>
            <a:r>
              <a:rPr lang="tr-TR" dirty="0" err="1"/>
              <a:t>diagram</a:t>
            </a:r>
            <a:endParaRPr lang="tr-TR" dirty="0"/>
          </a:p>
        </p:txBody>
      </p:sp>
      <p:sp>
        <p:nvSpPr>
          <p:cNvPr id="3" name="İçerik Yer Tutucusu 2">
            <a:extLst>
              <a:ext uri="{FF2B5EF4-FFF2-40B4-BE49-F238E27FC236}">
                <a16:creationId xmlns:a16="http://schemas.microsoft.com/office/drawing/2014/main" id="{20A0229B-C613-44FD-B435-1EAC11E46E6E}"/>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D3C27B53-0EE6-47F3-89ED-8F641A8177E0}"/>
              </a:ext>
            </a:extLst>
          </p:cNvPr>
          <p:cNvPicPr>
            <a:picLocks noChangeAspect="1"/>
          </p:cNvPicPr>
          <p:nvPr/>
        </p:nvPicPr>
        <p:blipFill>
          <a:blip r:embed="rId3"/>
          <a:stretch>
            <a:fillRect/>
          </a:stretch>
        </p:blipFill>
        <p:spPr>
          <a:xfrm>
            <a:off x="646929" y="1825625"/>
            <a:ext cx="10898141" cy="415900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Mürekkep 4">
                <a:extLst>
                  <a:ext uri="{FF2B5EF4-FFF2-40B4-BE49-F238E27FC236}">
                    <a16:creationId xmlns:a16="http://schemas.microsoft.com/office/drawing/2014/main" id="{CCACC7EB-8C90-4802-9862-B35C79748385}"/>
                  </a:ext>
                </a:extLst>
              </p14:cNvPr>
              <p14:cNvContentPartPr/>
              <p14:nvPr/>
            </p14:nvContentPartPr>
            <p14:xfrm>
              <a:off x="5080115" y="4373672"/>
              <a:ext cx="6693840" cy="1865880"/>
            </p14:xfrm>
          </p:contentPart>
        </mc:Choice>
        <mc:Fallback xmlns="">
          <p:pic>
            <p:nvPicPr>
              <p:cNvPr id="5" name="Mürekkep 4">
                <a:extLst>
                  <a:ext uri="{FF2B5EF4-FFF2-40B4-BE49-F238E27FC236}">
                    <a16:creationId xmlns:a16="http://schemas.microsoft.com/office/drawing/2014/main" id="{CCACC7EB-8C90-4802-9862-B35C79748385}"/>
                  </a:ext>
                </a:extLst>
              </p:cNvPr>
              <p:cNvPicPr/>
              <p:nvPr/>
            </p:nvPicPr>
            <p:blipFill>
              <a:blip r:embed="rId5"/>
              <a:stretch>
                <a:fillRect/>
              </a:stretch>
            </p:blipFill>
            <p:spPr>
              <a:xfrm>
                <a:off x="5071475" y="4365032"/>
                <a:ext cx="6711480" cy="1883520"/>
              </a:xfrm>
              <a:prstGeom prst="rect">
                <a:avLst/>
              </a:prstGeom>
            </p:spPr>
          </p:pic>
        </mc:Fallback>
      </mc:AlternateContent>
      <p:sp>
        <p:nvSpPr>
          <p:cNvPr id="7" name="Metin kutusu 6">
            <a:extLst>
              <a:ext uri="{FF2B5EF4-FFF2-40B4-BE49-F238E27FC236}">
                <a16:creationId xmlns:a16="http://schemas.microsoft.com/office/drawing/2014/main" id="{707AD0BA-89B3-4ACE-BBAE-0AB9FD55D02A}"/>
              </a:ext>
            </a:extLst>
          </p:cNvPr>
          <p:cNvSpPr txBox="1"/>
          <p:nvPr/>
        </p:nvSpPr>
        <p:spPr>
          <a:xfrm>
            <a:off x="838198" y="4788137"/>
            <a:ext cx="4241917" cy="477054"/>
          </a:xfrm>
          <a:prstGeom prst="rect">
            <a:avLst/>
          </a:prstGeom>
          <a:noFill/>
        </p:spPr>
        <p:txBody>
          <a:bodyPr wrap="square" rtlCol="0">
            <a:spAutoFit/>
          </a:bodyPr>
          <a:lstStyle/>
          <a:p>
            <a:r>
              <a:rPr lang="tr-TR" sz="2500" dirty="0" err="1">
                <a:solidFill>
                  <a:srgbClr val="C00000"/>
                </a:solidFill>
              </a:rPr>
              <a:t>States</a:t>
            </a:r>
            <a:r>
              <a:rPr lang="tr-TR" sz="2500" dirty="0">
                <a:solidFill>
                  <a:srgbClr val="C00000"/>
                </a:solidFill>
              </a:rPr>
              <a:t> </a:t>
            </a:r>
            <a:r>
              <a:rPr lang="tr-TR" sz="2500" dirty="0" err="1">
                <a:solidFill>
                  <a:srgbClr val="C00000"/>
                </a:solidFill>
              </a:rPr>
              <a:t>are</a:t>
            </a:r>
            <a:r>
              <a:rPr lang="tr-TR" sz="2500" dirty="0">
                <a:solidFill>
                  <a:srgbClr val="C00000"/>
                </a:solidFill>
              </a:rPr>
              <a:t> </a:t>
            </a:r>
            <a:r>
              <a:rPr lang="tr-TR" sz="2500" dirty="0" err="1">
                <a:solidFill>
                  <a:srgbClr val="C00000"/>
                </a:solidFill>
              </a:rPr>
              <a:t>aware</a:t>
            </a:r>
            <a:r>
              <a:rPr lang="tr-TR" sz="2500" dirty="0">
                <a:solidFill>
                  <a:srgbClr val="C00000"/>
                </a:solidFill>
              </a:rPr>
              <a:t> of </a:t>
            </a:r>
            <a:r>
              <a:rPr lang="tr-TR" sz="2500" dirty="0" err="1">
                <a:solidFill>
                  <a:srgbClr val="C00000"/>
                </a:solidFill>
              </a:rPr>
              <a:t>each</a:t>
            </a:r>
            <a:r>
              <a:rPr lang="tr-TR" sz="2500" dirty="0">
                <a:solidFill>
                  <a:srgbClr val="C00000"/>
                </a:solidFill>
              </a:rPr>
              <a:t> </a:t>
            </a:r>
            <a:r>
              <a:rPr lang="tr-TR" sz="2500" dirty="0" err="1">
                <a:solidFill>
                  <a:srgbClr val="C00000"/>
                </a:solidFill>
              </a:rPr>
              <a:t>other</a:t>
            </a:r>
            <a:endParaRPr lang="tr-TR" sz="2500" dirty="0">
              <a:solidFill>
                <a:srgbClr val="C00000"/>
              </a:solidFill>
            </a:endParaRPr>
          </a:p>
        </p:txBody>
      </p:sp>
    </p:spTree>
    <p:extLst>
      <p:ext uri="{BB962C8B-B14F-4D97-AF65-F5344CB8AC3E}">
        <p14:creationId xmlns:p14="http://schemas.microsoft.com/office/powerpoint/2010/main" val="3941877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err="1"/>
              <a:t>Unwanted</a:t>
            </a:r>
            <a:r>
              <a:rPr lang="tr-TR" dirty="0"/>
              <a:t> </a:t>
            </a:r>
            <a:r>
              <a:rPr lang="tr-TR" dirty="0" err="1"/>
              <a:t>Transitions</a:t>
            </a:r>
            <a:endParaRPr lang="tr-TR" dirty="0"/>
          </a:p>
        </p:txBody>
      </p:sp>
    </p:spTree>
    <p:extLst>
      <p:ext uri="{BB962C8B-B14F-4D97-AF65-F5344CB8AC3E}">
        <p14:creationId xmlns:p14="http://schemas.microsoft.com/office/powerpoint/2010/main" val="156083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656944132"/>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rgbClr val="C00000"/>
                          </a:solidFill>
                        </a:rPr>
                        <a:t>Strategy</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854997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A47CDC-0006-4664-A774-3D7647001E4D}"/>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20A0229B-C613-44FD-B435-1EAC11E46E6E}"/>
              </a:ext>
            </a:extLst>
          </p:cNvPr>
          <p:cNvSpPr>
            <a:spLocks noGrp="1"/>
          </p:cNvSpPr>
          <p:nvPr>
            <p:ph idx="1"/>
          </p:nvPr>
        </p:nvSpPr>
        <p:spPr>
          <a:xfrm>
            <a:off x="838202" y="1825625"/>
            <a:ext cx="4922518" cy="4351338"/>
          </a:xfrm>
        </p:spPr>
        <p:txBody>
          <a:bodyPr/>
          <a:lstStyle/>
          <a:p>
            <a:r>
              <a:rPr lang="tr-TR" dirty="0" err="1"/>
              <a:t>For</a:t>
            </a:r>
            <a:r>
              <a:rPr lang="tr-TR" dirty="0"/>
              <a:t> </a:t>
            </a:r>
            <a:r>
              <a:rPr lang="tr-TR" dirty="0" err="1"/>
              <a:t>previous</a:t>
            </a:r>
            <a:r>
              <a:rPr lang="tr-TR" dirty="0"/>
              <a:t> </a:t>
            </a:r>
            <a:r>
              <a:rPr lang="tr-TR" dirty="0" err="1"/>
              <a:t>implementation</a:t>
            </a:r>
            <a:r>
              <a:rPr lang="tr-TR" dirty="0"/>
              <a:t>, </a:t>
            </a:r>
            <a:r>
              <a:rPr lang="tr-TR" dirty="0" err="1"/>
              <a:t>state</a:t>
            </a:r>
            <a:r>
              <a:rPr lang="tr-TR" dirty="0"/>
              <a:t> </a:t>
            </a:r>
            <a:r>
              <a:rPr lang="tr-TR" dirty="0" err="1"/>
              <a:t>diagram</a:t>
            </a:r>
            <a:r>
              <a:rPr lang="tr-TR" dirty="0"/>
              <a:t> is </a:t>
            </a:r>
            <a:r>
              <a:rPr lang="tr-TR" dirty="0" err="1"/>
              <a:t>fully</a:t>
            </a:r>
            <a:r>
              <a:rPr lang="tr-TR" dirty="0"/>
              <a:t> </a:t>
            </a:r>
            <a:r>
              <a:rPr lang="tr-TR" dirty="0" err="1"/>
              <a:t>connected</a:t>
            </a:r>
            <a:r>
              <a:rPr lang="tr-TR" dirty="0"/>
              <a:t> </a:t>
            </a:r>
            <a:r>
              <a:rPr lang="tr-TR" dirty="0" err="1"/>
              <a:t>graph</a:t>
            </a:r>
            <a:endParaRPr lang="tr-TR" dirty="0"/>
          </a:p>
        </p:txBody>
      </p:sp>
      <p:pic>
        <p:nvPicPr>
          <p:cNvPr id="5" name="Resim 4">
            <a:extLst>
              <a:ext uri="{FF2B5EF4-FFF2-40B4-BE49-F238E27FC236}">
                <a16:creationId xmlns:a16="http://schemas.microsoft.com/office/drawing/2014/main" id="{28B2ACE1-1316-452F-8756-09F4B0D64FFA}"/>
              </a:ext>
            </a:extLst>
          </p:cNvPr>
          <p:cNvPicPr>
            <a:picLocks noChangeAspect="1"/>
          </p:cNvPicPr>
          <p:nvPr/>
        </p:nvPicPr>
        <p:blipFill>
          <a:blip r:embed="rId3"/>
          <a:stretch>
            <a:fillRect/>
          </a:stretch>
        </p:blipFill>
        <p:spPr>
          <a:xfrm>
            <a:off x="5609303" y="2641231"/>
            <a:ext cx="5744495" cy="3535732"/>
          </a:xfrm>
          <a:prstGeom prst="rect">
            <a:avLst/>
          </a:prstGeom>
        </p:spPr>
      </p:pic>
    </p:spTree>
    <p:extLst>
      <p:ext uri="{BB962C8B-B14F-4D97-AF65-F5344CB8AC3E}">
        <p14:creationId xmlns:p14="http://schemas.microsoft.com/office/powerpoint/2010/main" val="1489568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0142C98F-D6F1-4FF1-B1EE-F5D81A1263B0}"/>
              </a:ext>
            </a:extLst>
          </p:cNvPr>
          <p:cNvPicPr>
            <a:picLocks noChangeAspect="1"/>
          </p:cNvPicPr>
          <p:nvPr/>
        </p:nvPicPr>
        <p:blipFill>
          <a:blip r:embed="rId3"/>
          <a:stretch>
            <a:fillRect/>
          </a:stretch>
        </p:blipFill>
        <p:spPr>
          <a:xfrm>
            <a:off x="5760721" y="2641231"/>
            <a:ext cx="5593078" cy="3676931"/>
          </a:xfrm>
          <a:prstGeom prst="rect">
            <a:avLst/>
          </a:prstGeom>
        </p:spPr>
      </p:pic>
      <p:sp>
        <p:nvSpPr>
          <p:cNvPr id="2" name="Başlık 1">
            <a:extLst>
              <a:ext uri="{FF2B5EF4-FFF2-40B4-BE49-F238E27FC236}">
                <a16:creationId xmlns:a16="http://schemas.microsoft.com/office/drawing/2014/main" id="{C4A47CDC-0006-4664-A774-3D7647001E4D}"/>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20A0229B-C613-44FD-B435-1EAC11E46E6E}"/>
              </a:ext>
            </a:extLst>
          </p:cNvPr>
          <p:cNvSpPr>
            <a:spLocks noGrp="1"/>
          </p:cNvSpPr>
          <p:nvPr>
            <p:ph idx="1"/>
          </p:nvPr>
        </p:nvSpPr>
        <p:spPr>
          <a:xfrm>
            <a:off x="838202" y="1825625"/>
            <a:ext cx="4922518" cy="4351338"/>
          </a:xfrm>
        </p:spPr>
        <p:txBody>
          <a:bodyPr/>
          <a:lstStyle/>
          <a:p>
            <a:r>
              <a:rPr lang="tr-TR" dirty="0" err="1"/>
              <a:t>For</a:t>
            </a:r>
            <a:r>
              <a:rPr lang="tr-TR" dirty="0"/>
              <a:t> </a:t>
            </a:r>
            <a:r>
              <a:rPr lang="tr-TR" dirty="0" err="1"/>
              <a:t>previous</a:t>
            </a:r>
            <a:r>
              <a:rPr lang="tr-TR" dirty="0"/>
              <a:t> </a:t>
            </a:r>
            <a:r>
              <a:rPr lang="tr-TR" dirty="0" err="1"/>
              <a:t>implementation</a:t>
            </a:r>
            <a:r>
              <a:rPr lang="tr-TR" dirty="0"/>
              <a:t>, </a:t>
            </a:r>
            <a:r>
              <a:rPr lang="tr-TR" dirty="0" err="1"/>
              <a:t>state</a:t>
            </a:r>
            <a:r>
              <a:rPr lang="tr-TR" dirty="0"/>
              <a:t> </a:t>
            </a:r>
            <a:r>
              <a:rPr lang="tr-TR" dirty="0" err="1"/>
              <a:t>diagram</a:t>
            </a:r>
            <a:r>
              <a:rPr lang="tr-TR" dirty="0"/>
              <a:t> is </a:t>
            </a:r>
            <a:r>
              <a:rPr lang="tr-TR" dirty="0" err="1"/>
              <a:t>fully</a:t>
            </a:r>
            <a:r>
              <a:rPr lang="tr-TR" dirty="0"/>
              <a:t> </a:t>
            </a:r>
            <a:r>
              <a:rPr lang="tr-TR" dirty="0" err="1"/>
              <a:t>connected</a:t>
            </a:r>
            <a:r>
              <a:rPr lang="tr-TR" dirty="0"/>
              <a:t> </a:t>
            </a:r>
            <a:r>
              <a:rPr lang="tr-TR" dirty="0" err="1"/>
              <a:t>graph</a:t>
            </a:r>
            <a:endParaRPr lang="tr-TR" dirty="0"/>
          </a:p>
          <a:p>
            <a:pPr lvl="1"/>
            <a:r>
              <a:rPr lang="tr-TR" dirty="0" err="1"/>
              <a:t>That</a:t>
            </a:r>
            <a:r>
              <a:rPr lang="tr-TR" dirty="0"/>
              <a:t> is </a:t>
            </a:r>
            <a:r>
              <a:rPr lang="tr-TR" dirty="0" err="1"/>
              <a:t>what</a:t>
            </a:r>
            <a:r>
              <a:rPr lang="tr-TR" dirty="0"/>
              <a:t> </a:t>
            </a:r>
            <a:r>
              <a:rPr lang="tr-TR" dirty="0" err="1"/>
              <a:t>we</a:t>
            </a:r>
            <a:r>
              <a:rPr lang="tr-TR" dirty="0"/>
              <a:t> </a:t>
            </a:r>
            <a:r>
              <a:rPr lang="tr-TR" dirty="0" err="1"/>
              <a:t>wanted</a:t>
            </a:r>
            <a:r>
              <a:rPr lang="tr-TR" dirty="0"/>
              <a:t>!</a:t>
            </a:r>
          </a:p>
        </p:txBody>
      </p:sp>
    </p:spTree>
    <p:extLst>
      <p:ext uri="{BB962C8B-B14F-4D97-AF65-F5344CB8AC3E}">
        <p14:creationId xmlns:p14="http://schemas.microsoft.com/office/powerpoint/2010/main" val="3895189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2E5051D5-40D9-47F3-9636-02F42B1F329E}"/>
              </a:ext>
            </a:extLst>
          </p:cNvPr>
          <p:cNvPicPr>
            <a:picLocks noChangeAspect="1"/>
          </p:cNvPicPr>
          <p:nvPr/>
        </p:nvPicPr>
        <p:blipFill>
          <a:blip r:embed="rId3"/>
          <a:stretch>
            <a:fillRect/>
          </a:stretch>
        </p:blipFill>
        <p:spPr>
          <a:xfrm>
            <a:off x="5760721" y="2641231"/>
            <a:ext cx="5535309" cy="3535732"/>
          </a:xfrm>
          <a:prstGeom prst="rect">
            <a:avLst/>
          </a:prstGeom>
        </p:spPr>
      </p:pic>
      <p:sp>
        <p:nvSpPr>
          <p:cNvPr id="2" name="Başlık 1">
            <a:extLst>
              <a:ext uri="{FF2B5EF4-FFF2-40B4-BE49-F238E27FC236}">
                <a16:creationId xmlns:a16="http://schemas.microsoft.com/office/drawing/2014/main" id="{17FE57C4-8DCE-4956-B8FE-9999173E1898}"/>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7C3B9CD2-9465-41FD-AEF6-649D5044BEA0}"/>
              </a:ext>
            </a:extLst>
          </p:cNvPr>
          <p:cNvSpPr>
            <a:spLocks noGrp="1"/>
          </p:cNvSpPr>
          <p:nvPr>
            <p:ph idx="1"/>
          </p:nvPr>
        </p:nvSpPr>
        <p:spPr>
          <a:xfrm>
            <a:off x="838202" y="1825625"/>
            <a:ext cx="4759958" cy="4351338"/>
          </a:xfrm>
        </p:spPr>
        <p:txBody>
          <a:bodyPr/>
          <a:lstStyle/>
          <a:p>
            <a:r>
              <a:rPr lang="tr-TR" dirty="0" err="1"/>
              <a:t>For</a:t>
            </a:r>
            <a:r>
              <a:rPr lang="tr-TR" dirty="0"/>
              <a:t> </a:t>
            </a:r>
            <a:r>
              <a:rPr lang="tr-TR" dirty="0" err="1"/>
              <a:t>previous</a:t>
            </a:r>
            <a:r>
              <a:rPr lang="tr-TR" dirty="0"/>
              <a:t> </a:t>
            </a:r>
            <a:r>
              <a:rPr lang="tr-TR" dirty="0" err="1"/>
              <a:t>implementation</a:t>
            </a:r>
            <a:r>
              <a:rPr lang="tr-TR" dirty="0"/>
              <a:t>, </a:t>
            </a:r>
            <a:r>
              <a:rPr lang="tr-TR" dirty="0" err="1"/>
              <a:t>state</a:t>
            </a:r>
            <a:r>
              <a:rPr lang="tr-TR" dirty="0"/>
              <a:t> </a:t>
            </a:r>
            <a:r>
              <a:rPr lang="tr-TR" dirty="0" err="1"/>
              <a:t>diagram</a:t>
            </a:r>
            <a:r>
              <a:rPr lang="tr-TR" dirty="0"/>
              <a:t> is </a:t>
            </a:r>
            <a:r>
              <a:rPr lang="tr-TR" dirty="0" err="1"/>
              <a:t>fully</a:t>
            </a:r>
            <a:r>
              <a:rPr lang="tr-TR" dirty="0"/>
              <a:t> </a:t>
            </a:r>
            <a:r>
              <a:rPr lang="tr-TR" dirty="0" err="1"/>
              <a:t>connected</a:t>
            </a:r>
            <a:r>
              <a:rPr lang="tr-TR" dirty="0"/>
              <a:t> </a:t>
            </a:r>
            <a:r>
              <a:rPr lang="tr-TR" dirty="0" err="1"/>
              <a:t>graph</a:t>
            </a:r>
            <a:endParaRPr lang="tr-TR" dirty="0"/>
          </a:p>
          <a:p>
            <a:pPr lvl="1"/>
            <a:r>
              <a:rPr lang="tr-TR" dirty="0" err="1"/>
              <a:t>That</a:t>
            </a:r>
            <a:r>
              <a:rPr lang="tr-TR" dirty="0"/>
              <a:t> is </a:t>
            </a:r>
            <a:r>
              <a:rPr lang="tr-TR" dirty="0" err="1"/>
              <a:t>what</a:t>
            </a:r>
            <a:r>
              <a:rPr lang="tr-TR" dirty="0"/>
              <a:t> </a:t>
            </a:r>
            <a:r>
              <a:rPr lang="tr-TR" dirty="0" err="1"/>
              <a:t>we</a:t>
            </a:r>
            <a:r>
              <a:rPr lang="tr-TR" dirty="0"/>
              <a:t> </a:t>
            </a:r>
            <a:r>
              <a:rPr lang="tr-TR" dirty="0" err="1"/>
              <a:t>wanted</a:t>
            </a:r>
            <a:r>
              <a:rPr lang="tr-TR" dirty="0"/>
              <a:t>!</a:t>
            </a:r>
          </a:p>
          <a:p>
            <a:endParaRPr lang="tr-TR" dirty="0"/>
          </a:p>
          <a:p>
            <a:r>
              <a:rPr lang="tr-TR" dirty="0" err="1"/>
              <a:t>Maybe</a:t>
            </a:r>
            <a:r>
              <a:rPr lang="tr-TR" dirty="0"/>
              <a:t> </a:t>
            </a:r>
            <a:r>
              <a:rPr lang="tr-TR" dirty="0" err="1"/>
              <a:t>duck</a:t>
            </a:r>
            <a:r>
              <a:rPr lang="tr-TR" dirty="0"/>
              <a:t> </a:t>
            </a:r>
            <a:r>
              <a:rPr lang="tr-TR" dirty="0" err="1"/>
              <a:t>shouldn’t</a:t>
            </a:r>
            <a:r>
              <a:rPr lang="tr-TR" dirty="0"/>
              <a:t> be </a:t>
            </a:r>
            <a:r>
              <a:rPr lang="tr-TR" dirty="0" err="1"/>
              <a:t>able</a:t>
            </a:r>
            <a:r>
              <a:rPr lang="tr-TR" dirty="0"/>
              <a:t> </a:t>
            </a:r>
            <a:r>
              <a:rPr lang="tr-TR" dirty="0" err="1"/>
              <a:t>to</a:t>
            </a:r>
            <a:r>
              <a:rPr lang="tr-TR" dirty="0"/>
              <a:t> </a:t>
            </a:r>
            <a:r>
              <a:rPr lang="tr-TR" dirty="0" err="1"/>
              <a:t>directly</a:t>
            </a:r>
            <a:r>
              <a:rPr lang="tr-TR" dirty="0"/>
              <a:t> </a:t>
            </a:r>
            <a:r>
              <a:rPr lang="tr-TR" dirty="0" err="1"/>
              <a:t>go</a:t>
            </a:r>
            <a:r>
              <a:rPr lang="tr-TR" dirty="0"/>
              <a:t> </a:t>
            </a:r>
            <a:r>
              <a:rPr lang="tr-TR" dirty="0" err="1"/>
              <a:t>from</a:t>
            </a:r>
            <a:r>
              <a:rPr lang="tr-TR" dirty="0"/>
              <a:t> IN WATER </a:t>
            </a:r>
            <a:r>
              <a:rPr lang="tr-TR" dirty="0" err="1"/>
              <a:t>to</a:t>
            </a:r>
            <a:r>
              <a:rPr lang="tr-TR" dirty="0"/>
              <a:t> IN AIR</a:t>
            </a:r>
          </a:p>
          <a:p>
            <a:pPr lvl="1"/>
            <a:r>
              <a:rPr lang="tr-TR" dirty="0" err="1"/>
              <a:t>Don’t</a:t>
            </a:r>
            <a:r>
              <a:rPr lang="tr-TR" dirty="0"/>
              <a:t> </a:t>
            </a:r>
            <a:r>
              <a:rPr lang="tr-TR" dirty="0" err="1"/>
              <a:t>want</a:t>
            </a:r>
            <a:r>
              <a:rPr lang="tr-TR" dirty="0"/>
              <a:t> </a:t>
            </a:r>
            <a:r>
              <a:rPr lang="tr-TR" dirty="0" err="1"/>
              <a:t>the</a:t>
            </a:r>
            <a:r>
              <a:rPr lang="tr-TR" dirty="0"/>
              <a:t> </a:t>
            </a:r>
            <a:r>
              <a:rPr lang="tr-TR" dirty="0" err="1"/>
              <a:t>red</a:t>
            </a:r>
            <a:r>
              <a:rPr lang="tr-TR" dirty="0"/>
              <a:t> </a:t>
            </a:r>
            <a:r>
              <a:rPr lang="tr-TR" dirty="0" err="1"/>
              <a:t>transition</a:t>
            </a:r>
            <a:endParaRPr lang="tr-TR" dirty="0"/>
          </a:p>
        </p:txBody>
      </p:sp>
    </p:spTree>
    <p:extLst>
      <p:ext uri="{BB962C8B-B14F-4D97-AF65-F5344CB8AC3E}">
        <p14:creationId xmlns:p14="http://schemas.microsoft.com/office/powerpoint/2010/main" val="2691904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FE57C4-8DCE-4956-B8FE-9999173E1898}"/>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7C3B9CD2-9465-41FD-AEF6-649D5044BEA0}"/>
              </a:ext>
            </a:extLst>
          </p:cNvPr>
          <p:cNvSpPr>
            <a:spLocks noGrp="1"/>
          </p:cNvSpPr>
          <p:nvPr>
            <p:ph idx="1"/>
          </p:nvPr>
        </p:nvSpPr>
        <p:spPr>
          <a:xfrm>
            <a:off x="838202" y="1825625"/>
            <a:ext cx="10515600" cy="4351338"/>
          </a:xfrm>
        </p:spPr>
        <p:txBody>
          <a:bodyPr>
            <a:normAutofit fontScale="92500" lnSpcReduction="10000"/>
          </a:bodyPr>
          <a:lstStyle/>
          <a:p>
            <a:endParaRPr lang="tr-TR" dirty="0"/>
          </a:p>
          <a:p>
            <a:endParaRPr lang="tr-TR" dirty="0"/>
          </a:p>
          <a:p>
            <a:endParaRPr lang="tr-TR" dirty="0"/>
          </a:p>
          <a:p>
            <a:endParaRPr lang="tr-TR" dirty="0"/>
          </a:p>
          <a:p>
            <a:endParaRPr lang="tr-TR" dirty="0"/>
          </a:p>
          <a:p>
            <a:pPr marL="0" indent="0">
              <a:buNone/>
            </a:pPr>
            <a:endParaRPr lang="tr-TR" dirty="0"/>
          </a:p>
          <a:p>
            <a:pPr marL="0" indent="0">
              <a:buNone/>
            </a:pPr>
            <a:endParaRPr lang="tr-TR" dirty="0"/>
          </a:p>
          <a:p>
            <a:endParaRPr lang="tr-TR" dirty="0"/>
          </a:p>
          <a:p>
            <a:r>
              <a:rPr lang="tr-TR" dirty="0"/>
              <a:t>Design </a:t>
            </a:r>
            <a:r>
              <a:rPr lang="tr-TR" dirty="0" err="1"/>
              <a:t>forces</a:t>
            </a:r>
            <a:r>
              <a:rPr lang="tr-TR" dirty="0"/>
              <a:t> us </a:t>
            </a:r>
            <a:r>
              <a:rPr lang="tr-TR" dirty="0" err="1"/>
              <a:t>to</a:t>
            </a:r>
            <a:r>
              <a:rPr lang="tr-TR" dirty="0"/>
              <a:t> </a:t>
            </a:r>
            <a:r>
              <a:rPr lang="tr-TR" dirty="0" err="1"/>
              <a:t>implement</a:t>
            </a:r>
            <a:r>
              <a:rPr lang="tr-TR" dirty="0"/>
              <a:t> </a:t>
            </a:r>
            <a:r>
              <a:rPr lang="tr-TR" dirty="0" err="1"/>
              <a:t>this</a:t>
            </a:r>
            <a:r>
              <a:rPr lang="tr-TR" dirty="0"/>
              <a:t> </a:t>
            </a:r>
            <a:r>
              <a:rPr lang="tr-TR" dirty="0" err="1"/>
              <a:t>function</a:t>
            </a:r>
            <a:endParaRPr lang="tr-TR" dirty="0"/>
          </a:p>
          <a:p>
            <a:pPr lvl="1"/>
            <a:r>
              <a:rPr lang="tr-TR" dirty="0" err="1"/>
              <a:t>Disadvantage</a:t>
            </a:r>
            <a:r>
              <a:rPr lang="tr-TR" dirty="0"/>
              <a:t> of </a:t>
            </a:r>
            <a:r>
              <a:rPr lang="tr-TR" dirty="0" err="1"/>
              <a:t>state</a:t>
            </a:r>
            <a:r>
              <a:rPr lang="tr-TR" dirty="0"/>
              <a:t> </a:t>
            </a:r>
            <a:r>
              <a:rPr lang="tr-TR" dirty="0" err="1"/>
              <a:t>pattern</a:t>
            </a:r>
            <a:r>
              <a:rPr lang="tr-TR" dirty="0"/>
              <a:t>, </a:t>
            </a:r>
            <a:r>
              <a:rPr lang="tr-TR" dirty="0" err="1"/>
              <a:t>more</a:t>
            </a:r>
            <a:r>
              <a:rPr lang="tr-TR" dirty="0"/>
              <a:t> on </a:t>
            </a:r>
            <a:r>
              <a:rPr lang="tr-TR" dirty="0" err="1"/>
              <a:t>next</a:t>
            </a:r>
            <a:r>
              <a:rPr lang="tr-TR" dirty="0"/>
              <a:t> </a:t>
            </a:r>
            <a:r>
              <a:rPr lang="tr-TR" dirty="0" err="1"/>
              <a:t>slides</a:t>
            </a:r>
            <a:endParaRPr lang="tr-TR" dirty="0"/>
          </a:p>
        </p:txBody>
      </p:sp>
      <p:pic>
        <p:nvPicPr>
          <p:cNvPr id="5" name="Resim 4">
            <a:extLst>
              <a:ext uri="{FF2B5EF4-FFF2-40B4-BE49-F238E27FC236}">
                <a16:creationId xmlns:a16="http://schemas.microsoft.com/office/drawing/2014/main" id="{A2BD6642-EB3C-4AC4-BD3A-193A5768B712}"/>
              </a:ext>
            </a:extLst>
          </p:cNvPr>
          <p:cNvPicPr>
            <a:picLocks noChangeAspect="1"/>
          </p:cNvPicPr>
          <p:nvPr/>
        </p:nvPicPr>
        <p:blipFill>
          <a:blip r:embed="rId3"/>
          <a:stretch>
            <a:fillRect/>
          </a:stretch>
        </p:blipFill>
        <p:spPr>
          <a:xfrm>
            <a:off x="1819511" y="3305969"/>
            <a:ext cx="2714625" cy="1390650"/>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74D6A07A-0820-4328-9195-B86C4EF947BC}"/>
              </a:ext>
            </a:extLst>
          </p:cNvPr>
          <p:cNvPicPr>
            <a:picLocks noChangeAspect="1"/>
          </p:cNvPicPr>
          <p:nvPr/>
        </p:nvPicPr>
        <p:blipFill>
          <a:blip r:embed="rId4"/>
          <a:stretch>
            <a:fillRect/>
          </a:stretch>
        </p:blipFill>
        <p:spPr>
          <a:xfrm>
            <a:off x="1058899" y="1690689"/>
            <a:ext cx="4235850" cy="1407336"/>
          </a:xfrm>
          <a:prstGeom prst="rect">
            <a:avLst/>
          </a:prstGeom>
        </p:spPr>
      </p:pic>
      <p:pic>
        <p:nvPicPr>
          <p:cNvPr id="7" name="Resim 6">
            <a:extLst>
              <a:ext uri="{FF2B5EF4-FFF2-40B4-BE49-F238E27FC236}">
                <a16:creationId xmlns:a16="http://schemas.microsoft.com/office/drawing/2014/main" id="{AD001412-27A0-4D33-B1C5-2F62DFAADADF}"/>
              </a:ext>
            </a:extLst>
          </p:cNvPr>
          <p:cNvPicPr>
            <a:picLocks noChangeAspect="1"/>
          </p:cNvPicPr>
          <p:nvPr/>
        </p:nvPicPr>
        <p:blipFill>
          <a:blip r:embed="rId5"/>
          <a:stretch>
            <a:fillRect/>
          </a:stretch>
        </p:blipFill>
        <p:spPr>
          <a:xfrm>
            <a:off x="6096000" y="1817164"/>
            <a:ext cx="4661550" cy="2977610"/>
          </a:xfrm>
          <a:prstGeom prst="rect">
            <a:avLst/>
          </a:prstGeom>
        </p:spPr>
      </p:pic>
    </p:spTree>
    <p:extLst>
      <p:ext uri="{BB962C8B-B14F-4D97-AF65-F5344CB8AC3E}">
        <p14:creationId xmlns:p14="http://schemas.microsoft.com/office/powerpoint/2010/main" val="2831745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D726C4-D25F-447C-B9EB-9D8AD6F96D95}"/>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57A30777-E51E-439D-B27E-F9D1DB46BF46}"/>
              </a:ext>
            </a:extLst>
          </p:cNvPr>
          <p:cNvSpPr>
            <a:spLocks noGrp="1"/>
          </p:cNvSpPr>
          <p:nvPr>
            <p:ph idx="1"/>
          </p:nvPr>
        </p:nvSpPr>
        <p:spPr/>
        <p:txBody>
          <a:bodyPr/>
          <a:lstStyle/>
          <a:p>
            <a:r>
              <a:rPr lang="tr-TR" dirty="0" err="1"/>
              <a:t>What</a:t>
            </a:r>
            <a:r>
              <a:rPr lang="tr-TR" dirty="0"/>
              <a:t> </a:t>
            </a:r>
            <a:r>
              <a:rPr lang="tr-TR" dirty="0" err="1"/>
              <a:t>to</a:t>
            </a:r>
            <a:r>
              <a:rPr lang="tr-TR" dirty="0"/>
              <a:t> do </a:t>
            </a:r>
            <a:r>
              <a:rPr lang="tr-TR" dirty="0" err="1"/>
              <a:t>about</a:t>
            </a:r>
            <a:r>
              <a:rPr lang="tr-TR" dirty="0"/>
              <a:t> </a:t>
            </a:r>
            <a:r>
              <a:rPr lang="tr-TR" dirty="0" err="1"/>
              <a:t>forced</a:t>
            </a:r>
            <a:r>
              <a:rPr lang="tr-TR" dirty="0"/>
              <a:t> </a:t>
            </a:r>
            <a:r>
              <a:rPr lang="tr-TR" dirty="0" err="1"/>
              <a:t>function</a:t>
            </a:r>
            <a:r>
              <a:rPr lang="tr-TR" dirty="0"/>
              <a:t>?</a:t>
            </a:r>
          </a:p>
        </p:txBody>
      </p:sp>
    </p:spTree>
    <p:extLst>
      <p:ext uri="{BB962C8B-B14F-4D97-AF65-F5344CB8AC3E}">
        <p14:creationId xmlns:p14="http://schemas.microsoft.com/office/powerpoint/2010/main" val="264221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D726C4-D25F-447C-B9EB-9D8AD6F96D95}"/>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57A30777-E51E-439D-B27E-F9D1DB46BF46}"/>
              </a:ext>
            </a:extLst>
          </p:cNvPr>
          <p:cNvSpPr>
            <a:spLocks noGrp="1"/>
          </p:cNvSpPr>
          <p:nvPr>
            <p:ph idx="1"/>
          </p:nvPr>
        </p:nvSpPr>
        <p:spPr/>
        <p:txBody>
          <a:bodyPr/>
          <a:lstStyle/>
          <a:p>
            <a:r>
              <a:rPr lang="tr-TR" dirty="0" err="1"/>
              <a:t>What</a:t>
            </a:r>
            <a:r>
              <a:rPr lang="tr-TR" dirty="0"/>
              <a:t> </a:t>
            </a:r>
            <a:r>
              <a:rPr lang="tr-TR" dirty="0" err="1"/>
              <a:t>to</a:t>
            </a:r>
            <a:r>
              <a:rPr lang="tr-TR" dirty="0"/>
              <a:t> do </a:t>
            </a:r>
            <a:r>
              <a:rPr lang="tr-TR" dirty="0" err="1"/>
              <a:t>about</a:t>
            </a:r>
            <a:r>
              <a:rPr lang="tr-TR" dirty="0"/>
              <a:t> </a:t>
            </a:r>
            <a:r>
              <a:rPr lang="tr-TR" dirty="0" err="1"/>
              <a:t>forced</a:t>
            </a:r>
            <a:r>
              <a:rPr lang="tr-TR" dirty="0"/>
              <a:t> </a:t>
            </a:r>
            <a:r>
              <a:rPr lang="tr-TR" dirty="0" err="1"/>
              <a:t>function</a:t>
            </a:r>
            <a:r>
              <a:rPr lang="tr-TR" dirty="0"/>
              <a:t>?</a:t>
            </a:r>
          </a:p>
        </p:txBody>
      </p:sp>
      <p:pic>
        <p:nvPicPr>
          <p:cNvPr id="7" name="Resim 6">
            <a:extLst>
              <a:ext uri="{FF2B5EF4-FFF2-40B4-BE49-F238E27FC236}">
                <a16:creationId xmlns:a16="http://schemas.microsoft.com/office/drawing/2014/main" id="{48366365-00C4-4C1C-95BD-C22909F648EB}"/>
              </a:ext>
            </a:extLst>
          </p:cNvPr>
          <p:cNvPicPr>
            <a:picLocks noChangeAspect="1"/>
          </p:cNvPicPr>
          <p:nvPr/>
        </p:nvPicPr>
        <p:blipFill>
          <a:blip r:embed="rId3"/>
          <a:stretch>
            <a:fillRect/>
          </a:stretch>
        </p:blipFill>
        <p:spPr>
          <a:xfrm>
            <a:off x="987540" y="3231541"/>
            <a:ext cx="5108460" cy="217135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12" name="Mürekkep 11">
                <a:extLst>
                  <a:ext uri="{FF2B5EF4-FFF2-40B4-BE49-F238E27FC236}">
                    <a16:creationId xmlns:a16="http://schemas.microsoft.com/office/drawing/2014/main" id="{6210441A-FDBA-44D4-96F2-1A2948583429}"/>
                  </a:ext>
                </a:extLst>
              </p14:cNvPr>
              <p14:cNvContentPartPr/>
              <p14:nvPr/>
            </p14:nvContentPartPr>
            <p14:xfrm>
              <a:off x="1412040" y="4032440"/>
              <a:ext cx="4499640" cy="52920"/>
            </p14:xfrm>
          </p:contentPart>
        </mc:Choice>
        <mc:Fallback xmlns="">
          <p:pic>
            <p:nvPicPr>
              <p:cNvPr id="12" name="Mürekkep 11">
                <a:extLst>
                  <a:ext uri="{FF2B5EF4-FFF2-40B4-BE49-F238E27FC236}">
                    <a16:creationId xmlns:a16="http://schemas.microsoft.com/office/drawing/2014/main" id="{6210441A-FDBA-44D4-96F2-1A2948583429}"/>
                  </a:ext>
                </a:extLst>
              </p:cNvPr>
              <p:cNvPicPr/>
              <p:nvPr/>
            </p:nvPicPr>
            <p:blipFill>
              <a:blip r:embed="rId5"/>
              <a:stretch>
                <a:fillRect/>
              </a:stretch>
            </p:blipFill>
            <p:spPr>
              <a:xfrm>
                <a:off x="1358040" y="3924800"/>
                <a:ext cx="4607280" cy="268560"/>
              </a:xfrm>
              <a:prstGeom prst="rect">
                <a:avLst/>
              </a:prstGeom>
            </p:spPr>
          </p:pic>
        </mc:Fallback>
      </mc:AlternateContent>
    </p:spTree>
    <p:extLst>
      <p:ext uri="{BB962C8B-B14F-4D97-AF65-F5344CB8AC3E}">
        <p14:creationId xmlns:p14="http://schemas.microsoft.com/office/powerpoint/2010/main" val="1597737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D726C4-D25F-447C-B9EB-9D8AD6F96D95}"/>
              </a:ext>
            </a:extLst>
          </p:cNvPr>
          <p:cNvSpPr>
            <a:spLocks noGrp="1"/>
          </p:cNvSpPr>
          <p:nvPr>
            <p:ph type="title"/>
          </p:nvPr>
        </p:nvSpPr>
        <p:spPr/>
        <p:txBody>
          <a:bodyPr/>
          <a:lstStyle/>
          <a:p>
            <a:r>
              <a:rPr lang="tr-TR" dirty="0" err="1"/>
              <a:t>What</a:t>
            </a:r>
            <a:r>
              <a:rPr lang="tr-TR" dirty="0"/>
              <a:t> </a:t>
            </a:r>
            <a:r>
              <a:rPr lang="tr-TR" dirty="0" err="1"/>
              <a:t>About</a:t>
            </a:r>
            <a:r>
              <a:rPr lang="tr-TR" dirty="0"/>
              <a:t> </a:t>
            </a:r>
            <a:r>
              <a:rPr lang="tr-TR" dirty="0" err="1"/>
              <a:t>Unwanted</a:t>
            </a:r>
            <a:r>
              <a:rPr lang="tr-TR" dirty="0"/>
              <a:t> </a:t>
            </a:r>
            <a:r>
              <a:rPr lang="tr-TR" dirty="0" err="1"/>
              <a:t>Transitions</a:t>
            </a:r>
            <a:r>
              <a:rPr lang="tr-TR" dirty="0"/>
              <a:t>?</a:t>
            </a:r>
          </a:p>
        </p:txBody>
      </p:sp>
      <p:sp>
        <p:nvSpPr>
          <p:cNvPr id="3" name="İçerik Yer Tutucusu 2">
            <a:extLst>
              <a:ext uri="{FF2B5EF4-FFF2-40B4-BE49-F238E27FC236}">
                <a16:creationId xmlns:a16="http://schemas.microsoft.com/office/drawing/2014/main" id="{57A30777-E51E-439D-B27E-F9D1DB46BF46}"/>
              </a:ext>
            </a:extLst>
          </p:cNvPr>
          <p:cNvSpPr>
            <a:spLocks noGrp="1"/>
          </p:cNvSpPr>
          <p:nvPr>
            <p:ph idx="1"/>
          </p:nvPr>
        </p:nvSpPr>
        <p:spPr/>
        <p:txBody>
          <a:bodyPr/>
          <a:lstStyle/>
          <a:p>
            <a:r>
              <a:rPr lang="tr-TR" dirty="0" err="1"/>
              <a:t>What</a:t>
            </a:r>
            <a:r>
              <a:rPr lang="tr-TR" dirty="0"/>
              <a:t> </a:t>
            </a:r>
            <a:r>
              <a:rPr lang="tr-TR" dirty="0" err="1"/>
              <a:t>to</a:t>
            </a:r>
            <a:r>
              <a:rPr lang="tr-TR" dirty="0"/>
              <a:t> do </a:t>
            </a:r>
            <a:r>
              <a:rPr lang="tr-TR" dirty="0" err="1"/>
              <a:t>about</a:t>
            </a:r>
            <a:r>
              <a:rPr lang="tr-TR" dirty="0"/>
              <a:t> </a:t>
            </a:r>
            <a:r>
              <a:rPr lang="tr-TR" dirty="0" err="1"/>
              <a:t>forced</a:t>
            </a:r>
            <a:r>
              <a:rPr lang="tr-TR" dirty="0"/>
              <a:t> </a:t>
            </a:r>
            <a:r>
              <a:rPr lang="tr-TR" dirty="0" err="1"/>
              <a:t>function</a:t>
            </a:r>
            <a:r>
              <a:rPr lang="tr-TR" dirty="0"/>
              <a:t>?</a:t>
            </a:r>
          </a:p>
        </p:txBody>
      </p:sp>
      <p:pic>
        <p:nvPicPr>
          <p:cNvPr id="7" name="Resim 6">
            <a:extLst>
              <a:ext uri="{FF2B5EF4-FFF2-40B4-BE49-F238E27FC236}">
                <a16:creationId xmlns:a16="http://schemas.microsoft.com/office/drawing/2014/main" id="{48366365-00C4-4C1C-95BD-C22909F648EB}"/>
              </a:ext>
            </a:extLst>
          </p:cNvPr>
          <p:cNvPicPr>
            <a:picLocks noChangeAspect="1"/>
          </p:cNvPicPr>
          <p:nvPr/>
        </p:nvPicPr>
        <p:blipFill>
          <a:blip r:embed="rId3"/>
          <a:stretch>
            <a:fillRect/>
          </a:stretch>
        </p:blipFill>
        <p:spPr>
          <a:xfrm>
            <a:off x="987540" y="3231541"/>
            <a:ext cx="5108460" cy="2171356"/>
          </a:xfrm>
          <a:prstGeom prst="rect">
            <a:avLst/>
          </a:prstGeom>
          <a:ln>
            <a:noFill/>
          </a:ln>
          <a:effectLst>
            <a:outerShdw blurRad="292100" dist="139700" dir="2700000" algn="tl" rotWithShape="0">
              <a:srgbClr val="333333">
                <a:alpha val="65000"/>
              </a:srgbClr>
            </a:outerShdw>
          </a:effectLst>
        </p:spPr>
      </p:pic>
      <p:pic>
        <p:nvPicPr>
          <p:cNvPr id="9" name="Resim 8">
            <a:extLst>
              <a:ext uri="{FF2B5EF4-FFF2-40B4-BE49-F238E27FC236}">
                <a16:creationId xmlns:a16="http://schemas.microsoft.com/office/drawing/2014/main" id="{0FE3A12B-2D5E-4977-9089-2EAB87FC672F}"/>
              </a:ext>
            </a:extLst>
          </p:cNvPr>
          <p:cNvPicPr>
            <a:picLocks noChangeAspect="1"/>
          </p:cNvPicPr>
          <p:nvPr/>
        </p:nvPicPr>
        <p:blipFill>
          <a:blip r:embed="rId4"/>
          <a:stretch>
            <a:fillRect/>
          </a:stretch>
        </p:blipFill>
        <p:spPr>
          <a:xfrm>
            <a:off x="6885206" y="3210561"/>
            <a:ext cx="4468592" cy="219233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6210441A-FDBA-44D4-96F2-1A2948583429}"/>
                  </a:ext>
                </a:extLst>
              </p14:cNvPr>
              <p14:cNvContentPartPr/>
              <p14:nvPr/>
            </p14:nvContentPartPr>
            <p14:xfrm>
              <a:off x="1412040" y="4032440"/>
              <a:ext cx="4499640" cy="52920"/>
            </p14:xfrm>
          </p:contentPart>
        </mc:Choice>
        <mc:Fallback xmlns="">
          <p:pic>
            <p:nvPicPr>
              <p:cNvPr id="12" name="Mürekkep 11">
                <a:extLst>
                  <a:ext uri="{FF2B5EF4-FFF2-40B4-BE49-F238E27FC236}">
                    <a16:creationId xmlns:a16="http://schemas.microsoft.com/office/drawing/2014/main" id="{6210441A-FDBA-44D4-96F2-1A2948583429}"/>
                  </a:ext>
                </a:extLst>
              </p:cNvPr>
              <p:cNvPicPr/>
              <p:nvPr/>
            </p:nvPicPr>
            <p:blipFill>
              <a:blip r:embed="rId6"/>
              <a:stretch>
                <a:fillRect/>
              </a:stretch>
            </p:blipFill>
            <p:spPr>
              <a:xfrm>
                <a:off x="1358040" y="3924800"/>
                <a:ext cx="46072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Mürekkep 14">
                <a:extLst>
                  <a:ext uri="{FF2B5EF4-FFF2-40B4-BE49-F238E27FC236}">
                    <a16:creationId xmlns:a16="http://schemas.microsoft.com/office/drawing/2014/main" id="{780C0645-6F23-4428-A8D7-F713AB3CF9A8}"/>
                  </a:ext>
                </a:extLst>
              </p14:cNvPr>
              <p14:cNvContentPartPr/>
              <p14:nvPr/>
            </p14:nvContentPartPr>
            <p14:xfrm>
              <a:off x="7345200" y="4052600"/>
              <a:ext cx="3951360" cy="31680"/>
            </p14:xfrm>
          </p:contentPart>
        </mc:Choice>
        <mc:Fallback xmlns="">
          <p:pic>
            <p:nvPicPr>
              <p:cNvPr id="15" name="Mürekkep 14">
                <a:extLst>
                  <a:ext uri="{FF2B5EF4-FFF2-40B4-BE49-F238E27FC236}">
                    <a16:creationId xmlns:a16="http://schemas.microsoft.com/office/drawing/2014/main" id="{780C0645-6F23-4428-A8D7-F713AB3CF9A8}"/>
                  </a:ext>
                </a:extLst>
              </p:cNvPr>
              <p:cNvPicPr/>
              <p:nvPr/>
            </p:nvPicPr>
            <p:blipFill>
              <a:blip r:embed="rId8"/>
              <a:stretch>
                <a:fillRect/>
              </a:stretch>
            </p:blipFill>
            <p:spPr>
              <a:xfrm>
                <a:off x="7291560" y="3944960"/>
                <a:ext cx="4059000" cy="247320"/>
              </a:xfrm>
              <a:prstGeom prst="rect">
                <a:avLst/>
              </a:prstGeom>
            </p:spPr>
          </p:pic>
        </mc:Fallback>
      </mc:AlternateContent>
    </p:spTree>
    <p:extLst>
      <p:ext uri="{BB962C8B-B14F-4D97-AF65-F5344CB8AC3E}">
        <p14:creationId xmlns:p14="http://schemas.microsoft.com/office/powerpoint/2010/main" val="3551242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State</a:t>
                      </a:r>
                      <a:r>
                        <a:rPr lang="tr-TR" sz="2500" dirty="0">
                          <a:solidFill>
                            <a:srgbClr val="C00000"/>
                          </a:solidFill>
                        </a:rPr>
                        <a:t> </a:t>
                      </a:r>
                      <a:r>
                        <a:rPr lang="tr-TR" sz="2500" dirty="0" err="1">
                          <a:solidFill>
                            <a:srgbClr val="C00000"/>
                          </a:solidFill>
                        </a:rPr>
                        <a:t>Pattern</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017783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2651403684"/>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748968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fontScale="90000"/>
          </a:bodyPr>
          <a:lstStyle/>
          <a:p>
            <a:r>
              <a:rPr lang="tr-TR" dirty="0" err="1"/>
              <a:t>Single</a:t>
            </a:r>
            <a:r>
              <a:rPr lang="tr-TR" dirty="0"/>
              <a:t> </a:t>
            </a:r>
            <a:r>
              <a:rPr lang="tr-TR" dirty="0" err="1"/>
              <a:t>Responsibility</a:t>
            </a:r>
            <a:r>
              <a:rPr lang="tr-TR" dirty="0"/>
              <a:t> </a:t>
            </a:r>
            <a:r>
              <a:rPr lang="tr-TR" dirty="0" err="1"/>
              <a:t>Principle</a:t>
            </a:r>
            <a:endParaRPr lang="tr-TR" dirty="0"/>
          </a:p>
        </p:txBody>
      </p:sp>
    </p:spTree>
    <p:extLst>
      <p:ext uri="{BB962C8B-B14F-4D97-AF65-F5344CB8AC3E}">
        <p14:creationId xmlns:p14="http://schemas.microsoft.com/office/powerpoint/2010/main" val="2962966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1869440"/>
            <a:ext cx="9144000" cy="2387600"/>
          </a:xfrm>
        </p:spPr>
        <p:txBody>
          <a:bodyPr/>
          <a:lstStyle/>
          <a:p>
            <a:r>
              <a:rPr lang="tr-TR" dirty="0"/>
              <a:t>Thinking </a:t>
            </a:r>
            <a:r>
              <a:rPr lang="tr-TR" dirty="0" err="1"/>
              <a:t>Back</a:t>
            </a:r>
            <a:r>
              <a:rPr lang="tr-TR" dirty="0"/>
              <a:t> </a:t>
            </a:r>
            <a:r>
              <a:rPr lang="tr-TR" dirty="0" err="1"/>
              <a:t>To</a:t>
            </a:r>
            <a:r>
              <a:rPr lang="tr-TR" dirty="0"/>
              <a:t> </a:t>
            </a:r>
            <a:r>
              <a:rPr lang="tr-TR" dirty="0" err="1"/>
              <a:t>Strategy</a:t>
            </a:r>
            <a:r>
              <a:rPr lang="tr-TR" dirty="0"/>
              <a:t> </a:t>
            </a:r>
            <a:r>
              <a:rPr lang="tr-TR" dirty="0" err="1"/>
              <a:t>Pattern</a:t>
            </a:r>
            <a:r>
              <a:rPr lang="tr-TR" dirty="0"/>
              <a:t> Class</a:t>
            </a:r>
          </a:p>
        </p:txBody>
      </p:sp>
    </p:spTree>
    <p:extLst>
      <p:ext uri="{BB962C8B-B14F-4D97-AF65-F5344CB8AC3E}">
        <p14:creationId xmlns:p14="http://schemas.microsoft.com/office/powerpoint/2010/main" val="1258719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3E04C2-5842-4C66-8BFD-9C77F251CDBD}"/>
              </a:ext>
            </a:extLst>
          </p:cNvPr>
          <p:cNvSpPr>
            <a:spLocks noGrp="1"/>
          </p:cNvSpPr>
          <p:nvPr>
            <p:ph type="title"/>
          </p:nvPr>
        </p:nvSpPr>
        <p:spPr/>
        <p:txBody>
          <a:bodyPr/>
          <a:lstStyle/>
          <a:p>
            <a:r>
              <a:rPr lang="tr-TR" dirty="0" err="1"/>
              <a:t>Single</a:t>
            </a:r>
            <a:r>
              <a:rPr lang="tr-TR" dirty="0"/>
              <a:t> </a:t>
            </a:r>
            <a:r>
              <a:rPr lang="tr-TR" dirty="0" err="1"/>
              <a:t>Responsibility</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E16F04B7-7DBD-44B7-866F-6FB853363610}"/>
              </a:ext>
            </a:extLst>
          </p:cNvPr>
          <p:cNvSpPr>
            <a:spLocks noGrp="1"/>
          </p:cNvSpPr>
          <p:nvPr>
            <p:ph idx="1"/>
          </p:nvPr>
        </p:nvSpPr>
        <p:spPr/>
        <p:txBody>
          <a:bodyPr>
            <a:normAutofit/>
          </a:bodyPr>
          <a:lstStyle/>
          <a:p>
            <a:r>
              <a:rPr lang="tr-TR" sz="2600" dirty="0" err="1"/>
              <a:t>Single</a:t>
            </a:r>
            <a:r>
              <a:rPr lang="tr-TR" sz="2600" dirty="0"/>
              <a:t> </a:t>
            </a:r>
            <a:r>
              <a:rPr lang="tr-TR" sz="2600" dirty="0" err="1"/>
              <a:t>Responsibility</a:t>
            </a:r>
            <a:r>
              <a:rPr lang="tr-TR" sz="2600" dirty="0"/>
              <a:t> </a:t>
            </a:r>
            <a:r>
              <a:rPr lang="tr-TR" sz="2600" dirty="0" err="1"/>
              <a:t>Principle</a:t>
            </a:r>
            <a:r>
              <a:rPr lang="tr-TR" sz="2600" dirty="0"/>
              <a:t> </a:t>
            </a:r>
            <a:r>
              <a:rPr lang="tr-TR" sz="2600" dirty="0" err="1"/>
              <a:t>suggests</a:t>
            </a:r>
            <a:r>
              <a:rPr lang="tr-TR" sz="2600" dirty="0"/>
              <a:t> </a:t>
            </a:r>
            <a:r>
              <a:rPr lang="tr-TR" sz="2600" dirty="0" err="1"/>
              <a:t>each</a:t>
            </a:r>
            <a:r>
              <a:rPr lang="tr-TR" sz="2600" dirty="0"/>
              <a:t> </a:t>
            </a:r>
            <a:r>
              <a:rPr lang="tr-TR" sz="2600" dirty="0" err="1"/>
              <a:t>class</a:t>
            </a:r>
            <a:r>
              <a:rPr lang="tr-TR" sz="2600" dirty="0"/>
              <a:t> </a:t>
            </a:r>
            <a:r>
              <a:rPr lang="tr-TR" sz="2600" dirty="0" err="1"/>
              <a:t>should</a:t>
            </a:r>
            <a:r>
              <a:rPr lang="tr-TR" sz="2600" dirty="0"/>
              <a:t> be </a:t>
            </a:r>
            <a:r>
              <a:rPr lang="tr-TR" sz="2600" dirty="0" err="1"/>
              <a:t>responsible</a:t>
            </a:r>
            <a:r>
              <a:rPr lang="tr-TR" sz="2600" dirty="0"/>
              <a:t> </a:t>
            </a:r>
            <a:r>
              <a:rPr lang="tr-TR" sz="2600" dirty="0" err="1"/>
              <a:t>from</a:t>
            </a:r>
            <a:r>
              <a:rPr lang="tr-TR" sz="2600" dirty="0"/>
              <a:t> </a:t>
            </a:r>
            <a:r>
              <a:rPr lang="tr-TR" sz="2600" dirty="0" err="1"/>
              <a:t>single</a:t>
            </a:r>
            <a:r>
              <a:rPr lang="tr-TR" sz="2600" dirty="0"/>
              <a:t> </a:t>
            </a:r>
            <a:r>
              <a:rPr lang="tr-TR" sz="2600" dirty="0" err="1"/>
              <a:t>functionality</a:t>
            </a:r>
            <a:r>
              <a:rPr lang="tr-TR" sz="2600" dirty="0"/>
              <a:t>.</a:t>
            </a:r>
          </a:p>
        </p:txBody>
      </p:sp>
    </p:spTree>
    <p:extLst>
      <p:ext uri="{BB962C8B-B14F-4D97-AF65-F5344CB8AC3E}">
        <p14:creationId xmlns:p14="http://schemas.microsoft.com/office/powerpoint/2010/main" val="1143522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3E04C2-5842-4C66-8BFD-9C77F251CDBD}"/>
              </a:ext>
            </a:extLst>
          </p:cNvPr>
          <p:cNvSpPr>
            <a:spLocks noGrp="1"/>
          </p:cNvSpPr>
          <p:nvPr>
            <p:ph type="title"/>
          </p:nvPr>
        </p:nvSpPr>
        <p:spPr/>
        <p:txBody>
          <a:bodyPr/>
          <a:lstStyle/>
          <a:p>
            <a:r>
              <a:rPr lang="tr-TR" dirty="0" err="1"/>
              <a:t>Single</a:t>
            </a:r>
            <a:r>
              <a:rPr lang="tr-TR" dirty="0"/>
              <a:t> </a:t>
            </a:r>
            <a:r>
              <a:rPr lang="tr-TR" dirty="0" err="1"/>
              <a:t>Responsibility</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E16F04B7-7DBD-44B7-866F-6FB853363610}"/>
              </a:ext>
            </a:extLst>
          </p:cNvPr>
          <p:cNvSpPr>
            <a:spLocks noGrp="1"/>
          </p:cNvSpPr>
          <p:nvPr>
            <p:ph idx="1"/>
          </p:nvPr>
        </p:nvSpPr>
        <p:spPr/>
        <p:txBody>
          <a:bodyPr>
            <a:normAutofit/>
          </a:bodyPr>
          <a:lstStyle/>
          <a:p>
            <a:r>
              <a:rPr lang="tr-TR" sz="2600" dirty="0" err="1"/>
              <a:t>Single</a:t>
            </a:r>
            <a:r>
              <a:rPr lang="tr-TR" sz="2600" dirty="0"/>
              <a:t> </a:t>
            </a:r>
            <a:r>
              <a:rPr lang="tr-TR" sz="2600" dirty="0" err="1"/>
              <a:t>Responsibility</a:t>
            </a:r>
            <a:r>
              <a:rPr lang="tr-TR" sz="2600" dirty="0"/>
              <a:t> </a:t>
            </a:r>
            <a:r>
              <a:rPr lang="tr-TR" sz="2600" dirty="0" err="1"/>
              <a:t>Principle</a:t>
            </a:r>
            <a:r>
              <a:rPr lang="tr-TR" sz="2600" dirty="0"/>
              <a:t> </a:t>
            </a:r>
            <a:r>
              <a:rPr lang="tr-TR" sz="2600" dirty="0" err="1"/>
              <a:t>suggests</a:t>
            </a:r>
            <a:r>
              <a:rPr lang="tr-TR" sz="2600" dirty="0"/>
              <a:t> </a:t>
            </a:r>
            <a:r>
              <a:rPr lang="tr-TR" sz="2600" dirty="0" err="1"/>
              <a:t>each</a:t>
            </a:r>
            <a:r>
              <a:rPr lang="tr-TR" sz="2600" dirty="0"/>
              <a:t> </a:t>
            </a:r>
            <a:r>
              <a:rPr lang="tr-TR" sz="2600" dirty="0" err="1"/>
              <a:t>class</a:t>
            </a:r>
            <a:r>
              <a:rPr lang="tr-TR" sz="2600" dirty="0"/>
              <a:t> </a:t>
            </a:r>
            <a:r>
              <a:rPr lang="tr-TR" sz="2600" dirty="0" err="1"/>
              <a:t>should</a:t>
            </a:r>
            <a:r>
              <a:rPr lang="tr-TR" sz="2600" dirty="0"/>
              <a:t> be </a:t>
            </a:r>
            <a:r>
              <a:rPr lang="tr-TR" sz="2600" dirty="0" err="1"/>
              <a:t>responsible</a:t>
            </a:r>
            <a:r>
              <a:rPr lang="tr-TR" sz="2600" dirty="0"/>
              <a:t> </a:t>
            </a:r>
            <a:r>
              <a:rPr lang="tr-TR" sz="2600" dirty="0" err="1"/>
              <a:t>from</a:t>
            </a:r>
            <a:r>
              <a:rPr lang="tr-TR" sz="2600" dirty="0"/>
              <a:t> </a:t>
            </a:r>
            <a:r>
              <a:rPr lang="tr-TR" sz="2600" dirty="0" err="1"/>
              <a:t>single</a:t>
            </a:r>
            <a:r>
              <a:rPr lang="tr-TR" sz="2600" dirty="0"/>
              <a:t> </a:t>
            </a:r>
            <a:r>
              <a:rPr lang="tr-TR" sz="2600" dirty="0" err="1"/>
              <a:t>functionality</a:t>
            </a:r>
            <a:r>
              <a:rPr lang="tr-TR" sz="2600" dirty="0"/>
              <a:t>.</a:t>
            </a:r>
          </a:p>
          <a:p>
            <a:endParaRPr lang="tr-TR" dirty="0"/>
          </a:p>
          <a:p>
            <a:r>
              <a:rPr lang="tr-TR" sz="2600" dirty="0" err="1"/>
              <a:t>In</a:t>
            </a:r>
            <a:r>
              <a:rPr lang="tr-TR" sz="2600" dirty="0"/>
              <a:t> </a:t>
            </a:r>
            <a:r>
              <a:rPr lang="tr-TR" sz="2600" dirty="0" err="1"/>
              <a:t>initial</a:t>
            </a:r>
            <a:r>
              <a:rPr lang="tr-TR" sz="2600" dirty="0"/>
              <a:t> </a:t>
            </a:r>
            <a:r>
              <a:rPr lang="tr-TR" sz="2600" dirty="0" err="1"/>
              <a:t>design</a:t>
            </a:r>
            <a:r>
              <a:rPr lang="tr-TR" sz="2600" dirty="0"/>
              <a:t>, </a:t>
            </a:r>
            <a:r>
              <a:rPr lang="tr-TR" sz="2600" dirty="0" err="1"/>
              <a:t>duck</a:t>
            </a:r>
            <a:r>
              <a:rPr lang="tr-TR" sz="2600" dirty="0"/>
              <a:t> </a:t>
            </a:r>
            <a:r>
              <a:rPr lang="tr-TR" sz="2600" dirty="0" err="1"/>
              <a:t>class</a:t>
            </a:r>
            <a:r>
              <a:rPr lang="tr-TR" sz="2600" dirty="0"/>
              <a:t> </a:t>
            </a:r>
            <a:r>
              <a:rPr lang="tr-TR" sz="2600" dirty="0" err="1"/>
              <a:t>contained</a:t>
            </a:r>
            <a:r>
              <a:rPr lang="tr-TR" sz="2600" dirty="0"/>
              <a:t>:</a:t>
            </a:r>
          </a:p>
          <a:p>
            <a:pPr lvl="1"/>
            <a:r>
              <a:rPr lang="tr-TR" dirty="0"/>
              <a:t> </a:t>
            </a:r>
            <a:r>
              <a:rPr lang="tr-TR" sz="2200" dirty="0" err="1"/>
              <a:t>low</a:t>
            </a:r>
            <a:r>
              <a:rPr lang="tr-TR" sz="2200" dirty="0"/>
              <a:t> </a:t>
            </a:r>
            <a:r>
              <a:rPr lang="tr-TR" sz="2200" dirty="0" err="1"/>
              <a:t>level</a:t>
            </a:r>
            <a:r>
              <a:rPr lang="tr-TR" sz="2200" dirty="0"/>
              <a:t> </a:t>
            </a:r>
            <a:r>
              <a:rPr lang="tr-TR" sz="2200" dirty="0" err="1"/>
              <a:t>functions</a:t>
            </a:r>
            <a:r>
              <a:rPr lang="tr-TR" sz="2200" dirty="0"/>
              <a:t>: </a:t>
            </a:r>
            <a:r>
              <a:rPr lang="tr-TR" sz="2200" dirty="0" err="1">
                <a:highlight>
                  <a:srgbClr val="C0C0C0"/>
                </a:highlight>
                <a:latin typeface="Consolas" panose="020B0609020204030204" pitchFamily="49" charset="0"/>
              </a:rPr>
              <a:t>gainAltitude</a:t>
            </a:r>
            <a:r>
              <a:rPr lang="tr-TR" sz="2200" dirty="0">
                <a:highlight>
                  <a:srgbClr val="C0C0C0"/>
                </a:highlight>
                <a:latin typeface="Consolas" panose="020B0609020204030204" pitchFamily="49" charset="0"/>
              </a:rPr>
              <a:t>()</a:t>
            </a:r>
            <a:r>
              <a:rPr lang="tr-TR" sz="2200" dirty="0"/>
              <a:t>, </a:t>
            </a:r>
            <a:r>
              <a:rPr lang="tr-TR" sz="2200" dirty="0" err="1">
                <a:highlight>
                  <a:srgbClr val="C0C0C0"/>
                </a:highlight>
                <a:latin typeface="Consolas" panose="020B0609020204030204" pitchFamily="49" charset="0"/>
              </a:rPr>
              <a:t>loseAltitude</a:t>
            </a:r>
            <a:r>
              <a:rPr lang="tr-TR" sz="2200" dirty="0">
                <a:highlight>
                  <a:srgbClr val="C0C0C0"/>
                </a:highlight>
                <a:latin typeface="Consolas" panose="020B0609020204030204" pitchFamily="49" charset="0"/>
              </a:rPr>
              <a:t>()</a:t>
            </a:r>
            <a:r>
              <a:rPr lang="tr-TR" sz="2200" dirty="0"/>
              <a:t>, </a:t>
            </a:r>
            <a:r>
              <a:rPr lang="tr-TR" sz="2200" dirty="0" err="1">
                <a:highlight>
                  <a:srgbClr val="C0C0C0"/>
                </a:highlight>
                <a:latin typeface="Consolas" panose="020B0609020204030204" pitchFamily="49" charset="0"/>
              </a:rPr>
              <a:t>getInWater</a:t>
            </a:r>
            <a:r>
              <a:rPr lang="tr-TR" sz="2200" dirty="0">
                <a:highlight>
                  <a:srgbClr val="C0C0C0"/>
                </a:highlight>
                <a:latin typeface="Consolas" panose="020B0609020204030204" pitchFamily="49" charset="0"/>
              </a:rPr>
              <a:t>()</a:t>
            </a:r>
            <a:r>
              <a:rPr lang="tr-TR" sz="2200" dirty="0"/>
              <a:t> </a:t>
            </a:r>
            <a:r>
              <a:rPr lang="tr-TR" sz="2200" dirty="0" err="1"/>
              <a:t>etc</a:t>
            </a:r>
            <a:r>
              <a:rPr lang="tr-TR" sz="2200" dirty="0"/>
              <a:t>.</a:t>
            </a:r>
          </a:p>
          <a:p>
            <a:pPr marL="457178" lvl="1" indent="0">
              <a:buNone/>
            </a:pPr>
            <a:endParaRPr lang="tr-TR" dirty="0"/>
          </a:p>
          <a:p>
            <a:pPr lvl="1"/>
            <a:r>
              <a:rPr lang="tr-TR" sz="2200" dirty="0" err="1"/>
              <a:t>high</a:t>
            </a:r>
            <a:r>
              <a:rPr lang="tr-TR" sz="2200" dirty="0"/>
              <a:t> </a:t>
            </a:r>
            <a:r>
              <a:rPr lang="tr-TR" sz="2200" dirty="0" err="1"/>
              <a:t>level</a:t>
            </a:r>
            <a:r>
              <a:rPr lang="tr-TR" sz="2200" dirty="0"/>
              <a:t> </a:t>
            </a:r>
            <a:r>
              <a:rPr lang="tr-TR" sz="2200" dirty="0" err="1"/>
              <a:t>functions</a:t>
            </a:r>
            <a:r>
              <a:rPr lang="tr-TR" sz="2200" dirty="0"/>
              <a:t>: </a:t>
            </a:r>
            <a:r>
              <a:rPr lang="tr-TR" sz="2200" dirty="0" err="1">
                <a:highlight>
                  <a:srgbClr val="C0C0C0"/>
                </a:highlight>
                <a:latin typeface="Consolas" panose="020B0609020204030204" pitchFamily="49" charset="0"/>
              </a:rPr>
              <a:t>fly</a:t>
            </a:r>
            <a:r>
              <a:rPr lang="tr-TR" sz="2200" dirty="0">
                <a:highlight>
                  <a:srgbClr val="C0C0C0"/>
                </a:highlight>
                <a:latin typeface="Consolas" panose="020B0609020204030204" pitchFamily="49" charset="0"/>
              </a:rPr>
              <a:t>()</a:t>
            </a:r>
            <a:r>
              <a:rPr lang="tr-TR" sz="2200" dirty="0"/>
              <a:t>, </a:t>
            </a:r>
            <a:r>
              <a:rPr lang="tr-TR" sz="2200" dirty="0" err="1">
                <a:highlight>
                  <a:srgbClr val="C0C0C0"/>
                </a:highlight>
                <a:latin typeface="Consolas" panose="020B0609020204030204" pitchFamily="49" charset="0"/>
              </a:rPr>
              <a:t>swim</a:t>
            </a:r>
            <a:r>
              <a:rPr lang="tr-TR" sz="2200" dirty="0">
                <a:highlight>
                  <a:srgbClr val="C0C0C0"/>
                </a:highlight>
                <a:latin typeface="Consolas" panose="020B0609020204030204" pitchFamily="49" charset="0"/>
              </a:rPr>
              <a:t>()</a:t>
            </a:r>
            <a:r>
              <a:rPr lang="tr-TR" sz="2200" dirty="0"/>
              <a:t>, </a:t>
            </a:r>
            <a:r>
              <a:rPr lang="tr-TR" sz="2200" dirty="0" err="1"/>
              <a:t>etc</a:t>
            </a:r>
            <a:r>
              <a:rPr lang="tr-TR" sz="2200" dirty="0"/>
              <a:t>.</a:t>
            </a:r>
          </a:p>
        </p:txBody>
      </p:sp>
    </p:spTree>
    <p:extLst>
      <p:ext uri="{BB962C8B-B14F-4D97-AF65-F5344CB8AC3E}">
        <p14:creationId xmlns:p14="http://schemas.microsoft.com/office/powerpoint/2010/main" val="4043516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3E04C2-5842-4C66-8BFD-9C77F251CDBD}"/>
              </a:ext>
            </a:extLst>
          </p:cNvPr>
          <p:cNvSpPr>
            <a:spLocks noGrp="1"/>
          </p:cNvSpPr>
          <p:nvPr>
            <p:ph type="title"/>
          </p:nvPr>
        </p:nvSpPr>
        <p:spPr/>
        <p:txBody>
          <a:bodyPr/>
          <a:lstStyle/>
          <a:p>
            <a:r>
              <a:rPr lang="tr-TR" dirty="0" err="1"/>
              <a:t>Single</a:t>
            </a:r>
            <a:r>
              <a:rPr lang="tr-TR" dirty="0"/>
              <a:t> </a:t>
            </a:r>
            <a:r>
              <a:rPr lang="tr-TR" dirty="0" err="1"/>
              <a:t>Responsibility</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E16F04B7-7DBD-44B7-866F-6FB853363610}"/>
              </a:ext>
            </a:extLst>
          </p:cNvPr>
          <p:cNvSpPr>
            <a:spLocks noGrp="1"/>
          </p:cNvSpPr>
          <p:nvPr>
            <p:ph idx="1"/>
          </p:nvPr>
        </p:nvSpPr>
        <p:spPr/>
        <p:txBody>
          <a:bodyPr>
            <a:normAutofit lnSpcReduction="10000"/>
          </a:bodyPr>
          <a:lstStyle/>
          <a:p>
            <a:r>
              <a:rPr lang="tr-TR" dirty="0" err="1"/>
              <a:t>Single</a:t>
            </a:r>
            <a:r>
              <a:rPr lang="tr-TR" dirty="0"/>
              <a:t> </a:t>
            </a:r>
            <a:r>
              <a:rPr lang="tr-TR" dirty="0" err="1"/>
              <a:t>Responsibility</a:t>
            </a:r>
            <a:r>
              <a:rPr lang="tr-TR" dirty="0"/>
              <a:t> </a:t>
            </a:r>
            <a:r>
              <a:rPr lang="tr-TR" dirty="0" err="1"/>
              <a:t>Principle</a:t>
            </a:r>
            <a:r>
              <a:rPr lang="tr-TR" dirty="0"/>
              <a:t> </a:t>
            </a:r>
            <a:r>
              <a:rPr lang="tr-TR" dirty="0" err="1"/>
              <a:t>suggests</a:t>
            </a:r>
            <a:r>
              <a:rPr lang="tr-TR" dirty="0"/>
              <a:t> </a:t>
            </a:r>
            <a:r>
              <a:rPr lang="tr-TR" dirty="0" err="1"/>
              <a:t>each</a:t>
            </a:r>
            <a:r>
              <a:rPr lang="tr-TR" dirty="0"/>
              <a:t> </a:t>
            </a:r>
            <a:r>
              <a:rPr lang="tr-TR" dirty="0" err="1"/>
              <a:t>class</a:t>
            </a:r>
            <a:r>
              <a:rPr lang="tr-TR" dirty="0"/>
              <a:t> </a:t>
            </a:r>
            <a:r>
              <a:rPr lang="tr-TR" dirty="0" err="1"/>
              <a:t>should</a:t>
            </a:r>
            <a:r>
              <a:rPr lang="tr-TR" dirty="0"/>
              <a:t> be </a:t>
            </a:r>
            <a:r>
              <a:rPr lang="tr-TR" dirty="0" err="1"/>
              <a:t>responsible</a:t>
            </a:r>
            <a:r>
              <a:rPr lang="tr-TR" dirty="0"/>
              <a:t> </a:t>
            </a:r>
            <a:r>
              <a:rPr lang="tr-TR" dirty="0" err="1"/>
              <a:t>from</a:t>
            </a:r>
            <a:r>
              <a:rPr lang="tr-TR" dirty="0"/>
              <a:t> </a:t>
            </a:r>
            <a:r>
              <a:rPr lang="tr-TR" dirty="0" err="1"/>
              <a:t>single</a:t>
            </a:r>
            <a:r>
              <a:rPr lang="tr-TR" dirty="0"/>
              <a:t> </a:t>
            </a:r>
            <a:r>
              <a:rPr lang="tr-TR" dirty="0" err="1"/>
              <a:t>functionality</a:t>
            </a:r>
            <a:r>
              <a:rPr lang="tr-TR" dirty="0"/>
              <a:t>.</a:t>
            </a:r>
          </a:p>
          <a:p>
            <a:endParaRPr lang="tr-TR" dirty="0"/>
          </a:p>
          <a:p>
            <a:r>
              <a:rPr lang="tr-TR" dirty="0" err="1"/>
              <a:t>In</a:t>
            </a:r>
            <a:r>
              <a:rPr lang="tr-TR" dirty="0"/>
              <a:t> </a:t>
            </a:r>
            <a:r>
              <a:rPr lang="tr-TR" dirty="0" err="1"/>
              <a:t>initial</a:t>
            </a:r>
            <a:r>
              <a:rPr lang="tr-TR" dirty="0"/>
              <a:t> </a:t>
            </a:r>
            <a:r>
              <a:rPr lang="tr-TR" dirty="0" err="1"/>
              <a:t>design</a:t>
            </a:r>
            <a:r>
              <a:rPr lang="tr-TR" dirty="0"/>
              <a:t>, </a:t>
            </a:r>
            <a:r>
              <a:rPr lang="tr-TR" dirty="0" err="1"/>
              <a:t>duck</a:t>
            </a:r>
            <a:r>
              <a:rPr lang="tr-TR" dirty="0"/>
              <a:t> </a:t>
            </a:r>
            <a:r>
              <a:rPr lang="tr-TR" dirty="0" err="1"/>
              <a:t>class</a:t>
            </a:r>
            <a:r>
              <a:rPr lang="tr-TR" dirty="0"/>
              <a:t> </a:t>
            </a:r>
            <a:r>
              <a:rPr lang="tr-TR" dirty="0" err="1"/>
              <a:t>contained</a:t>
            </a:r>
            <a:r>
              <a:rPr lang="tr-TR" dirty="0"/>
              <a:t>:</a:t>
            </a:r>
          </a:p>
          <a:p>
            <a:pPr lvl="1"/>
            <a:r>
              <a:rPr lang="tr-TR" dirty="0"/>
              <a:t> </a:t>
            </a:r>
            <a:r>
              <a:rPr lang="tr-TR" dirty="0" err="1"/>
              <a:t>low</a:t>
            </a:r>
            <a:r>
              <a:rPr lang="tr-TR" dirty="0"/>
              <a:t> </a:t>
            </a:r>
            <a:r>
              <a:rPr lang="tr-TR" dirty="0" err="1"/>
              <a:t>level</a:t>
            </a:r>
            <a:r>
              <a:rPr lang="tr-TR" dirty="0"/>
              <a:t> </a:t>
            </a:r>
            <a:r>
              <a:rPr lang="tr-TR" dirty="0" err="1"/>
              <a:t>functions</a:t>
            </a:r>
            <a:r>
              <a:rPr lang="tr-TR" dirty="0"/>
              <a:t>: </a:t>
            </a:r>
            <a:r>
              <a:rPr lang="tr-TR" sz="2000" dirty="0" err="1">
                <a:highlight>
                  <a:srgbClr val="C0C0C0"/>
                </a:highlight>
                <a:latin typeface="Consolas" panose="020B0609020204030204" pitchFamily="49" charset="0"/>
              </a:rPr>
              <a:t>gainAltitude</a:t>
            </a:r>
            <a:r>
              <a:rPr lang="tr-TR" sz="2000" dirty="0">
                <a:highlight>
                  <a:srgbClr val="C0C0C0"/>
                </a:highlight>
                <a:latin typeface="Consolas" panose="020B0609020204030204" pitchFamily="49" charset="0"/>
              </a:rPr>
              <a:t>()</a:t>
            </a:r>
            <a:r>
              <a:rPr lang="tr-TR" dirty="0"/>
              <a:t>, </a:t>
            </a:r>
            <a:r>
              <a:rPr lang="tr-TR" sz="2000" dirty="0" err="1">
                <a:highlight>
                  <a:srgbClr val="C0C0C0"/>
                </a:highlight>
                <a:latin typeface="Consolas" panose="020B0609020204030204" pitchFamily="49" charset="0"/>
              </a:rPr>
              <a:t>loseAltitude</a:t>
            </a:r>
            <a:r>
              <a:rPr lang="tr-TR" sz="2000" dirty="0">
                <a:highlight>
                  <a:srgbClr val="C0C0C0"/>
                </a:highlight>
                <a:latin typeface="Consolas" panose="020B0609020204030204" pitchFamily="49" charset="0"/>
              </a:rPr>
              <a:t>()</a:t>
            </a:r>
            <a:r>
              <a:rPr lang="tr-TR" dirty="0"/>
              <a:t>, </a:t>
            </a:r>
            <a:r>
              <a:rPr lang="tr-TR" sz="2000" dirty="0" err="1">
                <a:highlight>
                  <a:srgbClr val="C0C0C0"/>
                </a:highlight>
                <a:latin typeface="Consolas" panose="020B0609020204030204" pitchFamily="49" charset="0"/>
              </a:rPr>
              <a:t>getInWater</a:t>
            </a:r>
            <a:r>
              <a:rPr lang="tr-TR" sz="2000" dirty="0">
                <a:highlight>
                  <a:srgbClr val="C0C0C0"/>
                </a:highlight>
                <a:latin typeface="Consolas" panose="020B0609020204030204" pitchFamily="49" charset="0"/>
              </a:rPr>
              <a:t>()</a:t>
            </a:r>
            <a:r>
              <a:rPr lang="tr-TR" dirty="0"/>
              <a:t> </a:t>
            </a:r>
            <a:r>
              <a:rPr lang="tr-TR" dirty="0" err="1"/>
              <a:t>etc</a:t>
            </a:r>
            <a:r>
              <a:rPr lang="tr-TR" dirty="0"/>
              <a:t>.</a:t>
            </a:r>
          </a:p>
          <a:p>
            <a:pPr marL="457178" lvl="1" indent="0">
              <a:buNone/>
            </a:pPr>
            <a:endParaRPr lang="tr-TR" dirty="0"/>
          </a:p>
          <a:p>
            <a:pPr lvl="1"/>
            <a:r>
              <a:rPr lang="tr-TR" dirty="0" err="1"/>
              <a:t>high</a:t>
            </a:r>
            <a:r>
              <a:rPr lang="tr-TR" dirty="0"/>
              <a:t> </a:t>
            </a:r>
            <a:r>
              <a:rPr lang="tr-TR" dirty="0" err="1"/>
              <a:t>level</a:t>
            </a:r>
            <a:r>
              <a:rPr lang="tr-TR" dirty="0"/>
              <a:t> </a:t>
            </a:r>
            <a:r>
              <a:rPr lang="tr-TR" dirty="0" err="1"/>
              <a:t>functions</a:t>
            </a:r>
            <a:r>
              <a:rPr lang="tr-TR" dirty="0"/>
              <a:t>: </a:t>
            </a:r>
            <a:r>
              <a:rPr lang="tr-TR" sz="2000" dirty="0" err="1">
                <a:highlight>
                  <a:srgbClr val="C0C0C0"/>
                </a:highlight>
                <a:latin typeface="Consolas" panose="020B0609020204030204" pitchFamily="49" charset="0"/>
              </a:rPr>
              <a:t>fly</a:t>
            </a:r>
            <a:r>
              <a:rPr lang="tr-TR" sz="2000" dirty="0">
                <a:highlight>
                  <a:srgbClr val="C0C0C0"/>
                </a:highlight>
                <a:latin typeface="Consolas" panose="020B0609020204030204" pitchFamily="49" charset="0"/>
              </a:rPr>
              <a:t>()</a:t>
            </a:r>
            <a:r>
              <a:rPr lang="tr-TR" dirty="0"/>
              <a:t>, </a:t>
            </a:r>
            <a:r>
              <a:rPr lang="tr-TR" sz="2000" dirty="0" err="1">
                <a:highlight>
                  <a:srgbClr val="C0C0C0"/>
                </a:highlight>
                <a:latin typeface="Consolas" panose="020B0609020204030204" pitchFamily="49" charset="0"/>
              </a:rPr>
              <a:t>swim</a:t>
            </a:r>
            <a:r>
              <a:rPr lang="tr-TR" sz="2000" dirty="0">
                <a:highlight>
                  <a:srgbClr val="C0C0C0"/>
                </a:highlight>
                <a:latin typeface="Consolas" panose="020B0609020204030204" pitchFamily="49" charset="0"/>
              </a:rPr>
              <a:t>()</a:t>
            </a:r>
            <a:r>
              <a:rPr lang="tr-TR" dirty="0"/>
              <a:t>, </a:t>
            </a:r>
            <a:r>
              <a:rPr lang="tr-TR" dirty="0" err="1"/>
              <a:t>etc</a:t>
            </a:r>
            <a:r>
              <a:rPr lang="tr-TR" dirty="0"/>
              <a:t>.</a:t>
            </a:r>
          </a:p>
          <a:p>
            <a:endParaRPr lang="tr-TR" dirty="0"/>
          </a:p>
          <a:p>
            <a:r>
              <a:rPr lang="tr-TR" dirty="0" err="1"/>
              <a:t>This</a:t>
            </a:r>
            <a:r>
              <a:rPr lang="tr-TR" dirty="0"/>
              <a:t> </a:t>
            </a:r>
            <a:r>
              <a:rPr lang="tr-TR" dirty="0" err="1"/>
              <a:t>was</a:t>
            </a:r>
            <a:r>
              <a:rPr lang="tr-TR" dirty="0"/>
              <a:t> </a:t>
            </a:r>
            <a:r>
              <a:rPr lang="tr-TR" dirty="0" err="1"/>
              <a:t>against</a:t>
            </a:r>
            <a:r>
              <a:rPr lang="tr-TR" dirty="0"/>
              <a:t> SRP </a:t>
            </a:r>
            <a:r>
              <a:rPr lang="tr-TR" dirty="0" err="1"/>
              <a:t>principle</a:t>
            </a:r>
            <a:endParaRPr lang="tr-TR" dirty="0"/>
          </a:p>
          <a:p>
            <a:pPr lvl="1"/>
            <a:r>
              <a:rPr lang="tr-TR" dirty="0" err="1"/>
              <a:t>State</a:t>
            </a:r>
            <a:r>
              <a:rPr lang="tr-TR" dirty="0"/>
              <a:t> </a:t>
            </a:r>
            <a:r>
              <a:rPr lang="tr-TR" dirty="0" err="1"/>
              <a:t>pattern</a:t>
            </a:r>
            <a:r>
              <a:rPr lang="tr-TR" dirty="0"/>
              <a:t> </a:t>
            </a:r>
            <a:r>
              <a:rPr lang="tr-TR" dirty="0" err="1"/>
              <a:t>fixed</a:t>
            </a:r>
            <a:r>
              <a:rPr lang="tr-TR" dirty="0"/>
              <a:t> it </a:t>
            </a:r>
            <a:r>
              <a:rPr lang="tr-TR" dirty="0" err="1"/>
              <a:t>by</a:t>
            </a:r>
            <a:r>
              <a:rPr lang="tr-TR" dirty="0"/>
              <a:t> </a:t>
            </a:r>
            <a:r>
              <a:rPr lang="tr-TR" dirty="0" err="1"/>
              <a:t>encapsulating</a:t>
            </a:r>
            <a:r>
              <a:rPr lang="tr-TR" dirty="0"/>
              <a:t> </a:t>
            </a:r>
            <a:r>
              <a:rPr lang="tr-TR" dirty="0" err="1"/>
              <a:t>the</a:t>
            </a:r>
            <a:r>
              <a:rPr lang="tr-TR" dirty="0"/>
              <a:t> </a:t>
            </a:r>
            <a:r>
              <a:rPr lang="tr-TR" dirty="0" err="1"/>
              <a:t>state</a:t>
            </a:r>
            <a:r>
              <a:rPr lang="tr-TR" dirty="0"/>
              <a:t> </a:t>
            </a:r>
            <a:r>
              <a:rPr lang="tr-TR" dirty="0" err="1"/>
              <a:t>logic</a:t>
            </a:r>
            <a:r>
              <a:rPr lang="tr-TR" dirty="0"/>
              <a:t> in </a:t>
            </a:r>
            <a:r>
              <a:rPr lang="tr-TR" dirty="0" err="1"/>
              <a:t>different</a:t>
            </a:r>
            <a:r>
              <a:rPr lang="tr-TR" dirty="0"/>
              <a:t> </a:t>
            </a:r>
            <a:r>
              <a:rPr lang="tr-TR" dirty="0" err="1"/>
              <a:t>module</a:t>
            </a:r>
            <a:endParaRPr lang="tr-TR" dirty="0"/>
          </a:p>
        </p:txBody>
      </p:sp>
    </p:spTree>
    <p:extLst>
      <p:ext uri="{BB962C8B-B14F-4D97-AF65-F5344CB8AC3E}">
        <p14:creationId xmlns:p14="http://schemas.microsoft.com/office/powerpoint/2010/main" val="150992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a:bodyPr>
          <a:lstStyle/>
          <a:p>
            <a:r>
              <a:rPr lang="tr-TR" dirty="0"/>
              <a:t>Open </a:t>
            </a:r>
            <a:r>
              <a:rPr lang="tr-TR" dirty="0" err="1"/>
              <a:t>Closed</a:t>
            </a:r>
            <a:r>
              <a:rPr lang="tr-TR" dirty="0"/>
              <a:t> </a:t>
            </a:r>
            <a:r>
              <a:rPr lang="tr-TR" dirty="0" err="1"/>
              <a:t>Principle</a:t>
            </a:r>
            <a:endParaRPr lang="tr-TR" dirty="0"/>
          </a:p>
        </p:txBody>
      </p:sp>
    </p:spTree>
    <p:extLst>
      <p:ext uri="{BB962C8B-B14F-4D97-AF65-F5344CB8AC3E}">
        <p14:creationId xmlns:p14="http://schemas.microsoft.com/office/powerpoint/2010/main" val="2807843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E100D1-B32C-4172-842A-5E24146A874A}"/>
              </a:ext>
            </a:extLst>
          </p:cNvPr>
          <p:cNvSpPr>
            <a:spLocks noGrp="1"/>
          </p:cNvSpPr>
          <p:nvPr>
            <p:ph type="title"/>
          </p:nvPr>
        </p:nvSpPr>
        <p:spPr/>
        <p:txBody>
          <a:bodyPr/>
          <a:lstStyle/>
          <a:p>
            <a:r>
              <a:rPr lang="tr-TR" dirty="0"/>
              <a:t>Open </a:t>
            </a:r>
            <a:r>
              <a:rPr lang="tr-TR" dirty="0" err="1"/>
              <a:t>Closed</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0E3AA01A-3D19-4544-B03C-BBB8C01E1D85}"/>
              </a:ext>
            </a:extLst>
          </p:cNvPr>
          <p:cNvSpPr>
            <a:spLocks noGrp="1"/>
          </p:cNvSpPr>
          <p:nvPr>
            <p:ph idx="1"/>
          </p:nvPr>
        </p:nvSpPr>
        <p:spPr/>
        <p:txBody>
          <a:bodyPr/>
          <a:lstStyle/>
          <a:p>
            <a:pPr marL="0" indent="0">
              <a:buNone/>
            </a:pPr>
            <a:endParaRPr lang="tr-TR" dirty="0"/>
          </a:p>
        </p:txBody>
      </p:sp>
      <p:pic>
        <p:nvPicPr>
          <p:cNvPr id="6" name="Resim 5">
            <a:extLst>
              <a:ext uri="{FF2B5EF4-FFF2-40B4-BE49-F238E27FC236}">
                <a16:creationId xmlns:a16="http://schemas.microsoft.com/office/drawing/2014/main" id="{1577CDDD-3939-4567-A55F-4F037563DA11}"/>
              </a:ext>
            </a:extLst>
          </p:cNvPr>
          <p:cNvPicPr>
            <a:picLocks noChangeAspect="1"/>
          </p:cNvPicPr>
          <p:nvPr/>
        </p:nvPicPr>
        <p:blipFill>
          <a:blip r:embed="rId3"/>
          <a:stretch>
            <a:fillRect/>
          </a:stretch>
        </p:blipFill>
        <p:spPr>
          <a:xfrm>
            <a:off x="3799840" y="2775474"/>
            <a:ext cx="4592320" cy="2862227"/>
          </a:xfrm>
          <a:prstGeom prst="rect">
            <a:avLst/>
          </a:prstGeom>
        </p:spPr>
      </p:pic>
    </p:spTree>
    <p:extLst>
      <p:ext uri="{BB962C8B-B14F-4D97-AF65-F5344CB8AC3E}">
        <p14:creationId xmlns:p14="http://schemas.microsoft.com/office/powerpoint/2010/main" val="2544781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AF171308-F63E-4FD3-9463-2DFA1117F28C}"/>
              </a:ext>
            </a:extLst>
          </p:cNvPr>
          <p:cNvPicPr>
            <a:picLocks noChangeAspect="1"/>
          </p:cNvPicPr>
          <p:nvPr/>
        </p:nvPicPr>
        <p:blipFill>
          <a:blip r:embed="rId3"/>
          <a:stretch>
            <a:fillRect/>
          </a:stretch>
        </p:blipFill>
        <p:spPr>
          <a:xfrm>
            <a:off x="3799840" y="2690223"/>
            <a:ext cx="6164775" cy="2958016"/>
          </a:xfrm>
          <a:prstGeom prst="rect">
            <a:avLst/>
          </a:prstGeom>
        </p:spPr>
      </p:pic>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a:t>Open </a:t>
            </a:r>
            <a:r>
              <a:rPr lang="tr-TR" dirty="0" err="1"/>
              <a:t>Closed</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lstStyle/>
          <a:p>
            <a:r>
              <a:rPr lang="tr-TR" dirty="0" err="1"/>
              <a:t>Extending</a:t>
            </a:r>
            <a:r>
              <a:rPr lang="tr-TR" dirty="0"/>
              <a:t> </a:t>
            </a:r>
            <a:r>
              <a:rPr lang="tr-TR" dirty="0" err="1"/>
              <a:t>States</a:t>
            </a:r>
            <a:endParaRPr lang="tr-TR" dirty="0"/>
          </a:p>
        </p:txBody>
      </p:sp>
    </p:spTree>
    <p:extLst>
      <p:ext uri="{BB962C8B-B14F-4D97-AF65-F5344CB8AC3E}">
        <p14:creationId xmlns:p14="http://schemas.microsoft.com/office/powerpoint/2010/main" val="1168134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1A563A29-D647-4F21-A480-06A8ED2E394B}"/>
              </a:ext>
            </a:extLst>
          </p:cNvPr>
          <p:cNvPicPr>
            <a:picLocks noChangeAspect="1"/>
          </p:cNvPicPr>
          <p:nvPr/>
        </p:nvPicPr>
        <p:blipFill>
          <a:blip r:embed="rId3"/>
          <a:stretch>
            <a:fillRect/>
          </a:stretch>
        </p:blipFill>
        <p:spPr>
          <a:xfrm>
            <a:off x="3821802" y="2781593"/>
            <a:ext cx="6142813" cy="2866646"/>
          </a:xfrm>
          <a:prstGeom prst="rect">
            <a:avLst/>
          </a:prstGeom>
        </p:spPr>
      </p:pic>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a:t>Open </a:t>
            </a:r>
            <a:r>
              <a:rPr lang="tr-TR" dirty="0" err="1"/>
              <a:t>Closed</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lstStyle/>
          <a:p>
            <a:r>
              <a:rPr lang="tr-TR" dirty="0" err="1"/>
              <a:t>Extending</a:t>
            </a:r>
            <a:r>
              <a:rPr lang="tr-TR" dirty="0"/>
              <a:t> </a:t>
            </a:r>
            <a:r>
              <a:rPr lang="tr-TR" dirty="0" err="1"/>
              <a:t>States</a:t>
            </a:r>
            <a:r>
              <a:rPr lang="tr-TR" dirty="0"/>
              <a:t> </a:t>
            </a:r>
            <a:r>
              <a:rPr lang="tr-TR" dirty="0">
                <a:sym typeface="Wingdings" panose="05000000000000000000" pitchFamily="2" charset="2"/>
              </a:rPr>
              <a:t> </a:t>
            </a:r>
            <a:r>
              <a:rPr lang="tr-TR" dirty="0" err="1">
                <a:sym typeface="Wingdings" panose="05000000000000000000" pitchFamily="2" charset="2"/>
              </a:rPr>
              <a:t>Just</a:t>
            </a:r>
            <a:r>
              <a:rPr lang="tr-TR" dirty="0">
                <a:sym typeface="Wingdings" panose="05000000000000000000" pitchFamily="2" charset="2"/>
              </a:rPr>
              <a:t> </a:t>
            </a:r>
            <a:r>
              <a:rPr lang="tr-TR" dirty="0" err="1">
                <a:sym typeface="Wingdings" panose="05000000000000000000" pitchFamily="2" charset="2"/>
              </a:rPr>
              <a:t>implement</a:t>
            </a:r>
            <a:r>
              <a:rPr lang="tr-TR" dirty="0">
                <a:sym typeface="Wingdings" panose="05000000000000000000" pitchFamily="2" charset="2"/>
              </a:rPr>
              <a:t> </a:t>
            </a:r>
            <a:r>
              <a:rPr lang="tr-TR" dirty="0" err="1">
                <a:sym typeface="Wingdings" panose="05000000000000000000" pitchFamily="2" charset="2"/>
              </a:rPr>
              <a:t>the</a:t>
            </a:r>
            <a:r>
              <a:rPr lang="tr-TR" dirty="0">
                <a:sym typeface="Wingdings" panose="05000000000000000000" pitchFamily="2" charset="2"/>
              </a:rPr>
              <a:t> </a:t>
            </a:r>
            <a:r>
              <a:rPr lang="tr-TR" dirty="0" err="1">
                <a:sym typeface="Wingdings" panose="05000000000000000000" pitchFamily="2" charset="2"/>
              </a:rPr>
              <a:t>interface</a:t>
            </a:r>
            <a:endParaRPr lang="tr-TR" dirty="0"/>
          </a:p>
        </p:txBody>
      </p:sp>
    </p:spTree>
    <p:extLst>
      <p:ext uri="{BB962C8B-B14F-4D97-AF65-F5344CB8AC3E}">
        <p14:creationId xmlns:p14="http://schemas.microsoft.com/office/powerpoint/2010/main" val="3927447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fontScale="90000"/>
          </a:bodyPr>
          <a:lstStyle/>
          <a:p>
            <a:r>
              <a:rPr lang="tr-TR" dirty="0" err="1"/>
              <a:t>Interface</a:t>
            </a:r>
            <a:r>
              <a:rPr lang="tr-TR" dirty="0"/>
              <a:t> </a:t>
            </a:r>
            <a:r>
              <a:rPr lang="tr-TR" dirty="0" err="1"/>
              <a:t>Segregation</a:t>
            </a:r>
            <a:r>
              <a:rPr lang="tr-TR" dirty="0"/>
              <a:t> </a:t>
            </a:r>
            <a:r>
              <a:rPr lang="tr-TR" dirty="0" err="1"/>
              <a:t>Principle</a:t>
            </a:r>
            <a:endParaRPr lang="tr-TR" dirty="0"/>
          </a:p>
        </p:txBody>
      </p:sp>
    </p:spTree>
    <p:extLst>
      <p:ext uri="{BB962C8B-B14F-4D97-AF65-F5344CB8AC3E}">
        <p14:creationId xmlns:p14="http://schemas.microsoft.com/office/powerpoint/2010/main" val="2926297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What</a:t>
            </a:r>
            <a:r>
              <a:rPr lang="tr-TR" dirty="0"/>
              <a:t> is </a:t>
            </a:r>
            <a:r>
              <a:rPr lang="tr-TR" dirty="0" err="1"/>
              <a:t>interface</a:t>
            </a:r>
            <a:r>
              <a:rPr lang="tr-TR" dirty="0"/>
              <a:t> </a:t>
            </a:r>
            <a:r>
              <a:rPr lang="tr-TR" dirty="0" err="1"/>
              <a:t>segregation</a:t>
            </a:r>
            <a:r>
              <a:rPr lang="tr-TR" dirty="0"/>
              <a:t>?</a:t>
            </a:r>
          </a:p>
        </p:txBody>
      </p:sp>
    </p:spTree>
    <p:extLst>
      <p:ext uri="{BB962C8B-B14F-4D97-AF65-F5344CB8AC3E}">
        <p14:creationId xmlns:p14="http://schemas.microsoft.com/office/powerpoint/2010/main" val="5547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What</a:t>
            </a:r>
            <a:r>
              <a:rPr lang="tr-TR" dirty="0"/>
              <a:t> is </a:t>
            </a:r>
            <a:r>
              <a:rPr lang="tr-TR" dirty="0" err="1"/>
              <a:t>interface</a:t>
            </a:r>
            <a:r>
              <a:rPr lang="tr-TR" dirty="0"/>
              <a:t> </a:t>
            </a:r>
            <a:r>
              <a:rPr lang="tr-TR" dirty="0" err="1"/>
              <a:t>segregation</a:t>
            </a:r>
            <a:r>
              <a:rPr lang="tr-TR" dirty="0"/>
              <a:t>?</a:t>
            </a:r>
          </a:p>
        </p:txBody>
      </p:sp>
      <p:pic>
        <p:nvPicPr>
          <p:cNvPr id="5" name="Resim 4">
            <a:extLst>
              <a:ext uri="{FF2B5EF4-FFF2-40B4-BE49-F238E27FC236}">
                <a16:creationId xmlns:a16="http://schemas.microsoft.com/office/drawing/2014/main" id="{91F71BEC-7117-441A-939F-DFAA218E77DE}"/>
              </a:ext>
            </a:extLst>
          </p:cNvPr>
          <p:cNvPicPr>
            <a:picLocks noChangeAspect="1"/>
          </p:cNvPicPr>
          <p:nvPr/>
        </p:nvPicPr>
        <p:blipFill>
          <a:blip r:embed="rId3"/>
          <a:stretch>
            <a:fillRect/>
          </a:stretch>
        </p:blipFill>
        <p:spPr>
          <a:xfrm>
            <a:off x="2240278" y="3492499"/>
            <a:ext cx="3048000" cy="2819400"/>
          </a:xfrm>
          <a:prstGeom prst="rect">
            <a:avLst/>
          </a:prstGeom>
        </p:spPr>
      </p:pic>
    </p:spTree>
    <p:extLst>
      <p:ext uri="{BB962C8B-B14F-4D97-AF65-F5344CB8AC3E}">
        <p14:creationId xmlns:p14="http://schemas.microsoft.com/office/powerpoint/2010/main" val="1694375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3C6B15-170D-4442-8297-AF2389BAFDA1}"/>
              </a:ext>
            </a:extLst>
          </p:cNvPr>
          <p:cNvSpPr>
            <a:spLocks noGrp="1"/>
          </p:cNvSpPr>
          <p:nvPr>
            <p:ph type="title"/>
          </p:nvPr>
        </p:nvSpPr>
        <p:spPr/>
        <p:txBody>
          <a:bodyPr/>
          <a:lstStyle/>
          <a:p>
            <a:r>
              <a:rPr lang="tr-TR" dirty="0" err="1"/>
              <a:t>Duck</a:t>
            </a:r>
            <a:r>
              <a:rPr lang="tr-TR" dirty="0"/>
              <a:t> </a:t>
            </a:r>
            <a:r>
              <a:rPr lang="tr-TR" dirty="0" err="1"/>
              <a:t>Simulation</a:t>
            </a:r>
            <a:r>
              <a:rPr lang="tr-TR" dirty="0"/>
              <a:t> Game: </a:t>
            </a:r>
            <a:r>
              <a:rPr lang="tr-TR" dirty="0" err="1"/>
              <a:t>Setup</a:t>
            </a:r>
            <a:endParaRPr lang="tr-TR" dirty="0"/>
          </a:p>
        </p:txBody>
      </p:sp>
      <p:sp>
        <p:nvSpPr>
          <p:cNvPr id="3" name="İçerik Yer Tutucusu 2">
            <a:extLst>
              <a:ext uri="{FF2B5EF4-FFF2-40B4-BE49-F238E27FC236}">
                <a16:creationId xmlns:a16="http://schemas.microsoft.com/office/drawing/2014/main" id="{22968E35-6372-4C73-AABE-A8590D4EDD13}"/>
              </a:ext>
            </a:extLst>
          </p:cNvPr>
          <p:cNvSpPr>
            <a:spLocks noGrp="1"/>
          </p:cNvSpPr>
          <p:nvPr>
            <p:ph idx="1"/>
          </p:nvPr>
        </p:nvSpPr>
        <p:spPr>
          <a:xfrm>
            <a:off x="838200" y="1825625"/>
            <a:ext cx="5766786" cy="4351338"/>
          </a:xfrm>
        </p:spPr>
        <p:txBody>
          <a:bodyPr>
            <a:normAutofit/>
          </a:bodyPr>
          <a:lstStyle/>
          <a:p>
            <a:r>
              <a:rPr lang="tr-TR" dirty="0" err="1"/>
              <a:t>Want</a:t>
            </a:r>
            <a:r>
              <a:rPr lang="tr-TR" dirty="0"/>
              <a:t> </a:t>
            </a:r>
            <a:r>
              <a:rPr lang="tr-TR" dirty="0" err="1"/>
              <a:t>to</a:t>
            </a:r>
            <a:r>
              <a:rPr lang="tr-TR" dirty="0"/>
              <a:t> </a:t>
            </a:r>
            <a:r>
              <a:rPr lang="tr-TR" dirty="0" err="1"/>
              <a:t>build</a:t>
            </a:r>
            <a:r>
              <a:rPr lang="tr-TR" dirty="0"/>
              <a:t> a </a:t>
            </a:r>
            <a:r>
              <a:rPr lang="tr-TR" dirty="0" err="1"/>
              <a:t>duck</a:t>
            </a:r>
            <a:r>
              <a:rPr lang="tr-TR" dirty="0"/>
              <a:t> </a:t>
            </a:r>
            <a:r>
              <a:rPr lang="tr-TR" dirty="0" err="1"/>
              <a:t>simulation</a:t>
            </a:r>
            <a:r>
              <a:rPr lang="tr-TR" dirty="0"/>
              <a:t> </a:t>
            </a:r>
            <a:r>
              <a:rPr lang="tr-TR" dirty="0" err="1"/>
              <a:t>game</a:t>
            </a:r>
            <a:endParaRPr lang="tr-TR" dirty="0"/>
          </a:p>
          <a:p>
            <a:pPr lvl="1"/>
            <a:r>
              <a:rPr lang="tr-TR" dirty="0" err="1"/>
              <a:t>There</a:t>
            </a:r>
            <a:r>
              <a:rPr lang="tr-TR" dirty="0"/>
              <a:t> </a:t>
            </a:r>
            <a:r>
              <a:rPr lang="tr-TR" dirty="0" err="1"/>
              <a:t>might</a:t>
            </a:r>
            <a:r>
              <a:rPr lang="tr-TR" dirty="0"/>
              <a:t> be </a:t>
            </a:r>
            <a:r>
              <a:rPr lang="tr-TR" dirty="0" err="1"/>
              <a:t>different</a:t>
            </a:r>
            <a:r>
              <a:rPr lang="tr-TR" dirty="0"/>
              <a:t> </a:t>
            </a:r>
            <a:r>
              <a:rPr lang="tr-TR" dirty="0" err="1"/>
              <a:t>types</a:t>
            </a:r>
            <a:r>
              <a:rPr lang="tr-TR" dirty="0"/>
              <a:t> of </a:t>
            </a:r>
            <a:r>
              <a:rPr lang="tr-TR" dirty="0" err="1"/>
              <a:t>ducks</a:t>
            </a:r>
            <a:endParaRPr lang="tr-TR" dirty="0"/>
          </a:p>
          <a:p>
            <a:pPr marL="457178" lvl="1" indent="0">
              <a:buNone/>
            </a:pPr>
            <a:endParaRPr lang="tr-TR" dirty="0"/>
          </a:p>
          <a:p>
            <a:pPr marL="457178" lvl="1" indent="0">
              <a:buNone/>
            </a:pPr>
            <a:endParaRPr lang="tr-TR" dirty="0"/>
          </a:p>
          <a:p>
            <a:pPr marL="457178" lvl="1" indent="0">
              <a:buNone/>
            </a:pPr>
            <a:endParaRPr lang="tr-TR" dirty="0"/>
          </a:p>
          <a:p>
            <a:r>
              <a:rPr lang="tr-TR" dirty="0" err="1"/>
              <a:t>Ducks</a:t>
            </a:r>
            <a:r>
              <a:rPr lang="tr-TR" dirty="0"/>
              <a:t> </a:t>
            </a:r>
            <a:r>
              <a:rPr lang="tr-TR" dirty="0" err="1"/>
              <a:t>should</a:t>
            </a:r>
            <a:r>
              <a:rPr lang="tr-TR" dirty="0"/>
              <a:t> be </a:t>
            </a:r>
            <a:r>
              <a:rPr lang="tr-TR" dirty="0" err="1"/>
              <a:t>able</a:t>
            </a:r>
            <a:r>
              <a:rPr lang="tr-TR" dirty="0"/>
              <a:t> </a:t>
            </a:r>
            <a:r>
              <a:rPr lang="tr-TR" dirty="0" err="1"/>
              <a:t>to</a:t>
            </a:r>
            <a:r>
              <a:rPr lang="tr-TR" dirty="0"/>
              <a:t> </a:t>
            </a:r>
            <a:r>
              <a:rPr lang="tr-TR" dirty="0" err="1"/>
              <a:t>quack</a:t>
            </a:r>
            <a:r>
              <a:rPr lang="tr-TR" dirty="0"/>
              <a:t>, </a:t>
            </a:r>
            <a:r>
              <a:rPr lang="tr-TR" dirty="0" err="1"/>
              <a:t>fly</a:t>
            </a:r>
            <a:r>
              <a:rPr lang="tr-TR" dirty="0"/>
              <a:t> </a:t>
            </a:r>
            <a:r>
              <a:rPr lang="tr-TR" dirty="0" err="1"/>
              <a:t>and</a:t>
            </a:r>
            <a:r>
              <a:rPr lang="tr-TR" dirty="0"/>
              <a:t> </a:t>
            </a:r>
            <a:r>
              <a:rPr lang="tr-TR" dirty="0" err="1"/>
              <a:t>swim</a:t>
            </a:r>
            <a:endParaRPr lang="tr-TR" dirty="0"/>
          </a:p>
          <a:p>
            <a:pPr lvl="1"/>
            <a:r>
              <a:rPr lang="tr-TR" dirty="0" err="1"/>
              <a:t>Different</a:t>
            </a:r>
            <a:r>
              <a:rPr lang="tr-TR" dirty="0"/>
              <a:t> </a:t>
            </a:r>
            <a:r>
              <a:rPr lang="tr-TR" dirty="0" err="1"/>
              <a:t>ducks</a:t>
            </a:r>
            <a:r>
              <a:rPr lang="tr-TR" dirty="0"/>
              <a:t> </a:t>
            </a:r>
            <a:r>
              <a:rPr lang="tr-TR" dirty="0" err="1"/>
              <a:t>may</a:t>
            </a:r>
            <a:r>
              <a:rPr lang="tr-TR" dirty="0"/>
              <a:t> </a:t>
            </a:r>
            <a:r>
              <a:rPr lang="tr-TR" dirty="0" err="1"/>
              <a:t>quack</a:t>
            </a:r>
            <a:r>
              <a:rPr lang="tr-TR" dirty="0"/>
              <a:t> </a:t>
            </a:r>
            <a:r>
              <a:rPr lang="tr-TR" dirty="0" err="1"/>
              <a:t>and</a:t>
            </a:r>
            <a:r>
              <a:rPr lang="tr-TR" dirty="0"/>
              <a:t> </a:t>
            </a:r>
            <a:r>
              <a:rPr lang="tr-TR" dirty="0" err="1"/>
              <a:t>fly</a:t>
            </a:r>
            <a:r>
              <a:rPr lang="tr-TR" dirty="0"/>
              <a:t> </a:t>
            </a:r>
            <a:r>
              <a:rPr lang="tr-TR" i="1" dirty="0" err="1"/>
              <a:t>differently</a:t>
            </a:r>
            <a:r>
              <a:rPr lang="tr-TR" i="1" dirty="0"/>
              <a:t> </a:t>
            </a:r>
          </a:p>
          <a:p>
            <a:pPr marL="457178" lvl="1" indent="0">
              <a:buNone/>
            </a:pPr>
            <a:endParaRPr lang="tr-TR" dirty="0"/>
          </a:p>
          <a:p>
            <a:pPr marL="457178" lvl="1" indent="0">
              <a:buNone/>
            </a:pPr>
            <a:endParaRPr lang="tr-TR" dirty="0"/>
          </a:p>
        </p:txBody>
      </p:sp>
      <p:pic>
        <p:nvPicPr>
          <p:cNvPr id="7" name="Resim 6">
            <a:extLst>
              <a:ext uri="{FF2B5EF4-FFF2-40B4-BE49-F238E27FC236}">
                <a16:creationId xmlns:a16="http://schemas.microsoft.com/office/drawing/2014/main" id="{CFA33A29-D4EB-44E5-AEAF-16EDE6C78513}"/>
              </a:ext>
            </a:extLst>
          </p:cNvPr>
          <p:cNvPicPr>
            <a:picLocks noChangeAspect="1"/>
          </p:cNvPicPr>
          <p:nvPr/>
        </p:nvPicPr>
        <p:blipFill>
          <a:blip r:embed="rId3"/>
          <a:stretch>
            <a:fillRect/>
          </a:stretch>
        </p:blipFill>
        <p:spPr>
          <a:xfrm>
            <a:off x="6853563" y="1687115"/>
            <a:ext cx="2879303" cy="2334155"/>
          </a:xfrm>
          <a:prstGeom prst="rect">
            <a:avLst/>
          </a:prstGeom>
        </p:spPr>
      </p:pic>
      <p:pic>
        <p:nvPicPr>
          <p:cNvPr id="12" name="Resim 11">
            <a:extLst>
              <a:ext uri="{FF2B5EF4-FFF2-40B4-BE49-F238E27FC236}">
                <a16:creationId xmlns:a16="http://schemas.microsoft.com/office/drawing/2014/main" id="{5C825368-CBE5-4EAA-8A24-E60D94319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3563" y="4462165"/>
            <a:ext cx="3193057" cy="14174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6385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What</a:t>
            </a:r>
            <a:r>
              <a:rPr lang="tr-TR" dirty="0"/>
              <a:t> is </a:t>
            </a:r>
            <a:r>
              <a:rPr lang="tr-TR" dirty="0" err="1"/>
              <a:t>interface</a:t>
            </a:r>
            <a:r>
              <a:rPr lang="tr-TR" dirty="0"/>
              <a:t> </a:t>
            </a:r>
            <a:r>
              <a:rPr lang="tr-TR" dirty="0" err="1"/>
              <a:t>segregation</a:t>
            </a:r>
            <a:r>
              <a:rPr lang="tr-TR" dirty="0"/>
              <a:t>?</a:t>
            </a:r>
          </a:p>
          <a:p>
            <a:pPr lvl="1"/>
            <a:r>
              <a:rPr lang="tr-TR" dirty="0" err="1"/>
              <a:t>Dog</a:t>
            </a:r>
            <a:r>
              <a:rPr lang="tr-TR" dirty="0"/>
              <a:t> </a:t>
            </a:r>
            <a:r>
              <a:rPr lang="tr-TR" dirty="0" err="1"/>
              <a:t>implements</a:t>
            </a:r>
            <a:r>
              <a:rPr lang="tr-TR" dirty="0"/>
              <a:t> </a:t>
            </a:r>
            <a:r>
              <a:rPr lang="tr-TR" dirty="0" err="1"/>
              <a:t>uneccessary</a:t>
            </a:r>
            <a:r>
              <a:rPr lang="tr-TR" dirty="0"/>
              <a:t> </a:t>
            </a:r>
            <a:r>
              <a:rPr lang="tr-TR" dirty="0" err="1"/>
              <a:t>fly</a:t>
            </a:r>
            <a:r>
              <a:rPr lang="tr-TR" dirty="0"/>
              <a:t>()</a:t>
            </a:r>
          </a:p>
        </p:txBody>
      </p:sp>
      <p:pic>
        <p:nvPicPr>
          <p:cNvPr id="5" name="Resim 4">
            <a:extLst>
              <a:ext uri="{FF2B5EF4-FFF2-40B4-BE49-F238E27FC236}">
                <a16:creationId xmlns:a16="http://schemas.microsoft.com/office/drawing/2014/main" id="{91F71BEC-7117-441A-939F-DFAA218E77DE}"/>
              </a:ext>
            </a:extLst>
          </p:cNvPr>
          <p:cNvPicPr>
            <a:picLocks noChangeAspect="1"/>
          </p:cNvPicPr>
          <p:nvPr/>
        </p:nvPicPr>
        <p:blipFill>
          <a:blip r:embed="rId3"/>
          <a:stretch>
            <a:fillRect/>
          </a:stretch>
        </p:blipFill>
        <p:spPr>
          <a:xfrm>
            <a:off x="2240278" y="3492499"/>
            <a:ext cx="3048000" cy="2819400"/>
          </a:xfrm>
          <a:prstGeom prst="rect">
            <a:avLst/>
          </a:prstGeom>
        </p:spPr>
      </p:pic>
    </p:spTree>
    <p:extLst>
      <p:ext uri="{BB962C8B-B14F-4D97-AF65-F5344CB8AC3E}">
        <p14:creationId xmlns:p14="http://schemas.microsoft.com/office/powerpoint/2010/main" val="1276317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What</a:t>
            </a:r>
            <a:r>
              <a:rPr lang="tr-TR" dirty="0"/>
              <a:t> is </a:t>
            </a:r>
            <a:r>
              <a:rPr lang="tr-TR" dirty="0" err="1"/>
              <a:t>interface</a:t>
            </a:r>
            <a:r>
              <a:rPr lang="tr-TR" dirty="0"/>
              <a:t> </a:t>
            </a:r>
            <a:r>
              <a:rPr lang="tr-TR" dirty="0" err="1"/>
              <a:t>segregation</a:t>
            </a:r>
            <a:r>
              <a:rPr lang="tr-TR" dirty="0"/>
              <a:t>?</a:t>
            </a:r>
          </a:p>
          <a:p>
            <a:pPr lvl="1"/>
            <a:r>
              <a:rPr lang="tr-TR" dirty="0" err="1"/>
              <a:t>Dog</a:t>
            </a:r>
            <a:r>
              <a:rPr lang="tr-TR" dirty="0"/>
              <a:t> </a:t>
            </a:r>
            <a:r>
              <a:rPr lang="tr-TR" dirty="0" err="1"/>
              <a:t>implements</a:t>
            </a:r>
            <a:r>
              <a:rPr lang="tr-TR" dirty="0"/>
              <a:t> </a:t>
            </a:r>
            <a:r>
              <a:rPr lang="tr-TR" dirty="0" err="1"/>
              <a:t>uneccessary</a:t>
            </a:r>
            <a:r>
              <a:rPr lang="tr-TR" dirty="0"/>
              <a:t> </a:t>
            </a:r>
            <a:r>
              <a:rPr lang="tr-TR" dirty="0" err="1"/>
              <a:t>fly</a:t>
            </a:r>
            <a:r>
              <a:rPr lang="tr-TR" dirty="0"/>
              <a:t>()</a:t>
            </a:r>
          </a:p>
          <a:p>
            <a:pPr lvl="1"/>
            <a:r>
              <a:rPr lang="tr-TR" dirty="0" err="1"/>
              <a:t>Seperate</a:t>
            </a:r>
            <a:r>
              <a:rPr lang="tr-TR" dirty="0"/>
              <a:t> </a:t>
            </a:r>
            <a:r>
              <a:rPr lang="tr-TR" dirty="0" err="1"/>
              <a:t>the</a:t>
            </a:r>
            <a:r>
              <a:rPr lang="tr-TR" dirty="0"/>
              <a:t> </a:t>
            </a:r>
            <a:r>
              <a:rPr lang="tr-TR" dirty="0" err="1"/>
              <a:t>interfaces</a:t>
            </a:r>
            <a:endParaRPr lang="tr-TR" dirty="0"/>
          </a:p>
        </p:txBody>
      </p:sp>
      <p:pic>
        <p:nvPicPr>
          <p:cNvPr id="5" name="Resim 4">
            <a:extLst>
              <a:ext uri="{FF2B5EF4-FFF2-40B4-BE49-F238E27FC236}">
                <a16:creationId xmlns:a16="http://schemas.microsoft.com/office/drawing/2014/main" id="{91F71BEC-7117-441A-939F-DFAA218E77DE}"/>
              </a:ext>
            </a:extLst>
          </p:cNvPr>
          <p:cNvPicPr>
            <a:picLocks noChangeAspect="1"/>
          </p:cNvPicPr>
          <p:nvPr/>
        </p:nvPicPr>
        <p:blipFill>
          <a:blip r:embed="rId3"/>
          <a:stretch>
            <a:fillRect/>
          </a:stretch>
        </p:blipFill>
        <p:spPr>
          <a:xfrm>
            <a:off x="2240278" y="3492499"/>
            <a:ext cx="3048000" cy="2819400"/>
          </a:xfrm>
          <a:prstGeom prst="rect">
            <a:avLst/>
          </a:prstGeom>
        </p:spPr>
      </p:pic>
      <p:pic>
        <p:nvPicPr>
          <p:cNvPr id="6" name="Resim 5">
            <a:extLst>
              <a:ext uri="{FF2B5EF4-FFF2-40B4-BE49-F238E27FC236}">
                <a16:creationId xmlns:a16="http://schemas.microsoft.com/office/drawing/2014/main" id="{BFF32D1E-97C3-4F30-B47C-44BB92299C81}"/>
              </a:ext>
            </a:extLst>
          </p:cNvPr>
          <p:cNvPicPr>
            <a:picLocks noChangeAspect="1"/>
          </p:cNvPicPr>
          <p:nvPr/>
        </p:nvPicPr>
        <p:blipFill>
          <a:blip r:embed="rId4"/>
          <a:stretch>
            <a:fillRect/>
          </a:stretch>
        </p:blipFill>
        <p:spPr>
          <a:xfrm>
            <a:off x="6903724" y="3568699"/>
            <a:ext cx="3200400" cy="2743200"/>
          </a:xfrm>
          <a:prstGeom prst="rect">
            <a:avLst/>
          </a:prstGeom>
        </p:spPr>
      </p:pic>
      <p:sp>
        <p:nvSpPr>
          <p:cNvPr id="8" name="Ok: Sağ 7">
            <a:extLst>
              <a:ext uri="{FF2B5EF4-FFF2-40B4-BE49-F238E27FC236}">
                <a16:creationId xmlns:a16="http://schemas.microsoft.com/office/drawing/2014/main" id="{06ECC946-8ADB-4856-A2F9-F34C6CBCA793}"/>
              </a:ext>
            </a:extLst>
          </p:cNvPr>
          <p:cNvSpPr/>
          <p:nvPr/>
        </p:nvSpPr>
        <p:spPr>
          <a:xfrm>
            <a:off x="5559553" y="4551679"/>
            <a:ext cx="1072896" cy="40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624385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p:txBody>
      </p:sp>
    </p:spTree>
    <p:extLst>
      <p:ext uri="{BB962C8B-B14F-4D97-AF65-F5344CB8AC3E}">
        <p14:creationId xmlns:p14="http://schemas.microsoft.com/office/powerpoint/2010/main" val="171889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a:p>
            <a:pPr lvl="1"/>
            <a:r>
              <a:rPr lang="tr-TR" dirty="0" err="1"/>
              <a:t>Exactly</a:t>
            </a:r>
            <a:r>
              <a:rPr lang="tr-TR" dirty="0"/>
              <a:t> </a:t>
            </a:r>
            <a:r>
              <a:rPr lang="tr-TR" dirty="0" err="1"/>
              <a:t>the</a:t>
            </a:r>
            <a:r>
              <a:rPr lang="tr-TR" dirty="0"/>
              <a:t> </a:t>
            </a:r>
            <a:r>
              <a:rPr lang="tr-TR" dirty="0" err="1"/>
              <a:t>opposite</a:t>
            </a:r>
            <a:r>
              <a:rPr lang="tr-TR" dirty="0"/>
              <a:t>…</a:t>
            </a:r>
          </a:p>
        </p:txBody>
      </p:sp>
      <p:pic>
        <p:nvPicPr>
          <p:cNvPr id="12" name="Resim 11">
            <a:extLst>
              <a:ext uri="{FF2B5EF4-FFF2-40B4-BE49-F238E27FC236}">
                <a16:creationId xmlns:a16="http://schemas.microsoft.com/office/drawing/2014/main" id="{91166C2E-6E21-4BB7-A7BB-3C704C220E4B}"/>
              </a:ext>
            </a:extLst>
          </p:cNvPr>
          <p:cNvPicPr>
            <a:picLocks noChangeAspect="1"/>
          </p:cNvPicPr>
          <p:nvPr/>
        </p:nvPicPr>
        <p:blipFill>
          <a:blip r:embed="rId3"/>
          <a:stretch>
            <a:fillRect/>
          </a:stretch>
        </p:blipFill>
        <p:spPr>
          <a:xfrm>
            <a:off x="7305775" y="1825625"/>
            <a:ext cx="27146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0295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a:p>
            <a:pPr lvl="1"/>
            <a:r>
              <a:rPr lang="tr-TR" dirty="0" err="1"/>
              <a:t>Exactly</a:t>
            </a:r>
            <a:r>
              <a:rPr lang="tr-TR" dirty="0"/>
              <a:t> </a:t>
            </a:r>
            <a:r>
              <a:rPr lang="tr-TR" dirty="0" err="1"/>
              <a:t>the</a:t>
            </a:r>
            <a:r>
              <a:rPr lang="tr-TR" dirty="0"/>
              <a:t> </a:t>
            </a:r>
            <a:r>
              <a:rPr lang="tr-TR" dirty="0" err="1"/>
              <a:t>opposite</a:t>
            </a:r>
            <a:r>
              <a:rPr lang="tr-TR" dirty="0"/>
              <a:t>…</a:t>
            </a:r>
          </a:p>
        </p:txBody>
      </p:sp>
      <p:pic>
        <p:nvPicPr>
          <p:cNvPr id="7" name="Resim 6">
            <a:extLst>
              <a:ext uri="{FF2B5EF4-FFF2-40B4-BE49-F238E27FC236}">
                <a16:creationId xmlns:a16="http://schemas.microsoft.com/office/drawing/2014/main" id="{96C2A244-E445-4B03-A82E-7EDA01A1366D}"/>
              </a:ext>
            </a:extLst>
          </p:cNvPr>
          <p:cNvPicPr>
            <a:picLocks noChangeAspect="1"/>
          </p:cNvPicPr>
          <p:nvPr/>
        </p:nvPicPr>
        <p:blipFill>
          <a:blip r:embed="rId3"/>
          <a:stretch>
            <a:fillRect/>
          </a:stretch>
        </p:blipFill>
        <p:spPr>
          <a:xfrm>
            <a:off x="6603370" y="3861544"/>
            <a:ext cx="4119437" cy="2631330"/>
          </a:xfrm>
          <a:prstGeom prst="rect">
            <a:avLst/>
          </a:prstGeom>
        </p:spPr>
      </p:pic>
      <p:pic>
        <p:nvPicPr>
          <p:cNvPr id="12" name="Resim 11">
            <a:extLst>
              <a:ext uri="{FF2B5EF4-FFF2-40B4-BE49-F238E27FC236}">
                <a16:creationId xmlns:a16="http://schemas.microsoft.com/office/drawing/2014/main" id="{91166C2E-6E21-4BB7-A7BB-3C704C220E4B}"/>
              </a:ext>
            </a:extLst>
          </p:cNvPr>
          <p:cNvPicPr>
            <a:picLocks noChangeAspect="1"/>
          </p:cNvPicPr>
          <p:nvPr/>
        </p:nvPicPr>
        <p:blipFill>
          <a:blip r:embed="rId4"/>
          <a:stretch>
            <a:fillRect/>
          </a:stretch>
        </p:blipFill>
        <p:spPr>
          <a:xfrm>
            <a:off x="7305775" y="1825625"/>
            <a:ext cx="27146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05598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a:p>
            <a:pPr lvl="1"/>
            <a:r>
              <a:rPr lang="tr-TR" dirty="0" err="1"/>
              <a:t>Exactly</a:t>
            </a:r>
            <a:r>
              <a:rPr lang="tr-TR" dirty="0"/>
              <a:t> </a:t>
            </a:r>
            <a:r>
              <a:rPr lang="tr-TR" dirty="0" err="1"/>
              <a:t>the</a:t>
            </a:r>
            <a:r>
              <a:rPr lang="tr-TR" dirty="0"/>
              <a:t> </a:t>
            </a:r>
            <a:r>
              <a:rPr lang="tr-TR" dirty="0" err="1"/>
              <a:t>opposite</a:t>
            </a:r>
            <a:r>
              <a:rPr lang="tr-TR" dirty="0"/>
              <a:t>…</a:t>
            </a:r>
          </a:p>
        </p:txBody>
      </p:sp>
      <p:pic>
        <p:nvPicPr>
          <p:cNvPr id="7" name="Resim 6">
            <a:extLst>
              <a:ext uri="{FF2B5EF4-FFF2-40B4-BE49-F238E27FC236}">
                <a16:creationId xmlns:a16="http://schemas.microsoft.com/office/drawing/2014/main" id="{96C2A244-E445-4B03-A82E-7EDA01A1366D}"/>
              </a:ext>
            </a:extLst>
          </p:cNvPr>
          <p:cNvPicPr>
            <a:picLocks noChangeAspect="1"/>
          </p:cNvPicPr>
          <p:nvPr/>
        </p:nvPicPr>
        <p:blipFill>
          <a:blip r:embed="rId3"/>
          <a:stretch>
            <a:fillRect/>
          </a:stretch>
        </p:blipFill>
        <p:spPr>
          <a:xfrm>
            <a:off x="6603370" y="3861544"/>
            <a:ext cx="4119437" cy="2631330"/>
          </a:xfrm>
          <a:prstGeom prst="rect">
            <a:avLst/>
          </a:prstGeom>
        </p:spPr>
      </p:pic>
      <p:pic>
        <p:nvPicPr>
          <p:cNvPr id="8" name="Resim 7">
            <a:extLst>
              <a:ext uri="{FF2B5EF4-FFF2-40B4-BE49-F238E27FC236}">
                <a16:creationId xmlns:a16="http://schemas.microsoft.com/office/drawing/2014/main" id="{2F6F2F98-0B20-4537-9C0A-A613C7DD4E1E}"/>
              </a:ext>
            </a:extLst>
          </p:cNvPr>
          <p:cNvPicPr>
            <a:picLocks noChangeAspect="1"/>
          </p:cNvPicPr>
          <p:nvPr/>
        </p:nvPicPr>
        <p:blipFill>
          <a:blip r:embed="rId4"/>
          <a:stretch>
            <a:fillRect/>
          </a:stretch>
        </p:blipFill>
        <p:spPr>
          <a:xfrm>
            <a:off x="863915" y="4263996"/>
            <a:ext cx="5108460" cy="2171356"/>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Mürekkep 9">
                <a:extLst>
                  <a:ext uri="{FF2B5EF4-FFF2-40B4-BE49-F238E27FC236}">
                    <a16:creationId xmlns:a16="http://schemas.microsoft.com/office/drawing/2014/main" id="{F7A110D0-907A-4E4B-984E-A89548785EEF}"/>
                  </a:ext>
                </a:extLst>
              </p14:cNvPr>
              <p14:cNvContentPartPr/>
              <p14:nvPr/>
            </p14:nvContentPartPr>
            <p14:xfrm>
              <a:off x="1288415" y="5064895"/>
              <a:ext cx="4499640" cy="52920"/>
            </p14:xfrm>
          </p:contentPart>
        </mc:Choice>
        <mc:Fallback xmlns="">
          <p:pic>
            <p:nvPicPr>
              <p:cNvPr id="10" name="Mürekkep 9">
                <a:extLst>
                  <a:ext uri="{FF2B5EF4-FFF2-40B4-BE49-F238E27FC236}">
                    <a16:creationId xmlns:a16="http://schemas.microsoft.com/office/drawing/2014/main" id="{F7A110D0-907A-4E4B-984E-A89548785EEF}"/>
                  </a:ext>
                </a:extLst>
              </p:cNvPr>
              <p:cNvPicPr/>
              <p:nvPr/>
            </p:nvPicPr>
            <p:blipFill>
              <a:blip r:embed="rId6"/>
              <a:stretch>
                <a:fillRect/>
              </a:stretch>
            </p:blipFill>
            <p:spPr>
              <a:xfrm>
                <a:off x="1234415" y="4957255"/>
                <a:ext cx="4607280" cy="268560"/>
              </a:xfrm>
              <a:prstGeom prst="rect">
                <a:avLst/>
              </a:prstGeom>
            </p:spPr>
          </p:pic>
        </mc:Fallback>
      </mc:AlternateContent>
      <p:pic>
        <p:nvPicPr>
          <p:cNvPr id="12" name="Resim 11">
            <a:extLst>
              <a:ext uri="{FF2B5EF4-FFF2-40B4-BE49-F238E27FC236}">
                <a16:creationId xmlns:a16="http://schemas.microsoft.com/office/drawing/2014/main" id="{91166C2E-6E21-4BB7-A7BB-3C704C220E4B}"/>
              </a:ext>
            </a:extLst>
          </p:cNvPr>
          <p:cNvPicPr>
            <a:picLocks noChangeAspect="1"/>
          </p:cNvPicPr>
          <p:nvPr/>
        </p:nvPicPr>
        <p:blipFill>
          <a:blip r:embed="rId7"/>
          <a:stretch>
            <a:fillRect/>
          </a:stretch>
        </p:blipFill>
        <p:spPr>
          <a:xfrm>
            <a:off x="7305775" y="1825625"/>
            <a:ext cx="2714625" cy="1390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3270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a:p>
            <a:pPr lvl="1"/>
            <a:r>
              <a:rPr lang="tr-TR" dirty="0" err="1"/>
              <a:t>Exactly</a:t>
            </a:r>
            <a:r>
              <a:rPr lang="tr-TR" dirty="0"/>
              <a:t> </a:t>
            </a:r>
            <a:r>
              <a:rPr lang="tr-TR" dirty="0" err="1"/>
              <a:t>the</a:t>
            </a:r>
            <a:r>
              <a:rPr lang="tr-TR" dirty="0"/>
              <a:t> </a:t>
            </a:r>
            <a:r>
              <a:rPr lang="tr-TR" dirty="0" err="1"/>
              <a:t>opposite</a:t>
            </a:r>
            <a:r>
              <a:rPr lang="tr-TR" dirty="0"/>
              <a:t>…</a:t>
            </a:r>
          </a:p>
          <a:p>
            <a:pPr lvl="1"/>
            <a:r>
              <a:rPr lang="tr-TR" dirty="0"/>
              <a:t>…but </a:t>
            </a:r>
            <a:r>
              <a:rPr lang="tr-TR" dirty="0" err="1"/>
              <a:t>for</a:t>
            </a:r>
            <a:r>
              <a:rPr lang="tr-TR" dirty="0"/>
              <a:t> a </a:t>
            </a:r>
            <a:r>
              <a:rPr lang="tr-TR" dirty="0" err="1"/>
              <a:t>good</a:t>
            </a:r>
            <a:r>
              <a:rPr lang="tr-TR" dirty="0"/>
              <a:t> </a:t>
            </a:r>
            <a:r>
              <a:rPr lang="tr-TR" dirty="0" err="1"/>
              <a:t>reason</a:t>
            </a:r>
            <a:r>
              <a:rPr lang="tr-TR" dirty="0"/>
              <a:t>!</a:t>
            </a:r>
          </a:p>
        </p:txBody>
      </p:sp>
    </p:spTree>
    <p:extLst>
      <p:ext uri="{BB962C8B-B14F-4D97-AF65-F5344CB8AC3E}">
        <p14:creationId xmlns:p14="http://schemas.microsoft.com/office/powerpoint/2010/main" val="2308665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FFCB10-B9B0-4EFD-9EFA-02F1D934B6AB}"/>
              </a:ext>
            </a:extLst>
          </p:cNvPr>
          <p:cNvSpPr>
            <a:spLocks noGrp="1"/>
          </p:cNvSpPr>
          <p:nvPr>
            <p:ph type="title"/>
          </p:nvPr>
        </p:nvSpPr>
        <p:spPr/>
        <p:txBody>
          <a:bodyPr/>
          <a:lstStyle/>
          <a:p>
            <a:r>
              <a:rPr lang="tr-TR" dirty="0" err="1"/>
              <a:t>Interface</a:t>
            </a:r>
            <a:r>
              <a:rPr lang="tr-TR" dirty="0"/>
              <a:t> </a:t>
            </a:r>
            <a:r>
              <a:rPr lang="tr-TR" dirty="0" err="1"/>
              <a:t>Segregation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1A997685-A50E-475D-96A5-AEE1B5662E17}"/>
              </a:ext>
            </a:extLst>
          </p:cNvPr>
          <p:cNvSpPr>
            <a:spLocks noGrp="1"/>
          </p:cNvSpPr>
          <p:nvPr>
            <p:ph idx="1"/>
          </p:nvPr>
        </p:nvSpPr>
        <p:spPr/>
        <p:txBody>
          <a:bodyPr/>
          <a:lstStyle/>
          <a:p>
            <a:r>
              <a:rPr lang="tr-TR" dirty="0" err="1"/>
              <a:t>Does</a:t>
            </a:r>
            <a:r>
              <a:rPr lang="tr-TR" dirty="0"/>
              <a:t> </a:t>
            </a:r>
            <a:r>
              <a:rPr lang="tr-TR" dirty="0" err="1"/>
              <a:t>state</a:t>
            </a:r>
            <a:r>
              <a:rPr lang="tr-TR" dirty="0"/>
              <a:t> </a:t>
            </a:r>
            <a:r>
              <a:rPr lang="tr-TR" dirty="0" err="1"/>
              <a:t>pattern</a:t>
            </a:r>
            <a:r>
              <a:rPr lang="tr-TR" dirty="0"/>
              <a:t> </a:t>
            </a:r>
            <a:r>
              <a:rPr lang="tr-TR" dirty="0" err="1"/>
              <a:t>follow</a:t>
            </a:r>
            <a:r>
              <a:rPr lang="tr-TR" dirty="0"/>
              <a:t> </a:t>
            </a:r>
            <a:r>
              <a:rPr lang="tr-TR" dirty="0" err="1"/>
              <a:t>isp</a:t>
            </a:r>
            <a:r>
              <a:rPr lang="tr-TR" dirty="0"/>
              <a:t>?</a:t>
            </a:r>
          </a:p>
          <a:p>
            <a:pPr lvl="1"/>
            <a:r>
              <a:rPr lang="tr-TR" dirty="0" err="1"/>
              <a:t>Exactly</a:t>
            </a:r>
            <a:r>
              <a:rPr lang="tr-TR" dirty="0"/>
              <a:t> </a:t>
            </a:r>
            <a:r>
              <a:rPr lang="tr-TR" dirty="0" err="1"/>
              <a:t>the</a:t>
            </a:r>
            <a:r>
              <a:rPr lang="tr-TR" dirty="0"/>
              <a:t> </a:t>
            </a:r>
            <a:r>
              <a:rPr lang="tr-TR" dirty="0" err="1"/>
              <a:t>opposite</a:t>
            </a:r>
            <a:r>
              <a:rPr lang="tr-TR" dirty="0"/>
              <a:t>…</a:t>
            </a:r>
          </a:p>
          <a:p>
            <a:pPr lvl="1"/>
            <a:r>
              <a:rPr lang="tr-TR" dirty="0"/>
              <a:t>…but </a:t>
            </a:r>
            <a:r>
              <a:rPr lang="tr-TR" dirty="0" err="1"/>
              <a:t>for</a:t>
            </a:r>
            <a:r>
              <a:rPr lang="tr-TR" dirty="0"/>
              <a:t> a </a:t>
            </a:r>
            <a:r>
              <a:rPr lang="tr-TR" dirty="0" err="1"/>
              <a:t>good</a:t>
            </a:r>
            <a:r>
              <a:rPr lang="tr-TR" dirty="0"/>
              <a:t> </a:t>
            </a:r>
            <a:r>
              <a:rPr lang="tr-TR" dirty="0" err="1"/>
              <a:t>reason</a:t>
            </a:r>
            <a:r>
              <a:rPr lang="tr-TR" dirty="0"/>
              <a:t>!</a:t>
            </a:r>
          </a:p>
          <a:p>
            <a:pPr lvl="2"/>
            <a:r>
              <a:rPr lang="tr-TR" dirty="0" err="1"/>
              <a:t>Context</a:t>
            </a:r>
            <a:r>
              <a:rPr lang="tr-TR" dirty="0"/>
              <a:t> </a:t>
            </a:r>
            <a:r>
              <a:rPr lang="tr-TR" dirty="0" err="1"/>
              <a:t>does</a:t>
            </a:r>
            <a:r>
              <a:rPr lang="tr-TR" dirty="0"/>
              <a:t> not </a:t>
            </a:r>
            <a:r>
              <a:rPr lang="tr-TR" dirty="0" err="1"/>
              <a:t>have</a:t>
            </a:r>
            <a:r>
              <a:rPr lang="tr-TR" dirty="0"/>
              <a:t> </a:t>
            </a:r>
            <a:r>
              <a:rPr lang="tr-TR" dirty="0" err="1"/>
              <a:t>to</a:t>
            </a:r>
            <a:r>
              <a:rPr lang="tr-TR" dirty="0"/>
              <a:t> </a:t>
            </a:r>
            <a:r>
              <a:rPr lang="tr-TR" dirty="0" err="1"/>
              <a:t>care</a:t>
            </a:r>
            <a:r>
              <a:rPr lang="tr-TR" dirty="0"/>
              <a:t> </a:t>
            </a:r>
            <a:r>
              <a:rPr lang="tr-TR" dirty="0" err="1"/>
              <a:t>for</a:t>
            </a:r>
            <a:r>
              <a:rPr lang="tr-TR" dirty="0"/>
              <a:t> </a:t>
            </a:r>
            <a:r>
              <a:rPr lang="tr-TR" dirty="0" err="1"/>
              <a:t>it’s</a:t>
            </a:r>
            <a:r>
              <a:rPr lang="tr-TR" dirty="0"/>
              <a:t> </a:t>
            </a:r>
            <a:r>
              <a:rPr lang="tr-TR" dirty="0" err="1"/>
              <a:t>state</a:t>
            </a:r>
            <a:endParaRPr lang="tr-TR" dirty="0"/>
          </a:p>
        </p:txBody>
      </p:sp>
      <p:pic>
        <p:nvPicPr>
          <p:cNvPr id="5" name="Resim 4">
            <a:extLst>
              <a:ext uri="{FF2B5EF4-FFF2-40B4-BE49-F238E27FC236}">
                <a16:creationId xmlns:a16="http://schemas.microsoft.com/office/drawing/2014/main" id="{5E500BC0-E9C4-47F3-AFBB-C880A67DBB11}"/>
              </a:ext>
            </a:extLst>
          </p:cNvPr>
          <p:cNvPicPr>
            <a:picLocks noChangeAspect="1"/>
          </p:cNvPicPr>
          <p:nvPr/>
        </p:nvPicPr>
        <p:blipFill>
          <a:blip r:embed="rId3"/>
          <a:stretch>
            <a:fillRect/>
          </a:stretch>
        </p:blipFill>
        <p:spPr>
          <a:xfrm>
            <a:off x="3420720" y="3833068"/>
            <a:ext cx="5350560" cy="2478831"/>
          </a:xfrm>
          <a:prstGeom prst="rect">
            <a:avLst/>
          </a:prstGeom>
        </p:spPr>
      </p:pic>
    </p:spTree>
    <p:extLst>
      <p:ext uri="{BB962C8B-B14F-4D97-AF65-F5344CB8AC3E}">
        <p14:creationId xmlns:p14="http://schemas.microsoft.com/office/powerpoint/2010/main" val="667432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33166-9329-4A98-9667-E97853B913DB}"/>
              </a:ext>
            </a:extLst>
          </p:cNvPr>
          <p:cNvSpPr>
            <a:spLocks noGrp="1"/>
          </p:cNvSpPr>
          <p:nvPr>
            <p:ph type="ctrTitle"/>
          </p:nvPr>
        </p:nvSpPr>
        <p:spPr>
          <a:xfrm>
            <a:off x="1524000" y="2504440"/>
            <a:ext cx="9144000" cy="924560"/>
          </a:xfrm>
        </p:spPr>
        <p:txBody>
          <a:bodyPr>
            <a:normAutofit fontScale="90000"/>
          </a:bodyPr>
          <a:lstStyle/>
          <a:p>
            <a:r>
              <a:rPr lang="tr-TR" dirty="0" err="1"/>
              <a:t>Dependency</a:t>
            </a:r>
            <a:r>
              <a:rPr lang="tr-TR" dirty="0"/>
              <a:t> </a:t>
            </a:r>
            <a:r>
              <a:rPr lang="tr-TR" dirty="0" err="1"/>
              <a:t>Inversion</a:t>
            </a:r>
            <a:r>
              <a:rPr lang="tr-TR" dirty="0"/>
              <a:t> </a:t>
            </a:r>
            <a:r>
              <a:rPr lang="tr-TR" dirty="0" err="1"/>
              <a:t>Principle</a:t>
            </a:r>
            <a:endParaRPr lang="tr-TR" dirty="0"/>
          </a:p>
        </p:txBody>
      </p:sp>
    </p:spTree>
    <p:extLst>
      <p:ext uri="{BB962C8B-B14F-4D97-AF65-F5344CB8AC3E}">
        <p14:creationId xmlns:p14="http://schemas.microsoft.com/office/powerpoint/2010/main" val="7582657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Overall</a:t>
            </a:r>
            <a:r>
              <a:rPr lang="tr-TR" sz="2400" dirty="0"/>
              <a:t> </a:t>
            </a:r>
            <a:r>
              <a:rPr lang="tr-TR" sz="2400" dirty="0" err="1"/>
              <a:t>goal</a:t>
            </a:r>
            <a:r>
              <a:rPr lang="tr-TR" sz="2400" dirty="0"/>
              <a:t> of </a:t>
            </a:r>
            <a:r>
              <a:rPr lang="tr-TR" sz="2400" dirty="0" err="1"/>
              <a:t>state</a:t>
            </a:r>
            <a:r>
              <a:rPr lang="tr-TR" sz="2400" dirty="0"/>
              <a:t> </a:t>
            </a:r>
            <a:r>
              <a:rPr lang="tr-TR" sz="2400" dirty="0" err="1"/>
              <a:t>pattern</a:t>
            </a:r>
            <a:r>
              <a:rPr lang="tr-TR" sz="2400" dirty="0"/>
              <a:t>:</a:t>
            </a:r>
          </a:p>
          <a:p>
            <a:pPr lvl="1"/>
            <a:r>
              <a:rPr lang="tr-TR" sz="2000" dirty="0" err="1"/>
              <a:t>Context</a:t>
            </a:r>
            <a:r>
              <a:rPr lang="tr-TR" sz="2000" dirty="0"/>
              <a:t> </a:t>
            </a:r>
            <a:r>
              <a:rPr lang="tr-TR" sz="2000" dirty="0" err="1"/>
              <a:t>should</a:t>
            </a:r>
            <a:r>
              <a:rPr lang="tr-TR" sz="2000" dirty="0"/>
              <a:t> </a:t>
            </a:r>
            <a:r>
              <a:rPr lang="tr-TR" sz="2000" dirty="0" err="1"/>
              <a:t>perform</a:t>
            </a:r>
            <a:r>
              <a:rPr lang="tr-TR" sz="2000" dirty="0"/>
              <a:t> </a:t>
            </a:r>
            <a:r>
              <a:rPr lang="tr-TR" sz="2000" dirty="0" err="1"/>
              <a:t>actions</a:t>
            </a:r>
            <a:r>
              <a:rPr lang="tr-TR" sz="2000" dirty="0"/>
              <a:t> (</a:t>
            </a:r>
            <a:r>
              <a:rPr lang="tr-TR" sz="2000" dirty="0" err="1"/>
              <a:t>fly</a:t>
            </a:r>
            <a:r>
              <a:rPr lang="tr-TR" sz="2000" dirty="0"/>
              <a:t>, </a:t>
            </a:r>
            <a:r>
              <a:rPr lang="tr-TR" sz="2000" dirty="0" err="1"/>
              <a:t>swim</a:t>
            </a:r>
            <a:r>
              <a:rPr lang="tr-TR" sz="2000" dirty="0"/>
              <a:t>, </a:t>
            </a:r>
            <a:r>
              <a:rPr lang="tr-TR" sz="2000" dirty="0" err="1"/>
              <a:t>walk</a:t>
            </a:r>
            <a:r>
              <a:rPr lang="tr-TR" sz="2000" dirty="0"/>
              <a:t>)...</a:t>
            </a:r>
          </a:p>
        </p:txBody>
      </p:sp>
    </p:spTree>
    <p:extLst>
      <p:ext uri="{BB962C8B-B14F-4D97-AF65-F5344CB8AC3E}">
        <p14:creationId xmlns:p14="http://schemas.microsoft.com/office/powerpoint/2010/main" val="194342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FE39AF-F807-441E-98E0-CB1390890CDD}"/>
              </a:ext>
            </a:extLst>
          </p:cNvPr>
          <p:cNvSpPr>
            <a:spLocks noGrp="1"/>
          </p:cNvSpPr>
          <p:nvPr>
            <p:ph type="title"/>
          </p:nvPr>
        </p:nvSpPr>
        <p:spPr/>
        <p:txBody>
          <a:bodyPr/>
          <a:lstStyle/>
          <a:p>
            <a:r>
              <a:rPr lang="tr-TR" dirty="0" err="1"/>
              <a:t>Duck</a:t>
            </a:r>
            <a:r>
              <a:rPr lang="tr-TR" dirty="0"/>
              <a:t> </a:t>
            </a:r>
            <a:r>
              <a:rPr lang="tr-TR" dirty="0" err="1"/>
              <a:t>Simulation</a:t>
            </a:r>
            <a:r>
              <a:rPr lang="tr-TR" dirty="0"/>
              <a:t> Game: Problem</a:t>
            </a:r>
          </a:p>
        </p:txBody>
      </p:sp>
      <p:sp>
        <p:nvSpPr>
          <p:cNvPr id="3" name="İçerik Yer Tutucusu 2">
            <a:extLst>
              <a:ext uri="{FF2B5EF4-FFF2-40B4-BE49-F238E27FC236}">
                <a16:creationId xmlns:a16="http://schemas.microsoft.com/office/drawing/2014/main" id="{8F7745BE-99C1-4C99-9621-6A090D04EAFB}"/>
              </a:ext>
            </a:extLst>
          </p:cNvPr>
          <p:cNvSpPr>
            <a:spLocks noGrp="1"/>
          </p:cNvSpPr>
          <p:nvPr>
            <p:ph idx="1"/>
          </p:nvPr>
        </p:nvSpPr>
        <p:spPr>
          <a:xfrm>
            <a:off x="6096000" y="2141537"/>
            <a:ext cx="5257800" cy="4351338"/>
          </a:xfrm>
        </p:spPr>
        <p:txBody>
          <a:bodyPr/>
          <a:lstStyle/>
          <a:p>
            <a:r>
              <a:rPr lang="tr-TR" dirty="0" err="1"/>
              <a:t>Lots</a:t>
            </a:r>
            <a:r>
              <a:rPr lang="tr-TR" dirty="0"/>
              <a:t> of </a:t>
            </a:r>
            <a:r>
              <a:rPr lang="tr-TR" dirty="0" err="1"/>
              <a:t>code</a:t>
            </a:r>
            <a:r>
              <a:rPr lang="tr-TR" dirty="0"/>
              <a:t> </a:t>
            </a:r>
            <a:r>
              <a:rPr lang="tr-TR" dirty="0" err="1"/>
              <a:t>duplication</a:t>
            </a:r>
            <a:endParaRPr lang="tr-TR" dirty="0"/>
          </a:p>
          <a:p>
            <a:pPr lvl="1"/>
            <a:r>
              <a:rPr lang="tr-TR" dirty="0" err="1"/>
              <a:t>Might</a:t>
            </a:r>
            <a:r>
              <a:rPr lang="tr-TR" dirty="0"/>
              <a:t> </a:t>
            </a:r>
            <a:r>
              <a:rPr lang="tr-TR" dirty="0" err="1"/>
              <a:t>have</a:t>
            </a:r>
            <a:r>
              <a:rPr lang="tr-TR" dirty="0"/>
              <a:t> </a:t>
            </a:r>
            <a:r>
              <a:rPr lang="tr-TR" dirty="0" err="1"/>
              <a:t>to</a:t>
            </a:r>
            <a:r>
              <a:rPr lang="tr-TR" dirty="0"/>
              <a:t> </a:t>
            </a:r>
            <a:r>
              <a:rPr lang="tr-TR" dirty="0" err="1"/>
              <a:t>implement</a:t>
            </a:r>
            <a:r>
              <a:rPr lang="tr-TR" dirty="0"/>
              <a:t> </a:t>
            </a:r>
            <a:r>
              <a:rPr lang="tr-TR" dirty="0" err="1"/>
              <a:t>same</a:t>
            </a:r>
            <a:r>
              <a:rPr lang="tr-TR" dirty="0"/>
              <a:t> </a:t>
            </a:r>
            <a:r>
              <a:rPr lang="tr-TR" dirty="0" err="1"/>
              <a:t>functionality</a:t>
            </a:r>
            <a:r>
              <a:rPr lang="tr-TR" dirty="0"/>
              <a:t> </a:t>
            </a:r>
            <a:r>
              <a:rPr lang="tr-TR" dirty="0" err="1"/>
              <a:t>multiple</a:t>
            </a:r>
            <a:r>
              <a:rPr lang="tr-TR" dirty="0"/>
              <a:t> </a:t>
            </a:r>
            <a:r>
              <a:rPr lang="tr-TR" dirty="0" err="1"/>
              <a:t>times</a:t>
            </a:r>
            <a:endParaRPr lang="tr-TR" dirty="0"/>
          </a:p>
          <a:p>
            <a:pPr lvl="1"/>
            <a:endParaRPr lang="tr-TR" dirty="0"/>
          </a:p>
          <a:p>
            <a:r>
              <a:rPr lang="tr-TR" dirty="0"/>
              <a:t>Runtime </a:t>
            </a:r>
            <a:r>
              <a:rPr lang="tr-TR" dirty="0" err="1"/>
              <a:t>behaviour</a:t>
            </a:r>
            <a:r>
              <a:rPr lang="tr-TR" dirty="0"/>
              <a:t> </a:t>
            </a:r>
            <a:r>
              <a:rPr lang="tr-TR" dirty="0" err="1"/>
              <a:t>changes</a:t>
            </a:r>
            <a:r>
              <a:rPr lang="tr-TR" dirty="0"/>
              <a:t> </a:t>
            </a:r>
            <a:r>
              <a:rPr lang="tr-TR" dirty="0" err="1"/>
              <a:t>are</a:t>
            </a:r>
            <a:r>
              <a:rPr lang="tr-TR" dirty="0"/>
              <a:t> not </a:t>
            </a:r>
            <a:r>
              <a:rPr lang="tr-TR" dirty="0" err="1"/>
              <a:t>possible</a:t>
            </a:r>
            <a:endParaRPr lang="tr-TR" dirty="0"/>
          </a:p>
        </p:txBody>
      </p:sp>
      <p:pic>
        <p:nvPicPr>
          <p:cNvPr id="5" name="Resim 4">
            <a:extLst>
              <a:ext uri="{FF2B5EF4-FFF2-40B4-BE49-F238E27FC236}">
                <a16:creationId xmlns:a16="http://schemas.microsoft.com/office/drawing/2014/main" id="{D2A83660-4490-482B-9EFB-42C7CC4CDE2F}"/>
              </a:ext>
            </a:extLst>
          </p:cNvPr>
          <p:cNvPicPr>
            <a:picLocks noChangeAspect="1"/>
          </p:cNvPicPr>
          <p:nvPr/>
        </p:nvPicPr>
        <p:blipFill>
          <a:blip r:embed="rId3"/>
          <a:stretch>
            <a:fillRect/>
          </a:stretch>
        </p:blipFill>
        <p:spPr>
          <a:xfrm>
            <a:off x="838200" y="2141537"/>
            <a:ext cx="4543425" cy="3933825"/>
          </a:xfrm>
          <a:prstGeom prst="rect">
            <a:avLst/>
          </a:prstGeom>
        </p:spPr>
      </p:pic>
      <p:sp>
        <p:nvSpPr>
          <p:cNvPr id="6" name="Metin kutusu 5">
            <a:extLst>
              <a:ext uri="{FF2B5EF4-FFF2-40B4-BE49-F238E27FC236}">
                <a16:creationId xmlns:a16="http://schemas.microsoft.com/office/drawing/2014/main" id="{955F2B3A-815B-46A7-8C45-90D124EBD31E}"/>
              </a:ext>
            </a:extLst>
          </p:cNvPr>
          <p:cNvSpPr txBox="1"/>
          <p:nvPr/>
        </p:nvSpPr>
        <p:spPr>
          <a:xfrm>
            <a:off x="838200" y="1721252"/>
            <a:ext cx="4543425" cy="400110"/>
          </a:xfrm>
          <a:prstGeom prst="rect">
            <a:avLst/>
          </a:prstGeom>
          <a:noFill/>
        </p:spPr>
        <p:txBody>
          <a:bodyPr wrap="square" rtlCol="0">
            <a:spAutoFit/>
          </a:bodyPr>
          <a:lstStyle/>
          <a:p>
            <a:r>
              <a:rPr lang="tr-TR" sz="2000" dirty="0" err="1"/>
              <a:t>Idea</a:t>
            </a:r>
            <a:r>
              <a:rPr lang="tr-TR" sz="2000" dirty="0"/>
              <a:t>: </a:t>
            </a:r>
            <a:r>
              <a:rPr lang="tr-TR" sz="2000" dirty="0" err="1"/>
              <a:t>Use</a:t>
            </a:r>
            <a:r>
              <a:rPr lang="tr-TR" sz="2000" dirty="0"/>
              <a:t> </a:t>
            </a:r>
            <a:r>
              <a:rPr lang="tr-TR" sz="2000" dirty="0" err="1"/>
              <a:t>abstract</a:t>
            </a:r>
            <a:r>
              <a:rPr lang="tr-TR" sz="2000" dirty="0"/>
              <a:t> </a:t>
            </a:r>
            <a:r>
              <a:rPr lang="tr-TR" sz="2000" dirty="0" err="1"/>
              <a:t>methods</a:t>
            </a:r>
            <a:endParaRPr lang="tr-TR" sz="2000" dirty="0"/>
          </a:p>
        </p:txBody>
      </p:sp>
    </p:spTree>
    <p:extLst>
      <p:ext uri="{BB962C8B-B14F-4D97-AF65-F5344CB8AC3E}">
        <p14:creationId xmlns:p14="http://schemas.microsoft.com/office/powerpoint/2010/main" val="3508532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Overall</a:t>
            </a:r>
            <a:r>
              <a:rPr lang="tr-TR" sz="2400" dirty="0"/>
              <a:t> </a:t>
            </a:r>
            <a:r>
              <a:rPr lang="tr-TR" sz="2400" dirty="0" err="1"/>
              <a:t>goal</a:t>
            </a:r>
            <a:r>
              <a:rPr lang="tr-TR" sz="2400" dirty="0"/>
              <a:t> of </a:t>
            </a:r>
            <a:r>
              <a:rPr lang="tr-TR" sz="2400" dirty="0" err="1"/>
              <a:t>state</a:t>
            </a:r>
            <a:r>
              <a:rPr lang="tr-TR" sz="2400" dirty="0"/>
              <a:t> </a:t>
            </a:r>
            <a:r>
              <a:rPr lang="tr-TR" sz="2400" dirty="0" err="1"/>
              <a:t>pattern</a:t>
            </a:r>
            <a:r>
              <a:rPr lang="tr-TR" sz="2400" dirty="0"/>
              <a:t>:</a:t>
            </a:r>
          </a:p>
          <a:p>
            <a:pPr lvl="1"/>
            <a:r>
              <a:rPr lang="tr-TR" sz="2000" dirty="0" err="1"/>
              <a:t>Context</a:t>
            </a:r>
            <a:r>
              <a:rPr lang="tr-TR" sz="2000" dirty="0"/>
              <a:t> </a:t>
            </a:r>
            <a:r>
              <a:rPr lang="tr-TR" sz="2000" dirty="0" err="1"/>
              <a:t>should</a:t>
            </a:r>
            <a:r>
              <a:rPr lang="tr-TR" sz="2000" dirty="0"/>
              <a:t> </a:t>
            </a:r>
            <a:r>
              <a:rPr lang="tr-TR" sz="2000" dirty="0" err="1"/>
              <a:t>perform</a:t>
            </a:r>
            <a:r>
              <a:rPr lang="tr-TR" sz="2000" dirty="0"/>
              <a:t> </a:t>
            </a:r>
            <a:r>
              <a:rPr lang="tr-TR" sz="2000" dirty="0" err="1"/>
              <a:t>actions</a:t>
            </a:r>
            <a:r>
              <a:rPr lang="tr-TR" sz="2000" dirty="0"/>
              <a:t> (</a:t>
            </a:r>
            <a:r>
              <a:rPr lang="tr-TR" sz="2000" dirty="0" err="1"/>
              <a:t>fly</a:t>
            </a:r>
            <a:r>
              <a:rPr lang="tr-TR" sz="2000" dirty="0"/>
              <a:t>, </a:t>
            </a:r>
            <a:r>
              <a:rPr lang="tr-TR" sz="2000" dirty="0" err="1"/>
              <a:t>swim</a:t>
            </a:r>
            <a:r>
              <a:rPr lang="tr-TR" sz="2000" dirty="0"/>
              <a:t>, </a:t>
            </a:r>
            <a:r>
              <a:rPr lang="tr-TR" sz="2000" dirty="0" err="1"/>
              <a:t>walk</a:t>
            </a:r>
            <a:r>
              <a:rPr lang="tr-TR" sz="2000" dirty="0"/>
              <a:t>)... </a:t>
            </a:r>
          </a:p>
          <a:p>
            <a:pPr lvl="1"/>
            <a:r>
              <a:rPr lang="tr-TR" sz="2000" dirty="0"/>
              <a:t>…</a:t>
            </a:r>
            <a:r>
              <a:rPr lang="tr-TR" sz="2000" dirty="0" err="1"/>
              <a:t>without</a:t>
            </a:r>
            <a:r>
              <a:rPr lang="tr-TR" sz="2000" dirty="0"/>
              <a:t> </a:t>
            </a:r>
            <a:r>
              <a:rPr lang="tr-TR" sz="2000" dirty="0" err="1"/>
              <a:t>caring</a:t>
            </a:r>
            <a:r>
              <a:rPr lang="tr-TR" sz="2000" dirty="0"/>
              <a:t> </a:t>
            </a:r>
            <a:r>
              <a:rPr lang="tr-TR" sz="2000" dirty="0" err="1"/>
              <a:t>for</a:t>
            </a:r>
            <a:r>
              <a:rPr lang="tr-TR" sz="2000" dirty="0"/>
              <a:t> </a:t>
            </a:r>
            <a:r>
              <a:rPr lang="tr-TR" sz="2000" dirty="0" err="1"/>
              <a:t>current</a:t>
            </a:r>
            <a:r>
              <a:rPr lang="tr-TR" sz="2000" dirty="0"/>
              <a:t> </a:t>
            </a:r>
            <a:r>
              <a:rPr lang="tr-TR" sz="2000" dirty="0" err="1"/>
              <a:t>state</a:t>
            </a:r>
            <a:endParaRPr lang="tr-TR" sz="2000" dirty="0"/>
          </a:p>
        </p:txBody>
      </p:sp>
    </p:spTree>
    <p:extLst>
      <p:ext uri="{BB962C8B-B14F-4D97-AF65-F5344CB8AC3E}">
        <p14:creationId xmlns:p14="http://schemas.microsoft.com/office/powerpoint/2010/main" val="1131011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Overall</a:t>
            </a:r>
            <a:r>
              <a:rPr lang="tr-TR" sz="2400" dirty="0"/>
              <a:t> </a:t>
            </a:r>
            <a:r>
              <a:rPr lang="tr-TR" sz="2400" dirty="0" err="1"/>
              <a:t>goal</a:t>
            </a:r>
            <a:r>
              <a:rPr lang="tr-TR" sz="2400" dirty="0"/>
              <a:t> of </a:t>
            </a:r>
            <a:r>
              <a:rPr lang="tr-TR" sz="2400" dirty="0" err="1"/>
              <a:t>state</a:t>
            </a:r>
            <a:r>
              <a:rPr lang="tr-TR" sz="2400" dirty="0"/>
              <a:t> </a:t>
            </a:r>
            <a:r>
              <a:rPr lang="tr-TR" sz="2400" dirty="0" err="1"/>
              <a:t>pattern</a:t>
            </a:r>
            <a:r>
              <a:rPr lang="tr-TR" sz="2400" dirty="0"/>
              <a:t>:</a:t>
            </a:r>
          </a:p>
          <a:p>
            <a:pPr lvl="1"/>
            <a:r>
              <a:rPr lang="tr-TR" sz="2000" dirty="0" err="1"/>
              <a:t>Context</a:t>
            </a:r>
            <a:r>
              <a:rPr lang="tr-TR" sz="2000" dirty="0"/>
              <a:t> </a:t>
            </a:r>
            <a:r>
              <a:rPr lang="tr-TR" sz="2000" dirty="0" err="1"/>
              <a:t>should</a:t>
            </a:r>
            <a:r>
              <a:rPr lang="tr-TR" sz="2000" dirty="0"/>
              <a:t> </a:t>
            </a:r>
            <a:r>
              <a:rPr lang="tr-TR" sz="2000" dirty="0" err="1"/>
              <a:t>perform</a:t>
            </a:r>
            <a:r>
              <a:rPr lang="tr-TR" sz="2000" dirty="0"/>
              <a:t> </a:t>
            </a:r>
            <a:r>
              <a:rPr lang="tr-TR" sz="2000" dirty="0" err="1"/>
              <a:t>actions</a:t>
            </a:r>
            <a:r>
              <a:rPr lang="tr-TR" sz="2000" dirty="0"/>
              <a:t> (</a:t>
            </a:r>
            <a:r>
              <a:rPr lang="tr-TR" sz="2000" dirty="0" err="1"/>
              <a:t>fly</a:t>
            </a:r>
            <a:r>
              <a:rPr lang="tr-TR" sz="2000" dirty="0"/>
              <a:t>, </a:t>
            </a:r>
            <a:r>
              <a:rPr lang="tr-TR" sz="2000" dirty="0" err="1"/>
              <a:t>swim</a:t>
            </a:r>
            <a:r>
              <a:rPr lang="tr-TR" sz="2000" dirty="0"/>
              <a:t>, </a:t>
            </a:r>
            <a:r>
              <a:rPr lang="tr-TR" sz="2000" dirty="0" err="1"/>
              <a:t>walk</a:t>
            </a:r>
            <a:r>
              <a:rPr lang="tr-TR" sz="2000" dirty="0"/>
              <a:t>)... </a:t>
            </a:r>
            <a:r>
              <a:rPr lang="tr-TR" sz="2000" dirty="0">
                <a:sym typeface="Wingdings" panose="05000000000000000000" pitchFamily="2" charset="2"/>
              </a:rPr>
              <a:t> </a:t>
            </a:r>
            <a:r>
              <a:rPr lang="tr-TR" sz="2000" dirty="0" err="1">
                <a:sym typeface="Wingdings" panose="05000000000000000000" pitchFamily="2" charset="2"/>
              </a:rPr>
              <a:t>high</a:t>
            </a:r>
            <a:r>
              <a:rPr lang="tr-TR" sz="2000" dirty="0">
                <a:sym typeface="Wingdings" panose="05000000000000000000" pitchFamily="2" charset="2"/>
              </a:rPr>
              <a:t> </a:t>
            </a:r>
            <a:r>
              <a:rPr lang="tr-TR" sz="2000" dirty="0" err="1">
                <a:sym typeface="Wingdings" panose="05000000000000000000" pitchFamily="2" charset="2"/>
              </a:rPr>
              <a:t>level</a:t>
            </a:r>
            <a:r>
              <a:rPr lang="tr-TR" sz="2000" dirty="0">
                <a:sym typeface="Wingdings" panose="05000000000000000000" pitchFamily="2" charset="2"/>
              </a:rPr>
              <a:t> </a:t>
            </a:r>
            <a:r>
              <a:rPr lang="tr-TR" sz="2000" dirty="0" err="1">
                <a:sym typeface="Wingdings" panose="05000000000000000000" pitchFamily="2" charset="2"/>
              </a:rPr>
              <a:t>module</a:t>
            </a:r>
            <a:endParaRPr lang="tr-TR" sz="2000" dirty="0"/>
          </a:p>
          <a:p>
            <a:pPr lvl="1"/>
            <a:r>
              <a:rPr lang="tr-TR" sz="2000" dirty="0"/>
              <a:t>…</a:t>
            </a:r>
            <a:r>
              <a:rPr lang="tr-TR" sz="2000" dirty="0" err="1"/>
              <a:t>without</a:t>
            </a:r>
            <a:r>
              <a:rPr lang="tr-TR" sz="2000" dirty="0"/>
              <a:t> </a:t>
            </a:r>
            <a:r>
              <a:rPr lang="tr-TR" sz="2000" dirty="0" err="1"/>
              <a:t>caring</a:t>
            </a:r>
            <a:r>
              <a:rPr lang="tr-TR" sz="2000" dirty="0"/>
              <a:t> </a:t>
            </a:r>
            <a:r>
              <a:rPr lang="tr-TR" sz="2000" dirty="0" err="1"/>
              <a:t>for</a:t>
            </a:r>
            <a:r>
              <a:rPr lang="tr-TR" sz="2000" dirty="0"/>
              <a:t> </a:t>
            </a:r>
            <a:r>
              <a:rPr lang="tr-TR" sz="2000" dirty="0" err="1"/>
              <a:t>current</a:t>
            </a:r>
            <a:r>
              <a:rPr lang="tr-TR" sz="2000" dirty="0"/>
              <a:t> </a:t>
            </a:r>
            <a:r>
              <a:rPr lang="tr-TR" sz="2000" dirty="0" err="1"/>
              <a:t>state</a:t>
            </a:r>
            <a:r>
              <a:rPr lang="tr-TR" sz="2000" dirty="0"/>
              <a:t> </a:t>
            </a:r>
            <a:r>
              <a:rPr lang="tr-TR" sz="2000" dirty="0">
                <a:sym typeface="Wingdings" panose="05000000000000000000" pitchFamily="2" charset="2"/>
              </a:rPr>
              <a:t> </a:t>
            </a:r>
            <a:r>
              <a:rPr lang="tr-TR" sz="2000" dirty="0" err="1">
                <a:sym typeface="Wingdings" panose="05000000000000000000" pitchFamily="2" charset="2"/>
              </a:rPr>
              <a:t>low</a:t>
            </a:r>
            <a:r>
              <a:rPr lang="tr-TR" sz="2000" dirty="0">
                <a:sym typeface="Wingdings" panose="05000000000000000000" pitchFamily="2" charset="2"/>
              </a:rPr>
              <a:t> </a:t>
            </a:r>
            <a:r>
              <a:rPr lang="tr-TR" sz="2000" dirty="0" err="1">
                <a:sym typeface="Wingdings" panose="05000000000000000000" pitchFamily="2" charset="2"/>
              </a:rPr>
              <a:t>level</a:t>
            </a:r>
            <a:r>
              <a:rPr lang="tr-TR" sz="2000" dirty="0">
                <a:sym typeface="Wingdings" panose="05000000000000000000" pitchFamily="2" charset="2"/>
              </a:rPr>
              <a:t> </a:t>
            </a:r>
            <a:r>
              <a:rPr lang="tr-TR" sz="2000" dirty="0" err="1">
                <a:sym typeface="Wingdings" panose="05000000000000000000" pitchFamily="2" charset="2"/>
              </a:rPr>
              <a:t>module</a:t>
            </a:r>
            <a:endParaRPr lang="tr-TR" sz="2000" dirty="0"/>
          </a:p>
        </p:txBody>
      </p:sp>
    </p:spTree>
    <p:extLst>
      <p:ext uri="{BB962C8B-B14F-4D97-AF65-F5344CB8AC3E}">
        <p14:creationId xmlns:p14="http://schemas.microsoft.com/office/powerpoint/2010/main" val="3430772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Dependency</a:t>
            </a:r>
            <a:r>
              <a:rPr lang="tr-TR" sz="2400" dirty="0"/>
              <a:t> </a:t>
            </a:r>
            <a:r>
              <a:rPr lang="tr-TR" sz="2400" dirty="0" err="1"/>
              <a:t>Inversion</a:t>
            </a:r>
            <a:r>
              <a:rPr lang="tr-TR" sz="2400" dirty="0"/>
              <a:t> </a:t>
            </a:r>
            <a:r>
              <a:rPr lang="tr-TR" sz="2400" dirty="0" err="1"/>
              <a:t>Principle</a:t>
            </a:r>
            <a:r>
              <a:rPr lang="tr-TR" sz="2400" dirty="0"/>
              <a:t>:</a:t>
            </a:r>
          </a:p>
          <a:p>
            <a:pPr lvl="1"/>
            <a:r>
              <a:rPr lang="tr-TR" sz="2000" dirty="0" err="1"/>
              <a:t>Higher</a:t>
            </a:r>
            <a:r>
              <a:rPr lang="tr-TR" sz="2000" dirty="0"/>
              <a:t> </a:t>
            </a:r>
            <a:r>
              <a:rPr lang="tr-TR" sz="2000" dirty="0" err="1"/>
              <a:t>level</a:t>
            </a:r>
            <a:r>
              <a:rPr lang="tr-TR" sz="2000" dirty="0"/>
              <a:t> </a:t>
            </a:r>
            <a:r>
              <a:rPr lang="tr-TR" sz="2000" dirty="0" err="1"/>
              <a:t>modules</a:t>
            </a:r>
            <a:r>
              <a:rPr lang="tr-TR" sz="2000" dirty="0"/>
              <a:t> </a:t>
            </a:r>
            <a:r>
              <a:rPr lang="tr-TR" sz="2000" dirty="0" err="1"/>
              <a:t>should</a:t>
            </a:r>
            <a:r>
              <a:rPr lang="tr-TR" sz="2000" dirty="0"/>
              <a:t> not </a:t>
            </a:r>
            <a:r>
              <a:rPr lang="tr-TR" sz="2000" dirty="0" err="1"/>
              <a:t>depend</a:t>
            </a:r>
            <a:r>
              <a:rPr lang="tr-TR" sz="2000" dirty="0"/>
              <a:t> on </a:t>
            </a:r>
            <a:r>
              <a:rPr lang="tr-TR" sz="2000" dirty="0" err="1"/>
              <a:t>lower</a:t>
            </a:r>
            <a:r>
              <a:rPr lang="tr-TR" sz="2000" dirty="0"/>
              <a:t> </a:t>
            </a:r>
            <a:r>
              <a:rPr lang="tr-TR" sz="2000" dirty="0" err="1"/>
              <a:t>modules</a:t>
            </a:r>
            <a:endParaRPr lang="tr-TR" sz="2000" dirty="0"/>
          </a:p>
        </p:txBody>
      </p:sp>
    </p:spTree>
    <p:extLst>
      <p:ext uri="{BB962C8B-B14F-4D97-AF65-F5344CB8AC3E}">
        <p14:creationId xmlns:p14="http://schemas.microsoft.com/office/powerpoint/2010/main" val="324261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Dependency</a:t>
            </a:r>
            <a:r>
              <a:rPr lang="tr-TR" sz="2400" dirty="0"/>
              <a:t> </a:t>
            </a:r>
            <a:r>
              <a:rPr lang="tr-TR" sz="2400" dirty="0" err="1"/>
              <a:t>Inversion</a:t>
            </a:r>
            <a:r>
              <a:rPr lang="tr-TR" sz="2400" dirty="0"/>
              <a:t> </a:t>
            </a:r>
            <a:r>
              <a:rPr lang="tr-TR" sz="2400" dirty="0" err="1"/>
              <a:t>Principle</a:t>
            </a:r>
            <a:r>
              <a:rPr lang="tr-TR" sz="2400" dirty="0"/>
              <a:t>:</a:t>
            </a:r>
          </a:p>
          <a:p>
            <a:pPr lvl="1"/>
            <a:r>
              <a:rPr lang="tr-TR" sz="2000" dirty="0" err="1"/>
              <a:t>Higher</a:t>
            </a:r>
            <a:r>
              <a:rPr lang="tr-TR" sz="2000" dirty="0"/>
              <a:t> </a:t>
            </a:r>
            <a:r>
              <a:rPr lang="tr-TR" sz="2000" dirty="0" err="1"/>
              <a:t>level</a:t>
            </a:r>
            <a:r>
              <a:rPr lang="tr-TR" sz="2000" dirty="0"/>
              <a:t> </a:t>
            </a:r>
            <a:r>
              <a:rPr lang="tr-TR" sz="2000" dirty="0" err="1"/>
              <a:t>modules</a:t>
            </a:r>
            <a:r>
              <a:rPr lang="tr-TR" sz="2000" dirty="0"/>
              <a:t> </a:t>
            </a:r>
            <a:r>
              <a:rPr lang="tr-TR" sz="2000" dirty="0" err="1"/>
              <a:t>should</a:t>
            </a:r>
            <a:r>
              <a:rPr lang="tr-TR" sz="2000" dirty="0"/>
              <a:t> not </a:t>
            </a:r>
            <a:r>
              <a:rPr lang="tr-TR" sz="2000" dirty="0" err="1"/>
              <a:t>depend</a:t>
            </a:r>
            <a:r>
              <a:rPr lang="tr-TR" sz="2000" dirty="0"/>
              <a:t> on </a:t>
            </a:r>
            <a:r>
              <a:rPr lang="tr-TR" sz="2000" dirty="0" err="1"/>
              <a:t>lower</a:t>
            </a:r>
            <a:r>
              <a:rPr lang="tr-TR" sz="2000" dirty="0"/>
              <a:t> </a:t>
            </a:r>
            <a:r>
              <a:rPr lang="tr-TR" sz="2000" dirty="0" err="1"/>
              <a:t>modules</a:t>
            </a:r>
            <a:endParaRPr lang="tr-TR" sz="2000" dirty="0"/>
          </a:p>
        </p:txBody>
      </p:sp>
      <p:pic>
        <p:nvPicPr>
          <p:cNvPr id="5" name="Resim 4">
            <a:extLst>
              <a:ext uri="{FF2B5EF4-FFF2-40B4-BE49-F238E27FC236}">
                <a16:creationId xmlns:a16="http://schemas.microsoft.com/office/drawing/2014/main" id="{F8267251-1703-40A4-8403-67A57FA476CB}"/>
              </a:ext>
            </a:extLst>
          </p:cNvPr>
          <p:cNvPicPr>
            <a:picLocks noChangeAspect="1"/>
          </p:cNvPicPr>
          <p:nvPr/>
        </p:nvPicPr>
        <p:blipFill>
          <a:blip r:embed="rId3"/>
          <a:stretch>
            <a:fillRect/>
          </a:stretch>
        </p:blipFill>
        <p:spPr>
          <a:xfrm>
            <a:off x="1742383" y="3174415"/>
            <a:ext cx="3545038" cy="3282756"/>
          </a:xfrm>
          <a:prstGeom prst="rect">
            <a:avLst/>
          </a:prstGeom>
        </p:spPr>
      </p:pic>
      <p:pic>
        <p:nvPicPr>
          <p:cNvPr id="6" name="Resim 5">
            <a:extLst>
              <a:ext uri="{FF2B5EF4-FFF2-40B4-BE49-F238E27FC236}">
                <a16:creationId xmlns:a16="http://schemas.microsoft.com/office/drawing/2014/main" id="{7CBE7285-CE1C-4B67-B488-D4222D864384}"/>
              </a:ext>
            </a:extLst>
          </p:cNvPr>
          <p:cNvPicPr>
            <a:picLocks noChangeAspect="1"/>
          </p:cNvPicPr>
          <p:nvPr/>
        </p:nvPicPr>
        <p:blipFill>
          <a:blip r:embed="rId4"/>
          <a:stretch>
            <a:fillRect/>
          </a:stretch>
        </p:blipFill>
        <p:spPr>
          <a:xfrm>
            <a:off x="6096000" y="3174414"/>
            <a:ext cx="3971731" cy="32827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369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Dependency</a:t>
            </a:r>
            <a:r>
              <a:rPr lang="tr-TR" sz="2400" dirty="0"/>
              <a:t> </a:t>
            </a:r>
            <a:r>
              <a:rPr lang="tr-TR" sz="2400" dirty="0" err="1"/>
              <a:t>Inversion</a:t>
            </a:r>
            <a:r>
              <a:rPr lang="tr-TR" sz="2400" dirty="0"/>
              <a:t> </a:t>
            </a:r>
            <a:r>
              <a:rPr lang="tr-TR" sz="2400" dirty="0" err="1"/>
              <a:t>Principle</a:t>
            </a:r>
            <a:r>
              <a:rPr lang="tr-TR" sz="2400" dirty="0"/>
              <a:t>:</a:t>
            </a:r>
          </a:p>
          <a:p>
            <a:pPr lvl="1"/>
            <a:r>
              <a:rPr lang="tr-TR" sz="2000" dirty="0" err="1"/>
              <a:t>Higher</a:t>
            </a:r>
            <a:r>
              <a:rPr lang="tr-TR" sz="2000" dirty="0"/>
              <a:t> </a:t>
            </a:r>
            <a:r>
              <a:rPr lang="tr-TR" sz="2000" dirty="0" err="1"/>
              <a:t>level</a:t>
            </a:r>
            <a:r>
              <a:rPr lang="tr-TR" sz="2000" dirty="0"/>
              <a:t> </a:t>
            </a:r>
            <a:r>
              <a:rPr lang="tr-TR" sz="2000" dirty="0" err="1"/>
              <a:t>modules</a:t>
            </a:r>
            <a:r>
              <a:rPr lang="tr-TR" sz="2000" dirty="0"/>
              <a:t> </a:t>
            </a:r>
            <a:r>
              <a:rPr lang="tr-TR" sz="2000" dirty="0" err="1"/>
              <a:t>should</a:t>
            </a:r>
            <a:r>
              <a:rPr lang="tr-TR" sz="2000" dirty="0"/>
              <a:t> not </a:t>
            </a:r>
            <a:r>
              <a:rPr lang="tr-TR" sz="2000" dirty="0" err="1"/>
              <a:t>depend</a:t>
            </a:r>
            <a:r>
              <a:rPr lang="tr-TR" sz="2000" dirty="0"/>
              <a:t> on </a:t>
            </a:r>
            <a:r>
              <a:rPr lang="tr-TR" sz="2000" dirty="0" err="1"/>
              <a:t>lower</a:t>
            </a:r>
            <a:r>
              <a:rPr lang="tr-TR" sz="2000" dirty="0"/>
              <a:t> </a:t>
            </a:r>
            <a:r>
              <a:rPr lang="tr-TR" sz="2000" dirty="0" err="1"/>
              <a:t>modules</a:t>
            </a:r>
            <a:endParaRPr lang="tr-TR" sz="2000" dirty="0"/>
          </a:p>
          <a:p>
            <a:pPr lvl="1"/>
            <a:r>
              <a:rPr lang="tr-TR" sz="2000" dirty="0" err="1"/>
              <a:t>Both</a:t>
            </a:r>
            <a:r>
              <a:rPr lang="tr-TR" sz="2000" dirty="0"/>
              <a:t> </a:t>
            </a:r>
            <a:r>
              <a:rPr lang="tr-TR" sz="2000" dirty="0" err="1"/>
              <a:t>should</a:t>
            </a:r>
            <a:r>
              <a:rPr lang="tr-TR" sz="2000" dirty="0"/>
              <a:t> </a:t>
            </a:r>
            <a:r>
              <a:rPr lang="tr-TR" sz="2000" dirty="0" err="1"/>
              <a:t>depend</a:t>
            </a:r>
            <a:r>
              <a:rPr lang="tr-TR" sz="2000" dirty="0"/>
              <a:t> on </a:t>
            </a:r>
            <a:r>
              <a:rPr lang="tr-TR" sz="2000" dirty="0" err="1"/>
              <a:t>abstraction</a:t>
            </a:r>
            <a:endParaRPr lang="tr-TR" sz="2000" dirty="0"/>
          </a:p>
        </p:txBody>
      </p:sp>
    </p:spTree>
    <p:extLst>
      <p:ext uri="{BB962C8B-B14F-4D97-AF65-F5344CB8AC3E}">
        <p14:creationId xmlns:p14="http://schemas.microsoft.com/office/powerpoint/2010/main" val="1124904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52F90B6-48E5-4B53-85DD-C46F3C19C19C}"/>
              </a:ext>
            </a:extLst>
          </p:cNvPr>
          <p:cNvPicPr>
            <a:picLocks noChangeAspect="1"/>
          </p:cNvPicPr>
          <p:nvPr/>
        </p:nvPicPr>
        <p:blipFill>
          <a:blip r:embed="rId3"/>
          <a:stretch>
            <a:fillRect/>
          </a:stretch>
        </p:blipFill>
        <p:spPr>
          <a:xfrm>
            <a:off x="1742384" y="3174414"/>
            <a:ext cx="3545038" cy="3219057"/>
          </a:xfrm>
          <a:prstGeom prst="rect">
            <a:avLst/>
          </a:prstGeom>
        </p:spPr>
      </p:pic>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Dependency</a:t>
            </a:r>
            <a:r>
              <a:rPr lang="tr-TR" sz="2400" dirty="0"/>
              <a:t> </a:t>
            </a:r>
            <a:r>
              <a:rPr lang="tr-TR" sz="2400" dirty="0" err="1"/>
              <a:t>Inversion</a:t>
            </a:r>
            <a:r>
              <a:rPr lang="tr-TR" sz="2400" dirty="0"/>
              <a:t> </a:t>
            </a:r>
            <a:r>
              <a:rPr lang="tr-TR" sz="2400" dirty="0" err="1"/>
              <a:t>Principle</a:t>
            </a:r>
            <a:r>
              <a:rPr lang="tr-TR" sz="2400" dirty="0"/>
              <a:t>:</a:t>
            </a:r>
          </a:p>
          <a:p>
            <a:pPr lvl="1"/>
            <a:r>
              <a:rPr lang="tr-TR" sz="2000" dirty="0" err="1"/>
              <a:t>Higher</a:t>
            </a:r>
            <a:r>
              <a:rPr lang="tr-TR" sz="2000" dirty="0"/>
              <a:t> </a:t>
            </a:r>
            <a:r>
              <a:rPr lang="tr-TR" sz="2000" dirty="0" err="1"/>
              <a:t>level</a:t>
            </a:r>
            <a:r>
              <a:rPr lang="tr-TR" sz="2000" dirty="0"/>
              <a:t> </a:t>
            </a:r>
            <a:r>
              <a:rPr lang="tr-TR" sz="2000" dirty="0" err="1"/>
              <a:t>modules</a:t>
            </a:r>
            <a:r>
              <a:rPr lang="tr-TR" sz="2000" dirty="0"/>
              <a:t> </a:t>
            </a:r>
            <a:r>
              <a:rPr lang="tr-TR" sz="2000" dirty="0" err="1"/>
              <a:t>should</a:t>
            </a:r>
            <a:r>
              <a:rPr lang="tr-TR" sz="2000" dirty="0"/>
              <a:t> not </a:t>
            </a:r>
            <a:r>
              <a:rPr lang="tr-TR" sz="2000" dirty="0" err="1"/>
              <a:t>depend</a:t>
            </a:r>
            <a:r>
              <a:rPr lang="tr-TR" sz="2000" dirty="0"/>
              <a:t> on </a:t>
            </a:r>
            <a:r>
              <a:rPr lang="tr-TR" sz="2000" dirty="0" err="1"/>
              <a:t>lower</a:t>
            </a:r>
            <a:r>
              <a:rPr lang="tr-TR" sz="2000" dirty="0"/>
              <a:t> </a:t>
            </a:r>
            <a:r>
              <a:rPr lang="tr-TR" sz="2000" dirty="0" err="1"/>
              <a:t>modules</a:t>
            </a:r>
            <a:endParaRPr lang="tr-TR" sz="2000" dirty="0"/>
          </a:p>
          <a:p>
            <a:pPr lvl="1"/>
            <a:r>
              <a:rPr lang="tr-TR" sz="2000" dirty="0" err="1"/>
              <a:t>Both</a:t>
            </a:r>
            <a:r>
              <a:rPr lang="tr-TR" sz="2000" dirty="0"/>
              <a:t> </a:t>
            </a:r>
            <a:r>
              <a:rPr lang="tr-TR" sz="2000" dirty="0" err="1"/>
              <a:t>should</a:t>
            </a:r>
            <a:r>
              <a:rPr lang="tr-TR" sz="2000" dirty="0"/>
              <a:t> </a:t>
            </a:r>
            <a:r>
              <a:rPr lang="tr-TR" sz="2000" dirty="0" err="1"/>
              <a:t>depend</a:t>
            </a:r>
            <a:r>
              <a:rPr lang="tr-TR" sz="2000" dirty="0"/>
              <a:t> on </a:t>
            </a:r>
            <a:r>
              <a:rPr lang="tr-TR" sz="2000" dirty="0" err="1"/>
              <a:t>abstraction</a:t>
            </a:r>
            <a:endParaRPr lang="tr-TR" sz="2000" dirty="0"/>
          </a:p>
        </p:txBody>
      </p:sp>
      <p:pic>
        <p:nvPicPr>
          <p:cNvPr id="9" name="Resim 8">
            <a:extLst>
              <a:ext uri="{FF2B5EF4-FFF2-40B4-BE49-F238E27FC236}">
                <a16:creationId xmlns:a16="http://schemas.microsoft.com/office/drawing/2014/main" id="{89F2F768-AA11-42CA-9D1C-6A23AB4DF52C}"/>
              </a:ext>
            </a:extLst>
          </p:cNvPr>
          <p:cNvPicPr>
            <a:picLocks noChangeAspect="1"/>
          </p:cNvPicPr>
          <p:nvPr/>
        </p:nvPicPr>
        <p:blipFill>
          <a:blip r:embed="rId4"/>
          <a:stretch>
            <a:fillRect/>
          </a:stretch>
        </p:blipFill>
        <p:spPr>
          <a:xfrm>
            <a:off x="6574194" y="3174414"/>
            <a:ext cx="2114007" cy="3219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1871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52F90B6-48E5-4B53-85DD-C46F3C19C19C}"/>
              </a:ext>
            </a:extLst>
          </p:cNvPr>
          <p:cNvPicPr>
            <a:picLocks noChangeAspect="1"/>
          </p:cNvPicPr>
          <p:nvPr/>
        </p:nvPicPr>
        <p:blipFill>
          <a:blip r:embed="rId3"/>
          <a:stretch>
            <a:fillRect/>
          </a:stretch>
        </p:blipFill>
        <p:spPr>
          <a:xfrm>
            <a:off x="6717094" y="3241967"/>
            <a:ext cx="3545038" cy="3219057"/>
          </a:xfrm>
          <a:prstGeom prst="rect">
            <a:avLst/>
          </a:prstGeom>
        </p:spPr>
      </p:pic>
      <p:sp>
        <p:nvSpPr>
          <p:cNvPr id="2" name="Başlık 1">
            <a:extLst>
              <a:ext uri="{FF2B5EF4-FFF2-40B4-BE49-F238E27FC236}">
                <a16:creationId xmlns:a16="http://schemas.microsoft.com/office/drawing/2014/main" id="{A5B3B4D8-2377-46EC-98C6-49DBB8F8E0D1}"/>
              </a:ext>
            </a:extLst>
          </p:cNvPr>
          <p:cNvSpPr>
            <a:spLocks noGrp="1"/>
          </p:cNvSpPr>
          <p:nvPr>
            <p:ph type="title"/>
          </p:nvPr>
        </p:nvSpPr>
        <p:spPr/>
        <p:txBody>
          <a:bodyPr/>
          <a:lstStyle/>
          <a:p>
            <a:r>
              <a:rPr lang="tr-TR" dirty="0" err="1"/>
              <a:t>Dependecy</a:t>
            </a:r>
            <a:r>
              <a:rPr lang="tr-TR" dirty="0"/>
              <a:t> </a:t>
            </a:r>
            <a:r>
              <a:rPr lang="tr-TR" dirty="0" err="1"/>
              <a:t>Inversion</a:t>
            </a:r>
            <a:r>
              <a:rPr lang="tr-TR" dirty="0"/>
              <a:t> </a:t>
            </a:r>
            <a:r>
              <a:rPr lang="tr-TR" dirty="0" err="1"/>
              <a:t>principle</a:t>
            </a:r>
            <a:endParaRPr lang="tr-TR" dirty="0"/>
          </a:p>
        </p:txBody>
      </p:sp>
      <p:sp>
        <p:nvSpPr>
          <p:cNvPr id="3" name="İçerik Yer Tutucusu 2">
            <a:extLst>
              <a:ext uri="{FF2B5EF4-FFF2-40B4-BE49-F238E27FC236}">
                <a16:creationId xmlns:a16="http://schemas.microsoft.com/office/drawing/2014/main" id="{FFA7BA6A-7239-4554-82F4-717C773EC8FD}"/>
              </a:ext>
            </a:extLst>
          </p:cNvPr>
          <p:cNvSpPr>
            <a:spLocks noGrp="1"/>
          </p:cNvSpPr>
          <p:nvPr>
            <p:ph idx="1"/>
          </p:nvPr>
        </p:nvSpPr>
        <p:spPr/>
        <p:txBody>
          <a:bodyPr>
            <a:normAutofit/>
          </a:bodyPr>
          <a:lstStyle/>
          <a:p>
            <a:r>
              <a:rPr lang="tr-TR" sz="2400" dirty="0" err="1"/>
              <a:t>Dependency</a:t>
            </a:r>
            <a:r>
              <a:rPr lang="tr-TR" sz="2400" dirty="0"/>
              <a:t> </a:t>
            </a:r>
            <a:r>
              <a:rPr lang="tr-TR" sz="2400" dirty="0" err="1"/>
              <a:t>Inversion</a:t>
            </a:r>
            <a:r>
              <a:rPr lang="tr-TR" sz="2400" dirty="0"/>
              <a:t> </a:t>
            </a:r>
            <a:r>
              <a:rPr lang="tr-TR" sz="2400" dirty="0" err="1"/>
              <a:t>Principle</a:t>
            </a:r>
            <a:r>
              <a:rPr lang="tr-TR" sz="2400" dirty="0"/>
              <a:t>:</a:t>
            </a:r>
          </a:p>
          <a:p>
            <a:pPr lvl="1"/>
            <a:r>
              <a:rPr lang="tr-TR" sz="2000" dirty="0" err="1"/>
              <a:t>Higher</a:t>
            </a:r>
            <a:r>
              <a:rPr lang="tr-TR" sz="2000" dirty="0"/>
              <a:t> </a:t>
            </a:r>
            <a:r>
              <a:rPr lang="tr-TR" sz="2000" dirty="0" err="1"/>
              <a:t>level</a:t>
            </a:r>
            <a:r>
              <a:rPr lang="tr-TR" sz="2000" dirty="0"/>
              <a:t> </a:t>
            </a:r>
            <a:r>
              <a:rPr lang="tr-TR" sz="2000" dirty="0" err="1"/>
              <a:t>modules</a:t>
            </a:r>
            <a:r>
              <a:rPr lang="tr-TR" sz="2000" dirty="0"/>
              <a:t> </a:t>
            </a:r>
            <a:r>
              <a:rPr lang="tr-TR" sz="2000" dirty="0" err="1"/>
              <a:t>should</a:t>
            </a:r>
            <a:r>
              <a:rPr lang="tr-TR" sz="2000" dirty="0"/>
              <a:t> not </a:t>
            </a:r>
            <a:r>
              <a:rPr lang="tr-TR" sz="2000" dirty="0" err="1"/>
              <a:t>depend</a:t>
            </a:r>
            <a:r>
              <a:rPr lang="tr-TR" sz="2000" dirty="0"/>
              <a:t> on </a:t>
            </a:r>
            <a:r>
              <a:rPr lang="tr-TR" sz="2000" dirty="0" err="1"/>
              <a:t>lower</a:t>
            </a:r>
            <a:r>
              <a:rPr lang="tr-TR" sz="2000" dirty="0"/>
              <a:t> </a:t>
            </a:r>
            <a:r>
              <a:rPr lang="tr-TR" sz="2000" dirty="0" err="1"/>
              <a:t>modules</a:t>
            </a:r>
            <a:endParaRPr lang="tr-TR" sz="2000" dirty="0"/>
          </a:p>
          <a:p>
            <a:pPr lvl="1"/>
            <a:r>
              <a:rPr lang="tr-TR" sz="2000" dirty="0" err="1"/>
              <a:t>Both</a:t>
            </a:r>
            <a:r>
              <a:rPr lang="tr-TR" sz="2000" dirty="0"/>
              <a:t> </a:t>
            </a:r>
            <a:r>
              <a:rPr lang="tr-TR" sz="2000" dirty="0" err="1"/>
              <a:t>should</a:t>
            </a:r>
            <a:r>
              <a:rPr lang="tr-TR" sz="2000" dirty="0"/>
              <a:t> </a:t>
            </a:r>
            <a:r>
              <a:rPr lang="tr-TR" sz="2000" dirty="0" err="1"/>
              <a:t>depend</a:t>
            </a:r>
            <a:r>
              <a:rPr lang="tr-TR" sz="2000" dirty="0"/>
              <a:t> on </a:t>
            </a:r>
            <a:r>
              <a:rPr lang="tr-TR" sz="2000" dirty="0" err="1"/>
              <a:t>abstraction</a:t>
            </a:r>
            <a:endParaRPr lang="tr-TR" sz="2000" dirty="0"/>
          </a:p>
        </p:txBody>
      </p:sp>
      <p:pic>
        <p:nvPicPr>
          <p:cNvPr id="6" name="Resim 5">
            <a:extLst>
              <a:ext uri="{FF2B5EF4-FFF2-40B4-BE49-F238E27FC236}">
                <a16:creationId xmlns:a16="http://schemas.microsoft.com/office/drawing/2014/main" id="{FA3C9EA1-9F5D-45DF-A05A-9098894E41D0}"/>
              </a:ext>
            </a:extLst>
          </p:cNvPr>
          <p:cNvPicPr>
            <a:picLocks noChangeAspect="1"/>
          </p:cNvPicPr>
          <p:nvPr/>
        </p:nvPicPr>
        <p:blipFill>
          <a:blip r:embed="rId4"/>
          <a:stretch>
            <a:fillRect/>
          </a:stretch>
        </p:blipFill>
        <p:spPr>
          <a:xfrm>
            <a:off x="1575921" y="3210118"/>
            <a:ext cx="3545038" cy="3282756"/>
          </a:xfrm>
          <a:prstGeom prst="rect">
            <a:avLst/>
          </a:prstGeom>
        </p:spPr>
      </p:pic>
      <p:sp>
        <p:nvSpPr>
          <p:cNvPr id="8" name="Ok: Sağ 7">
            <a:extLst>
              <a:ext uri="{FF2B5EF4-FFF2-40B4-BE49-F238E27FC236}">
                <a16:creationId xmlns:a16="http://schemas.microsoft.com/office/drawing/2014/main" id="{8F704669-D775-4472-85DE-54A3057417F6}"/>
              </a:ext>
            </a:extLst>
          </p:cNvPr>
          <p:cNvSpPr/>
          <p:nvPr/>
        </p:nvSpPr>
        <p:spPr>
          <a:xfrm>
            <a:off x="5382578" y="4448619"/>
            <a:ext cx="1072896" cy="402876"/>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Metin kutusu 3">
            <a:extLst>
              <a:ext uri="{FF2B5EF4-FFF2-40B4-BE49-F238E27FC236}">
                <a16:creationId xmlns:a16="http://schemas.microsoft.com/office/drawing/2014/main" id="{B47446AD-2013-4A17-855B-DE54822A79D6}"/>
              </a:ext>
            </a:extLst>
          </p:cNvPr>
          <p:cNvSpPr txBox="1"/>
          <p:nvPr/>
        </p:nvSpPr>
        <p:spPr>
          <a:xfrm>
            <a:off x="5116051" y="4011819"/>
            <a:ext cx="1605952" cy="369332"/>
          </a:xfrm>
          <a:prstGeom prst="rect">
            <a:avLst/>
          </a:prstGeom>
          <a:noFill/>
        </p:spPr>
        <p:txBody>
          <a:bodyPr wrap="none" rtlCol="0">
            <a:spAutoFit/>
          </a:bodyPr>
          <a:lstStyle/>
          <a:p>
            <a:r>
              <a:rPr lang="tr-TR" dirty="0"/>
              <a:t>STATE PATTERN</a:t>
            </a:r>
          </a:p>
        </p:txBody>
      </p:sp>
    </p:spTree>
    <p:extLst>
      <p:ext uri="{BB962C8B-B14F-4D97-AF65-F5344CB8AC3E}">
        <p14:creationId xmlns:p14="http://schemas.microsoft.com/office/powerpoint/2010/main" val="12655900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rgbClr val="C00000"/>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3220982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1572424241"/>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Advantages</a:t>
                      </a:r>
                      <a:r>
                        <a:rPr lang="tr-TR" sz="2500" dirty="0">
                          <a:solidFill>
                            <a:srgbClr val="C00000"/>
                          </a:solidFill>
                        </a:rPr>
                        <a:t> &amp; </a:t>
                      </a:r>
                      <a:r>
                        <a:rPr lang="tr-TR" sz="2500" dirty="0" err="1">
                          <a:solidFill>
                            <a:srgbClr val="C00000"/>
                          </a:solidFill>
                        </a:rPr>
                        <a:t>Disadvantages</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186219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Encapsulates</a:t>
            </a:r>
            <a:r>
              <a:rPr lang="tr-TR" dirty="0"/>
              <a:t> </a:t>
            </a:r>
            <a:r>
              <a:rPr lang="tr-TR" dirty="0" err="1"/>
              <a:t>the</a:t>
            </a:r>
            <a:r>
              <a:rPr lang="tr-TR" dirty="0"/>
              <a:t> </a:t>
            </a:r>
            <a:r>
              <a:rPr lang="tr-TR" dirty="0" err="1"/>
              <a:t>varying</a:t>
            </a:r>
            <a:r>
              <a:rPr lang="tr-TR" dirty="0"/>
              <a:t> </a:t>
            </a:r>
            <a:r>
              <a:rPr lang="tr-TR" dirty="0" err="1"/>
              <a:t>parts</a:t>
            </a:r>
            <a:endParaRPr lang="tr-TR" dirty="0"/>
          </a:p>
          <a:p>
            <a:pPr lvl="1"/>
            <a:r>
              <a:rPr lang="tr-TR" dirty="0" err="1"/>
              <a:t>Code</a:t>
            </a:r>
            <a:r>
              <a:rPr lang="tr-TR" dirty="0"/>
              <a:t> is </a:t>
            </a:r>
            <a:r>
              <a:rPr lang="tr-TR" dirty="0" err="1"/>
              <a:t>easier</a:t>
            </a:r>
            <a:r>
              <a:rPr lang="tr-TR" dirty="0"/>
              <a:t> </a:t>
            </a:r>
            <a:r>
              <a:rPr lang="tr-TR" dirty="0" err="1"/>
              <a:t>to</a:t>
            </a:r>
            <a:r>
              <a:rPr lang="tr-TR" dirty="0"/>
              <a:t> </a:t>
            </a:r>
            <a:r>
              <a:rPr lang="tr-TR" dirty="0" err="1"/>
              <a:t>maintain</a:t>
            </a:r>
            <a:endParaRPr lang="tr-TR" dirty="0"/>
          </a:p>
        </p:txBody>
      </p:sp>
      <p:pic>
        <p:nvPicPr>
          <p:cNvPr id="4" name="Resim 3">
            <a:extLst>
              <a:ext uri="{FF2B5EF4-FFF2-40B4-BE49-F238E27FC236}">
                <a16:creationId xmlns:a16="http://schemas.microsoft.com/office/drawing/2014/main" id="{0913972A-0281-4A56-84C3-DD7D8AB407DD}"/>
              </a:ext>
            </a:extLst>
          </p:cNvPr>
          <p:cNvPicPr>
            <a:picLocks noChangeAspect="1"/>
          </p:cNvPicPr>
          <p:nvPr/>
        </p:nvPicPr>
        <p:blipFill>
          <a:blip r:embed="rId3"/>
          <a:stretch>
            <a:fillRect/>
          </a:stretch>
        </p:blipFill>
        <p:spPr>
          <a:xfrm>
            <a:off x="6990627" y="1825625"/>
            <a:ext cx="4235850" cy="1407336"/>
          </a:xfrm>
          <a:prstGeom prst="rect">
            <a:avLst/>
          </a:prstGeom>
        </p:spPr>
      </p:pic>
    </p:spTree>
    <p:extLst>
      <p:ext uri="{BB962C8B-B14F-4D97-AF65-F5344CB8AC3E}">
        <p14:creationId xmlns:p14="http://schemas.microsoft.com/office/powerpoint/2010/main" val="3436402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045E26-4EFC-4FC7-AA44-F43B6F1D14EB}"/>
              </a:ext>
            </a:extLst>
          </p:cNvPr>
          <p:cNvSpPr>
            <a:spLocks noGrp="1"/>
          </p:cNvSpPr>
          <p:nvPr>
            <p:ph type="title"/>
          </p:nvPr>
        </p:nvSpPr>
        <p:spPr/>
        <p:txBody>
          <a:bodyPr/>
          <a:lstStyle/>
          <a:p>
            <a:r>
              <a:rPr lang="tr-TR" dirty="0" err="1"/>
              <a:t>Duck</a:t>
            </a:r>
            <a:r>
              <a:rPr lang="tr-TR" dirty="0"/>
              <a:t> </a:t>
            </a:r>
            <a:r>
              <a:rPr lang="tr-TR" dirty="0" err="1"/>
              <a:t>Simulation</a:t>
            </a:r>
            <a:r>
              <a:rPr lang="tr-TR" dirty="0"/>
              <a:t> Game: Solution</a:t>
            </a:r>
          </a:p>
        </p:txBody>
      </p:sp>
      <p:pic>
        <p:nvPicPr>
          <p:cNvPr id="21" name="İçerik Yer Tutucusu 20">
            <a:extLst>
              <a:ext uri="{FF2B5EF4-FFF2-40B4-BE49-F238E27FC236}">
                <a16:creationId xmlns:a16="http://schemas.microsoft.com/office/drawing/2014/main" id="{DE6F5A82-6FBE-4F26-8CF4-E73392EFC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46594"/>
            <a:ext cx="7757832" cy="3939881"/>
          </a:xfrm>
        </p:spPr>
      </p:pic>
      <p:sp>
        <p:nvSpPr>
          <p:cNvPr id="24" name="Metin kutusu 23">
            <a:extLst>
              <a:ext uri="{FF2B5EF4-FFF2-40B4-BE49-F238E27FC236}">
                <a16:creationId xmlns:a16="http://schemas.microsoft.com/office/drawing/2014/main" id="{27807195-5D8E-407F-A6E8-E01628617477}"/>
              </a:ext>
            </a:extLst>
          </p:cNvPr>
          <p:cNvSpPr txBox="1"/>
          <p:nvPr/>
        </p:nvSpPr>
        <p:spPr>
          <a:xfrm>
            <a:off x="838200" y="1718586"/>
            <a:ext cx="3210687" cy="400110"/>
          </a:xfrm>
          <a:prstGeom prst="rect">
            <a:avLst/>
          </a:prstGeom>
          <a:noFill/>
        </p:spPr>
        <p:txBody>
          <a:bodyPr wrap="none" rtlCol="0">
            <a:spAutoFit/>
          </a:bodyPr>
          <a:lstStyle/>
          <a:p>
            <a:r>
              <a:rPr lang="tr-TR" sz="2000" dirty="0" err="1"/>
              <a:t>Use</a:t>
            </a:r>
            <a:r>
              <a:rPr lang="tr-TR" sz="2000" dirty="0"/>
              <a:t> </a:t>
            </a:r>
            <a:r>
              <a:rPr lang="tr-TR" sz="2000" dirty="0" err="1"/>
              <a:t>strategy</a:t>
            </a:r>
            <a:r>
              <a:rPr lang="tr-TR" sz="2000" dirty="0"/>
              <a:t> </a:t>
            </a:r>
            <a:r>
              <a:rPr lang="tr-TR" sz="2000" dirty="0" err="1"/>
              <a:t>pattern</a:t>
            </a:r>
            <a:r>
              <a:rPr lang="tr-TR" sz="2000" dirty="0"/>
              <a:t> </a:t>
            </a:r>
            <a:r>
              <a:rPr lang="tr-TR" sz="2000" dirty="0" err="1"/>
              <a:t>instead</a:t>
            </a:r>
            <a:r>
              <a:rPr lang="tr-TR" sz="2000" dirty="0"/>
              <a:t>!</a:t>
            </a:r>
          </a:p>
        </p:txBody>
      </p:sp>
      <p:sp>
        <p:nvSpPr>
          <p:cNvPr id="25" name="Metin kutusu 24">
            <a:extLst>
              <a:ext uri="{FF2B5EF4-FFF2-40B4-BE49-F238E27FC236}">
                <a16:creationId xmlns:a16="http://schemas.microsoft.com/office/drawing/2014/main" id="{D1E623F0-6D0E-489E-9503-C993D9DCB51D}"/>
              </a:ext>
            </a:extLst>
          </p:cNvPr>
          <p:cNvSpPr txBox="1"/>
          <p:nvPr/>
        </p:nvSpPr>
        <p:spPr>
          <a:xfrm>
            <a:off x="8727440" y="2118696"/>
            <a:ext cx="3210687" cy="3170099"/>
          </a:xfrm>
          <a:prstGeom prst="rect">
            <a:avLst/>
          </a:prstGeom>
          <a:noFill/>
        </p:spPr>
        <p:txBody>
          <a:bodyPr wrap="square" rtlCol="0">
            <a:spAutoFit/>
          </a:bodyPr>
          <a:lstStyle/>
          <a:p>
            <a:pPr marL="457178" indent="-457178">
              <a:buFont typeface="Arial" panose="020B0604020202020204" pitchFamily="34" charset="0"/>
              <a:buChar char="•"/>
            </a:pPr>
            <a:r>
              <a:rPr lang="tr-TR" sz="2500" dirty="0" err="1"/>
              <a:t>Don’t</a:t>
            </a:r>
            <a:r>
              <a:rPr lang="tr-TR" sz="2500" dirty="0"/>
              <a:t> </a:t>
            </a:r>
            <a:r>
              <a:rPr lang="tr-TR" sz="2500" dirty="0" err="1"/>
              <a:t>have</a:t>
            </a:r>
            <a:r>
              <a:rPr lang="tr-TR" sz="2500" dirty="0"/>
              <a:t> </a:t>
            </a:r>
            <a:r>
              <a:rPr lang="tr-TR" sz="2500" dirty="0" err="1"/>
              <a:t>to</a:t>
            </a:r>
            <a:r>
              <a:rPr lang="tr-TR" sz="2500" dirty="0"/>
              <a:t> </a:t>
            </a:r>
            <a:r>
              <a:rPr lang="tr-TR" sz="2500" dirty="0" err="1"/>
              <a:t>write</a:t>
            </a:r>
            <a:r>
              <a:rPr lang="tr-TR" sz="2500" dirty="0"/>
              <a:t> </a:t>
            </a:r>
            <a:r>
              <a:rPr lang="tr-TR" sz="2500" dirty="0" err="1"/>
              <a:t>the</a:t>
            </a:r>
            <a:r>
              <a:rPr lang="tr-TR" sz="2500" dirty="0"/>
              <a:t> </a:t>
            </a:r>
            <a:r>
              <a:rPr lang="tr-TR" sz="2500" dirty="0" err="1"/>
              <a:t>same</a:t>
            </a:r>
            <a:r>
              <a:rPr lang="tr-TR" sz="2500" dirty="0"/>
              <a:t> </a:t>
            </a:r>
            <a:r>
              <a:rPr lang="tr-TR" sz="2500" dirty="0" err="1"/>
              <a:t>code</a:t>
            </a:r>
            <a:r>
              <a:rPr lang="tr-TR" sz="2500" dirty="0"/>
              <a:t> </a:t>
            </a:r>
            <a:r>
              <a:rPr lang="tr-TR" sz="2500" dirty="0" err="1"/>
              <a:t>twice</a:t>
            </a:r>
            <a:endParaRPr lang="tr-TR" sz="2500" dirty="0"/>
          </a:p>
          <a:p>
            <a:pPr marL="457178" indent="-457178">
              <a:buFont typeface="Arial" panose="020B0604020202020204" pitchFamily="34" charset="0"/>
              <a:buChar char="•"/>
            </a:pPr>
            <a:endParaRPr lang="tr-TR" sz="2500" dirty="0"/>
          </a:p>
          <a:p>
            <a:pPr marL="457178" indent="-457178">
              <a:buFont typeface="Arial" panose="020B0604020202020204" pitchFamily="34" charset="0"/>
              <a:buChar char="•"/>
            </a:pPr>
            <a:r>
              <a:rPr lang="tr-TR" sz="2500" dirty="0" err="1"/>
              <a:t>Quack</a:t>
            </a:r>
            <a:r>
              <a:rPr lang="tr-TR" sz="2500" dirty="0"/>
              <a:t> </a:t>
            </a:r>
            <a:r>
              <a:rPr lang="tr-TR" sz="2500" dirty="0" err="1"/>
              <a:t>or</a:t>
            </a:r>
            <a:r>
              <a:rPr lang="tr-TR" sz="2500" dirty="0"/>
              <a:t> </a:t>
            </a:r>
            <a:r>
              <a:rPr lang="tr-TR" sz="2500" dirty="0" err="1"/>
              <a:t>fly</a:t>
            </a:r>
            <a:r>
              <a:rPr lang="tr-TR" sz="2500" dirty="0"/>
              <a:t> </a:t>
            </a:r>
            <a:r>
              <a:rPr lang="tr-TR" sz="2500" dirty="0" err="1"/>
              <a:t>behaviour</a:t>
            </a:r>
            <a:r>
              <a:rPr lang="tr-TR" sz="2500" dirty="0"/>
              <a:t> of </a:t>
            </a:r>
            <a:r>
              <a:rPr lang="tr-TR" sz="2500" dirty="0" err="1"/>
              <a:t>ducks</a:t>
            </a:r>
            <a:r>
              <a:rPr lang="tr-TR" sz="2500" dirty="0"/>
              <a:t> can be </a:t>
            </a:r>
            <a:r>
              <a:rPr lang="tr-TR" sz="2500" dirty="0" err="1"/>
              <a:t>changed</a:t>
            </a:r>
            <a:r>
              <a:rPr lang="tr-TR" sz="2500" dirty="0"/>
              <a:t> at </a:t>
            </a:r>
            <a:r>
              <a:rPr lang="tr-TR" sz="2500" dirty="0" err="1"/>
              <a:t>runtime</a:t>
            </a:r>
            <a:endParaRPr lang="tr-TR" sz="2500" dirty="0"/>
          </a:p>
        </p:txBody>
      </p:sp>
    </p:spTree>
    <p:extLst>
      <p:ext uri="{BB962C8B-B14F-4D97-AF65-F5344CB8AC3E}">
        <p14:creationId xmlns:p14="http://schemas.microsoft.com/office/powerpoint/2010/main" val="1856662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97D9E105-1596-4A32-9AB5-5668FCBB95A6}"/>
              </a:ext>
            </a:extLst>
          </p:cNvPr>
          <p:cNvPicPr>
            <a:picLocks noChangeAspect="1"/>
          </p:cNvPicPr>
          <p:nvPr/>
        </p:nvPicPr>
        <p:blipFill>
          <a:blip r:embed="rId3"/>
          <a:stretch>
            <a:fillRect/>
          </a:stretch>
        </p:blipFill>
        <p:spPr>
          <a:xfrm>
            <a:off x="7234177" y="1825625"/>
            <a:ext cx="3992300" cy="1909361"/>
          </a:xfrm>
          <a:prstGeom prst="rect">
            <a:avLst/>
          </a:prstGeom>
          <a:ln>
            <a:noFill/>
          </a:ln>
          <a:effectLst>
            <a:outerShdw blurRad="292100" dist="139700" dir="2700000" algn="tl" rotWithShape="0">
              <a:srgbClr val="333333">
                <a:alpha val="65000"/>
              </a:srgbClr>
            </a:outerShdw>
          </a:effectLst>
        </p:spPr>
      </p:pic>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Encapsulates</a:t>
            </a:r>
            <a:r>
              <a:rPr lang="tr-TR" dirty="0"/>
              <a:t> </a:t>
            </a:r>
            <a:r>
              <a:rPr lang="tr-TR" dirty="0" err="1"/>
              <a:t>the</a:t>
            </a:r>
            <a:r>
              <a:rPr lang="tr-TR" dirty="0"/>
              <a:t> </a:t>
            </a:r>
            <a:r>
              <a:rPr lang="tr-TR" dirty="0" err="1"/>
              <a:t>varying</a:t>
            </a:r>
            <a:r>
              <a:rPr lang="tr-TR" dirty="0"/>
              <a:t> </a:t>
            </a:r>
            <a:r>
              <a:rPr lang="tr-TR" dirty="0" err="1"/>
              <a:t>parts</a:t>
            </a:r>
            <a:endParaRPr lang="tr-TR" dirty="0"/>
          </a:p>
          <a:p>
            <a:pPr lvl="1"/>
            <a:r>
              <a:rPr lang="tr-TR" dirty="0" err="1"/>
              <a:t>Code</a:t>
            </a:r>
            <a:r>
              <a:rPr lang="tr-TR" dirty="0"/>
              <a:t> is </a:t>
            </a:r>
            <a:r>
              <a:rPr lang="tr-TR" dirty="0" err="1"/>
              <a:t>easier</a:t>
            </a:r>
            <a:r>
              <a:rPr lang="tr-TR" dirty="0"/>
              <a:t> </a:t>
            </a:r>
            <a:r>
              <a:rPr lang="tr-TR" dirty="0" err="1"/>
              <a:t>to</a:t>
            </a:r>
            <a:r>
              <a:rPr lang="tr-TR" dirty="0"/>
              <a:t> </a:t>
            </a:r>
            <a:r>
              <a:rPr lang="tr-TR" dirty="0" err="1"/>
              <a:t>maintain</a:t>
            </a:r>
            <a:endParaRPr lang="tr-TR" dirty="0"/>
          </a:p>
          <a:p>
            <a:endParaRPr lang="tr-TR" dirty="0"/>
          </a:p>
          <a:p>
            <a:r>
              <a:rPr lang="tr-TR" dirty="0" err="1"/>
              <a:t>Implementing</a:t>
            </a:r>
            <a:r>
              <a:rPr lang="tr-TR" dirty="0"/>
              <a:t> </a:t>
            </a:r>
            <a:r>
              <a:rPr lang="tr-TR" dirty="0" err="1"/>
              <a:t>logic</a:t>
            </a:r>
            <a:r>
              <a:rPr lang="tr-TR" dirty="0"/>
              <a:t> </a:t>
            </a:r>
            <a:r>
              <a:rPr lang="tr-TR" dirty="0" err="1"/>
              <a:t>becomes</a:t>
            </a:r>
            <a:r>
              <a:rPr lang="tr-TR" dirty="0"/>
              <a:t> </a:t>
            </a:r>
            <a:r>
              <a:rPr lang="tr-TR" dirty="0" err="1"/>
              <a:t>intuitive</a:t>
            </a:r>
            <a:endParaRPr lang="tr-TR" dirty="0"/>
          </a:p>
        </p:txBody>
      </p:sp>
      <p:pic>
        <p:nvPicPr>
          <p:cNvPr id="6" name="Resim 5">
            <a:extLst>
              <a:ext uri="{FF2B5EF4-FFF2-40B4-BE49-F238E27FC236}">
                <a16:creationId xmlns:a16="http://schemas.microsoft.com/office/drawing/2014/main" id="{B2F36B22-6B5F-47AA-8CAE-0DD9FBE0BC35}"/>
              </a:ext>
            </a:extLst>
          </p:cNvPr>
          <p:cNvPicPr>
            <a:picLocks noChangeAspect="1"/>
          </p:cNvPicPr>
          <p:nvPr/>
        </p:nvPicPr>
        <p:blipFill>
          <a:blip r:embed="rId4"/>
          <a:stretch>
            <a:fillRect/>
          </a:stretch>
        </p:blipFill>
        <p:spPr>
          <a:xfrm>
            <a:off x="7234177" y="4178282"/>
            <a:ext cx="3483980" cy="1159054"/>
          </a:xfrm>
          <a:prstGeom prst="rect">
            <a:avLst/>
          </a:prstGeom>
        </p:spPr>
      </p:pic>
    </p:spTree>
    <p:extLst>
      <p:ext uri="{BB962C8B-B14F-4D97-AF65-F5344CB8AC3E}">
        <p14:creationId xmlns:p14="http://schemas.microsoft.com/office/powerpoint/2010/main" val="3555974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Encapsulates</a:t>
            </a:r>
            <a:r>
              <a:rPr lang="tr-TR" dirty="0"/>
              <a:t> </a:t>
            </a:r>
            <a:r>
              <a:rPr lang="tr-TR" dirty="0" err="1"/>
              <a:t>the</a:t>
            </a:r>
            <a:r>
              <a:rPr lang="tr-TR" dirty="0"/>
              <a:t> </a:t>
            </a:r>
            <a:r>
              <a:rPr lang="tr-TR" dirty="0" err="1"/>
              <a:t>varying</a:t>
            </a:r>
            <a:r>
              <a:rPr lang="tr-TR" dirty="0"/>
              <a:t> </a:t>
            </a:r>
            <a:r>
              <a:rPr lang="tr-TR" dirty="0" err="1"/>
              <a:t>parts</a:t>
            </a:r>
            <a:endParaRPr lang="tr-TR" dirty="0"/>
          </a:p>
          <a:p>
            <a:pPr lvl="1"/>
            <a:r>
              <a:rPr lang="tr-TR" dirty="0" err="1"/>
              <a:t>Code</a:t>
            </a:r>
            <a:r>
              <a:rPr lang="tr-TR" dirty="0"/>
              <a:t> is </a:t>
            </a:r>
            <a:r>
              <a:rPr lang="tr-TR" dirty="0" err="1"/>
              <a:t>easier</a:t>
            </a:r>
            <a:r>
              <a:rPr lang="tr-TR" dirty="0"/>
              <a:t> </a:t>
            </a:r>
            <a:r>
              <a:rPr lang="tr-TR" dirty="0" err="1"/>
              <a:t>to</a:t>
            </a:r>
            <a:r>
              <a:rPr lang="tr-TR" dirty="0"/>
              <a:t> </a:t>
            </a:r>
            <a:r>
              <a:rPr lang="tr-TR" dirty="0" err="1"/>
              <a:t>maintain</a:t>
            </a:r>
            <a:endParaRPr lang="tr-TR" dirty="0"/>
          </a:p>
          <a:p>
            <a:endParaRPr lang="tr-TR" dirty="0"/>
          </a:p>
          <a:p>
            <a:r>
              <a:rPr lang="tr-TR" dirty="0" err="1"/>
              <a:t>Implementing</a:t>
            </a:r>
            <a:r>
              <a:rPr lang="tr-TR" dirty="0"/>
              <a:t> </a:t>
            </a:r>
            <a:r>
              <a:rPr lang="tr-TR" dirty="0" err="1"/>
              <a:t>logic</a:t>
            </a:r>
            <a:r>
              <a:rPr lang="tr-TR" dirty="0"/>
              <a:t> </a:t>
            </a:r>
            <a:r>
              <a:rPr lang="tr-TR" dirty="0" err="1"/>
              <a:t>becomes</a:t>
            </a:r>
            <a:r>
              <a:rPr lang="tr-TR" dirty="0"/>
              <a:t> </a:t>
            </a:r>
            <a:r>
              <a:rPr lang="tr-TR" dirty="0" err="1"/>
              <a:t>intuitive</a:t>
            </a:r>
            <a:endParaRPr lang="tr-TR" dirty="0"/>
          </a:p>
          <a:p>
            <a:endParaRPr lang="tr-TR" dirty="0"/>
          </a:p>
          <a:p>
            <a:r>
              <a:rPr lang="tr-TR" dirty="0" err="1"/>
              <a:t>Inverts</a:t>
            </a:r>
            <a:r>
              <a:rPr lang="tr-TR" dirty="0"/>
              <a:t> </a:t>
            </a:r>
            <a:r>
              <a:rPr lang="tr-TR" dirty="0" err="1"/>
              <a:t>dependencies</a:t>
            </a:r>
            <a:r>
              <a:rPr lang="tr-TR" dirty="0">
                <a:sym typeface="Wingdings" panose="05000000000000000000" pitchFamily="2" charset="2"/>
              </a:rPr>
              <a:t> </a:t>
            </a:r>
          </a:p>
          <a:p>
            <a:pPr lvl="1"/>
            <a:r>
              <a:rPr lang="tr-TR" dirty="0" err="1">
                <a:sym typeface="Wingdings" panose="05000000000000000000" pitchFamily="2" charset="2"/>
              </a:rPr>
              <a:t>More</a:t>
            </a:r>
            <a:r>
              <a:rPr lang="tr-TR" dirty="0">
                <a:sym typeface="Wingdings" panose="05000000000000000000" pitchFamily="2" charset="2"/>
              </a:rPr>
              <a:t> </a:t>
            </a:r>
            <a:r>
              <a:rPr lang="tr-TR" dirty="0" err="1">
                <a:sym typeface="Wingdings" panose="05000000000000000000" pitchFamily="2" charset="2"/>
              </a:rPr>
              <a:t>flexible</a:t>
            </a:r>
            <a:r>
              <a:rPr lang="tr-TR" dirty="0">
                <a:sym typeface="Wingdings" panose="05000000000000000000" pitchFamily="2" charset="2"/>
              </a:rPr>
              <a:t> </a:t>
            </a:r>
            <a:r>
              <a:rPr lang="tr-TR" dirty="0" err="1">
                <a:sym typeface="Wingdings" panose="05000000000000000000" pitchFamily="2" charset="2"/>
              </a:rPr>
              <a:t>code</a:t>
            </a:r>
            <a:endParaRPr lang="tr-TR" dirty="0"/>
          </a:p>
        </p:txBody>
      </p:sp>
      <p:pic>
        <p:nvPicPr>
          <p:cNvPr id="8" name="Resim 7">
            <a:extLst>
              <a:ext uri="{FF2B5EF4-FFF2-40B4-BE49-F238E27FC236}">
                <a16:creationId xmlns:a16="http://schemas.microsoft.com/office/drawing/2014/main" id="{818CC9D1-F782-4EB0-9C6F-7971F3165C9C}"/>
              </a:ext>
            </a:extLst>
          </p:cNvPr>
          <p:cNvPicPr>
            <a:picLocks noChangeAspect="1"/>
          </p:cNvPicPr>
          <p:nvPr/>
        </p:nvPicPr>
        <p:blipFill>
          <a:blip r:embed="rId3"/>
          <a:stretch>
            <a:fillRect/>
          </a:stretch>
        </p:blipFill>
        <p:spPr>
          <a:xfrm>
            <a:off x="6831875" y="1690689"/>
            <a:ext cx="4521923" cy="4106113"/>
          </a:xfrm>
          <a:prstGeom prst="rect">
            <a:avLst/>
          </a:prstGeom>
        </p:spPr>
      </p:pic>
    </p:spTree>
    <p:extLst>
      <p:ext uri="{BB962C8B-B14F-4D97-AF65-F5344CB8AC3E}">
        <p14:creationId xmlns:p14="http://schemas.microsoft.com/office/powerpoint/2010/main" val="29388630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Disadvantages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Violates</a:t>
            </a:r>
            <a:r>
              <a:rPr lang="tr-TR" dirty="0"/>
              <a:t> </a:t>
            </a:r>
            <a:r>
              <a:rPr lang="tr-TR" dirty="0" err="1"/>
              <a:t>interface</a:t>
            </a:r>
            <a:r>
              <a:rPr lang="tr-TR" dirty="0"/>
              <a:t> </a:t>
            </a:r>
            <a:r>
              <a:rPr lang="tr-TR" dirty="0" err="1"/>
              <a:t>segregation</a:t>
            </a:r>
            <a:r>
              <a:rPr lang="tr-TR" dirty="0"/>
              <a:t> </a:t>
            </a:r>
            <a:r>
              <a:rPr lang="tr-TR" dirty="0" err="1"/>
              <a:t>principle</a:t>
            </a:r>
            <a:endParaRPr lang="tr-TR" dirty="0"/>
          </a:p>
        </p:txBody>
      </p:sp>
    </p:spTree>
    <p:extLst>
      <p:ext uri="{BB962C8B-B14F-4D97-AF65-F5344CB8AC3E}">
        <p14:creationId xmlns:p14="http://schemas.microsoft.com/office/powerpoint/2010/main" val="2355570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Disadvantages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Violates</a:t>
            </a:r>
            <a:r>
              <a:rPr lang="tr-TR" dirty="0"/>
              <a:t> </a:t>
            </a:r>
            <a:r>
              <a:rPr lang="tr-TR" dirty="0" err="1"/>
              <a:t>interface</a:t>
            </a:r>
            <a:r>
              <a:rPr lang="tr-TR" dirty="0"/>
              <a:t> </a:t>
            </a:r>
            <a:r>
              <a:rPr lang="tr-TR" dirty="0" err="1"/>
              <a:t>segregation</a:t>
            </a:r>
            <a:r>
              <a:rPr lang="tr-TR" dirty="0"/>
              <a:t> </a:t>
            </a:r>
            <a:r>
              <a:rPr lang="tr-TR" dirty="0" err="1"/>
              <a:t>principle</a:t>
            </a:r>
            <a:endParaRPr lang="tr-TR" dirty="0"/>
          </a:p>
          <a:p>
            <a:pPr lvl="1"/>
            <a:r>
              <a:rPr lang="tr-TR" dirty="0" err="1"/>
              <a:t>Forces</a:t>
            </a:r>
            <a:r>
              <a:rPr lang="tr-TR" dirty="0"/>
              <a:t> </a:t>
            </a:r>
            <a:r>
              <a:rPr lang="tr-TR" dirty="0" err="1"/>
              <a:t>implementation</a:t>
            </a:r>
            <a:endParaRPr lang="tr-TR" dirty="0"/>
          </a:p>
          <a:p>
            <a:pPr lvl="1"/>
            <a:r>
              <a:rPr lang="tr-TR" dirty="0"/>
              <a:t>May </a:t>
            </a:r>
            <a:r>
              <a:rPr lang="tr-TR" dirty="0" err="1"/>
              <a:t>cause</a:t>
            </a:r>
            <a:r>
              <a:rPr lang="tr-TR" dirty="0"/>
              <a:t> </a:t>
            </a:r>
            <a:r>
              <a:rPr lang="tr-TR" dirty="0" err="1"/>
              <a:t>bloated</a:t>
            </a:r>
            <a:r>
              <a:rPr lang="tr-TR" dirty="0"/>
              <a:t> </a:t>
            </a:r>
            <a:r>
              <a:rPr lang="tr-TR" dirty="0" err="1"/>
              <a:t>code</a:t>
            </a:r>
            <a:endParaRPr lang="tr-TR" dirty="0"/>
          </a:p>
        </p:txBody>
      </p:sp>
      <p:pic>
        <p:nvPicPr>
          <p:cNvPr id="4" name="Resim 3">
            <a:extLst>
              <a:ext uri="{FF2B5EF4-FFF2-40B4-BE49-F238E27FC236}">
                <a16:creationId xmlns:a16="http://schemas.microsoft.com/office/drawing/2014/main" id="{68BBB5D5-38C2-40E8-BFF7-50E207775928}"/>
              </a:ext>
            </a:extLst>
          </p:cNvPr>
          <p:cNvPicPr>
            <a:picLocks noChangeAspect="1"/>
          </p:cNvPicPr>
          <p:nvPr/>
        </p:nvPicPr>
        <p:blipFill>
          <a:blip r:embed="rId3"/>
          <a:stretch>
            <a:fillRect/>
          </a:stretch>
        </p:blipFill>
        <p:spPr>
          <a:xfrm>
            <a:off x="5462210" y="2546430"/>
            <a:ext cx="5478197" cy="3499251"/>
          </a:xfrm>
          <a:prstGeom prst="rect">
            <a:avLst/>
          </a:prstGeom>
        </p:spPr>
      </p:pic>
    </p:spTree>
    <p:extLst>
      <p:ext uri="{BB962C8B-B14F-4D97-AF65-F5344CB8AC3E}">
        <p14:creationId xmlns:p14="http://schemas.microsoft.com/office/powerpoint/2010/main" val="1053448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Disadvantages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Violates</a:t>
            </a:r>
            <a:r>
              <a:rPr lang="tr-TR" dirty="0"/>
              <a:t> </a:t>
            </a:r>
            <a:r>
              <a:rPr lang="tr-TR" dirty="0" err="1"/>
              <a:t>interface</a:t>
            </a:r>
            <a:r>
              <a:rPr lang="tr-TR" dirty="0"/>
              <a:t> </a:t>
            </a:r>
            <a:r>
              <a:rPr lang="tr-TR" dirty="0" err="1"/>
              <a:t>segregation</a:t>
            </a:r>
            <a:r>
              <a:rPr lang="tr-TR" dirty="0"/>
              <a:t> </a:t>
            </a:r>
            <a:r>
              <a:rPr lang="tr-TR" dirty="0" err="1"/>
              <a:t>principle</a:t>
            </a:r>
            <a:endParaRPr lang="tr-TR" dirty="0"/>
          </a:p>
          <a:p>
            <a:pPr lvl="1"/>
            <a:r>
              <a:rPr lang="tr-TR" dirty="0" err="1"/>
              <a:t>Forces</a:t>
            </a:r>
            <a:r>
              <a:rPr lang="tr-TR" dirty="0"/>
              <a:t> </a:t>
            </a:r>
            <a:r>
              <a:rPr lang="tr-TR" dirty="0" err="1"/>
              <a:t>implementation</a:t>
            </a:r>
            <a:endParaRPr lang="tr-TR" dirty="0"/>
          </a:p>
          <a:p>
            <a:pPr lvl="1"/>
            <a:r>
              <a:rPr lang="tr-TR" dirty="0"/>
              <a:t>May </a:t>
            </a:r>
            <a:r>
              <a:rPr lang="tr-TR" dirty="0" err="1"/>
              <a:t>cause</a:t>
            </a:r>
            <a:r>
              <a:rPr lang="tr-TR" dirty="0"/>
              <a:t> </a:t>
            </a:r>
            <a:r>
              <a:rPr lang="tr-TR" dirty="0" err="1"/>
              <a:t>bloated</a:t>
            </a:r>
            <a:r>
              <a:rPr lang="tr-TR" dirty="0"/>
              <a:t> </a:t>
            </a:r>
            <a:r>
              <a:rPr lang="tr-TR" dirty="0" err="1"/>
              <a:t>code</a:t>
            </a:r>
            <a:endParaRPr lang="tr-TR" dirty="0"/>
          </a:p>
          <a:p>
            <a:pPr lvl="1"/>
            <a:r>
              <a:rPr lang="tr-TR" dirty="0" err="1"/>
              <a:t>Especially</a:t>
            </a:r>
            <a:r>
              <a:rPr lang="tr-TR" dirty="0"/>
              <a:t> </a:t>
            </a:r>
            <a:r>
              <a:rPr lang="tr-TR" dirty="0" err="1"/>
              <a:t>for</a:t>
            </a:r>
            <a:r>
              <a:rPr lang="tr-TR" dirty="0"/>
              <a:t> </a:t>
            </a:r>
            <a:r>
              <a:rPr lang="tr-TR" dirty="0" err="1"/>
              <a:t>sparse</a:t>
            </a:r>
            <a:r>
              <a:rPr lang="tr-TR" dirty="0"/>
              <a:t> </a:t>
            </a:r>
            <a:r>
              <a:rPr lang="tr-TR" dirty="0" err="1"/>
              <a:t>graphs</a:t>
            </a:r>
            <a:r>
              <a:rPr lang="tr-TR" dirty="0"/>
              <a:t>!</a:t>
            </a:r>
          </a:p>
        </p:txBody>
      </p:sp>
      <p:pic>
        <p:nvPicPr>
          <p:cNvPr id="8" name="Resim 7">
            <a:extLst>
              <a:ext uri="{FF2B5EF4-FFF2-40B4-BE49-F238E27FC236}">
                <a16:creationId xmlns:a16="http://schemas.microsoft.com/office/drawing/2014/main" id="{6965717D-9448-452F-8D99-F0BA47CA9E29}"/>
              </a:ext>
            </a:extLst>
          </p:cNvPr>
          <p:cNvPicPr>
            <a:picLocks noChangeAspect="1"/>
          </p:cNvPicPr>
          <p:nvPr/>
        </p:nvPicPr>
        <p:blipFill>
          <a:blip r:embed="rId3"/>
          <a:stretch>
            <a:fillRect/>
          </a:stretch>
        </p:blipFill>
        <p:spPr>
          <a:xfrm>
            <a:off x="6303304" y="2544499"/>
            <a:ext cx="4229658" cy="3767400"/>
          </a:xfrm>
          <a:prstGeom prst="rect">
            <a:avLst/>
          </a:prstGeom>
        </p:spPr>
      </p:pic>
    </p:spTree>
    <p:extLst>
      <p:ext uri="{BB962C8B-B14F-4D97-AF65-F5344CB8AC3E}">
        <p14:creationId xmlns:p14="http://schemas.microsoft.com/office/powerpoint/2010/main" val="5486974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id="{E8AD34DD-CC81-463C-8B24-634CF39CC0CE}"/>
              </a:ext>
            </a:extLst>
          </p:cNvPr>
          <p:cNvPicPr>
            <a:picLocks noChangeAspect="1"/>
          </p:cNvPicPr>
          <p:nvPr/>
        </p:nvPicPr>
        <p:blipFill>
          <a:blip r:embed="rId3"/>
          <a:stretch>
            <a:fillRect/>
          </a:stretch>
        </p:blipFill>
        <p:spPr>
          <a:xfrm>
            <a:off x="6303304" y="2544500"/>
            <a:ext cx="4056038" cy="3869460"/>
          </a:xfrm>
          <a:prstGeom prst="rect">
            <a:avLst/>
          </a:prstGeom>
        </p:spPr>
      </p:pic>
      <p:sp>
        <p:nvSpPr>
          <p:cNvPr id="2" name="Başlık 1">
            <a:extLst>
              <a:ext uri="{FF2B5EF4-FFF2-40B4-BE49-F238E27FC236}">
                <a16:creationId xmlns:a16="http://schemas.microsoft.com/office/drawing/2014/main" id="{44B9E8B0-CD78-424A-B097-81A0E8FE5FB4}"/>
              </a:ext>
            </a:extLst>
          </p:cNvPr>
          <p:cNvSpPr>
            <a:spLocks noGrp="1"/>
          </p:cNvSpPr>
          <p:nvPr>
            <p:ph type="title"/>
          </p:nvPr>
        </p:nvSpPr>
        <p:spPr/>
        <p:txBody>
          <a:bodyPr/>
          <a:lstStyle/>
          <a:p>
            <a:r>
              <a:rPr lang="tr-TR" dirty="0" err="1"/>
              <a:t>Disadvantages</a:t>
            </a:r>
            <a:endParaRPr lang="tr-TR" dirty="0"/>
          </a:p>
        </p:txBody>
      </p:sp>
      <p:sp>
        <p:nvSpPr>
          <p:cNvPr id="3" name="İçerik Yer Tutucusu 2">
            <a:extLst>
              <a:ext uri="{FF2B5EF4-FFF2-40B4-BE49-F238E27FC236}">
                <a16:creationId xmlns:a16="http://schemas.microsoft.com/office/drawing/2014/main" id="{D8674D97-5F6C-4DCE-AC27-E2F65FF81826}"/>
              </a:ext>
            </a:extLst>
          </p:cNvPr>
          <p:cNvSpPr>
            <a:spLocks noGrp="1"/>
          </p:cNvSpPr>
          <p:nvPr>
            <p:ph idx="1"/>
          </p:nvPr>
        </p:nvSpPr>
        <p:spPr/>
        <p:txBody>
          <a:bodyPr/>
          <a:lstStyle/>
          <a:p>
            <a:r>
              <a:rPr lang="tr-TR" dirty="0" err="1"/>
              <a:t>Violates</a:t>
            </a:r>
            <a:r>
              <a:rPr lang="tr-TR" dirty="0"/>
              <a:t> </a:t>
            </a:r>
            <a:r>
              <a:rPr lang="tr-TR" dirty="0" err="1"/>
              <a:t>interface</a:t>
            </a:r>
            <a:r>
              <a:rPr lang="tr-TR" dirty="0"/>
              <a:t> </a:t>
            </a:r>
            <a:r>
              <a:rPr lang="tr-TR" dirty="0" err="1"/>
              <a:t>segregation</a:t>
            </a:r>
            <a:r>
              <a:rPr lang="tr-TR" dirty="0"/>
              <a:t> </a:t>
            </a:r>
            <a:r>
              <a:rPr lang="tr-TR" dirty="0" err="1"/>
              <a:t>principle</a:t>
            </a:r>
            <a:endParaRPr lang="tr-TR" dirty="0"/>
          </a:p>
          <a:p>
            <a:pPr lvl="1"/>
            <a:r>
              <a:rPr lang="tr-TR" dirty="0" err="1"/>
              <a:t>Forces</a:t>
            </a:r>
            <a:r>
              <a:rPr lang="tr-TR" dirty="0"/>
              <a:t> </a:t>
            </a:r>
            <a:r>
              <a:rPr lang="tr-TR" dirty="0" err="1"/>
              <a:t>implementation</a:t>
            </a:r>
            <a:endParaRPr lang="tr-TR" dirty="0"/>
          </a:p>
          <a:p>
            <a:pPr lvl="1"/>
            <a:r>
              <a:rPr lang="tr-TR" dirty="0"/>
              <a:t>May </a:t>
            </a:r>
            <a:r>
              <a:rPr lang="tr-TR" dirty="0" err="1"/>
              <a:t>cause</a:t>
            </a:r>
            <a:r>
              <a:rPr lang="tr-TR" dirty="0"/>
              <a:t> </a:t>
            </a:r>
            <a:r>
              <a:rPr lang="tr-TR" dirty="0" err="1"/>
              <a:t>bloated</a:t>
            </a:r>
            <a:r>
              <a:rPr lang="tr-TR" dirty="0"/>
              <a:t> </a:t>
            </a:r>
            <a:r>
              <a:rPr lang="tr-TR" dirty="0" err="1"/>
              <a:t>code</a:t>
            </a:r>
            <a:endParaRPr lang="tr-TR" dirty="0"/>
          </a:p>
          <a:p>
            <a:pPr lvl="1"/>
            <a:r>
              <a:rPr lang="tr-TR" dirty="0" err="1"/>
              <a:t>Especially</a:t>
            </a:r>
            <a:r>
              <a:rPr lang="tr-TR" dirty="0"/>
              <a:t> </a:t>
            </a:r>
            <a:r>
              <a:rPr lang="tr-TR" dirty="0" err="1"/>
              <a:t>for</a:t>
            </a:r>
            <a:r>
              <a:rPr lang="tr-TR" dirty="0"/>
              <a:t> </a:t>
            </a:r>
            <a:r>
              <a:rPr lang="tr-TR" dirty="0" err="1"/>
              <a:t>sparse</a:t>
            </a:r>
            <a:r>
              <a:rPr lang="tr-TR" dirty="0"/>
              <a:t> </a:t>
            </a:r>
            <a:r>
              <a:rPr lang="tr-TR" dirty="0" err="1"/>
              <a:t>graphs</a:t>
            </a:r>
            <a:r>
              <a:rPr lang="tr-TR" dirty="0"/>
              <a:t>!</a:t>
            </a:r>
          </a:p>
        </p:txBody>
      </p:sp>
    </p:spTree>
    <p:extLst>
      <p:ext uri="{BB962C8B-B14F-4D97-AF65-F5344CB8AC3E}">
        <p14:creationId xmlns:p14="http://schemas.microsoft.com/office/powerpoint/2010/main" val="2267691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Advantages</a:t>
                      </a:r>
                      <a:r>
                        <a:rPr lang="tr-TR" sz="2500" dirty="0">
                          <a:solidFill>
                            <a:srgbClr val="C00000"/>
                          </a:solidFill>
                        </a:rPr>
                        <a:t> &amp; </a:t>
                      </a:r>
                      <a:r>
                        <a:rPr lang="tr-TR" sz="2500" dirty="0" err="1">
                          <a:solidFill>
                            <a:srgbClr val="C00000"/>
                          </a:solidFill>
                        </a:rPr>
                        <a:t>Disadvantages</a:t>
                      </a:r>
                      <a:endParaRPr lang="tr-TR" sz="2500" dirty="0">
                        <a:solidFill>
                          <a:srgbClr val="C00000"/>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Possible</a:t>
                      </a:r>
                      <a:r>
                        <a:rPr lang="tr-TR" sz="2500" dirty="0">
                          <a:solidFill>
                            <a:schemeClr val="bg1"/>
                          </a:solidFill>
                        </a:rPr>
                        <a:t> </a:t>
                      </a:r>
                      <a:r>
                        <a:rPr lang="tr-TR" sz="2500" dirty="0" err="1">
                          <a:solidFill>
                            <a:schemeClr val="bg1"/>
                          </a:solidFill>
                        </a:rPr>
                        <a:t>Use</a:t>
                      </a:r>
                      <a:r>
                        <a:rPr lang="tr-TR" sz="2500" dirty="0">
                          <a:solidFill>
                            <a:schemeClr val="bg1"/>
                          </a:solidFill>
                        </a:rPr>
                        <a:t> </a:t>
                      </a:r>
                      <a:r>
                        <a:rPr lang="tr-TR" sz="2500" dirty="0" err="1">
                          <a:solidFill>
                            <a:schemeClr val="bg1"/>
                          </a:solidFill>
                        </a:rPr>
                        <a:t>Cases</a:t>
                      </a:r>
                      <a:endParaRPr lang="tr-TR" sz="2500" dirty="0"/>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388227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4200554514"/>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Possible</a:t>
                      </a:r>
                      <a:r>
                        <a:rPr lang="tr-TR" sz="2500" dirty="0">
                          <a:solidFill>
                            <a:srgbClr val="C00000"/>
                          </a:solidFill>
                        </a:rPr>
                        <a:t> </a:t>
                      </a:r>
                      <a:r>
                        <a:rPr lang="tr-TR" sz="2500" dirty="0" err="1">
                          <a:solidFill>
                            <a:srgbClr val="C00000"/>
                          </a:solidFill>
                        </a:rPr>
                        <a:t>Use</a:t>
                      </a:r>
                      <a:r>
                        <a:rPr lang="tr-TR" sz="2500" dirty="0">
                          <a:solidFill>
                            <a:srgbClr val="C00000"/>
                          </a:solidFill>
                        </a:rPr>
                        <a:t> </a:t>
                      </a:r>
                      <a:r>
                        <a:rPr lang="tr-TR" sz="2500" dirty="0" err="1">
                          <a:solidFill>
                            <a:srgbClr val="C00000"/>
                          </a:solidFill>
                        </a:rPr>
                        <a:t>Cases</a:t>
                      </a:r>
                      <a:endParaRPr lang="tr-TR" sz="2500" dirty="0">
                        <a:solidFill>
                          <a:srgbClr val="C00000"/>
                        </a:solidFill>
                      </a:endParaRPr>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4015446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E17156-327E-4B93-A52E-559DB6921A60}"/>
              </a:ext>
            </a:extLst>
          </p:cNvPr>
          <p:cNvSpPr>
            <a:spLocks noGrp="1"/>
          </p:cNvSpPr>
          <p:nvPr>
            <p:ph type="title"/>
          </p:nvPr>
        </p:nvSpPr>
        <p:spPr/>
        <p:txBody>
          <a:bodyPr/>
          <a:lstStyle/>
          <a:p>
            <a:r>
              <a:rPr lang="tr-TR" dirty="0"/>
              <a:t>ATM Machine</a:t>
            </a:r>
          </a:p>
        </p:txBody>
      </p:sp>
      <p:sp>
        <p:nvSpPr>
          <p:cNvPr id="3" name="İçerik Yer Tutucusu 2">
            <a:extLst>
              <a:ext uri="{FF2B5EF4-FFF2-40B4-BE49-F238E27FC236}">
                <a16:creationId xmlns:a16="http://schemas.microsoft.com/office/drawing/2014/main" id="{30DBFB31-09BD-491B-8960-21C4AEF88572}"/>
              </a:ext>
            </a:extLst>
          </p:cNvPr>
          <p:cNvSpPr>
            <a:spLocks noGrp="1"/>
          </p:cNvSpPr>
          <p:nvPr>
            <p:ph idx="1"/>
          </p:nvPr>
        </p:nvSpPr>
        <p:spPr/>
        <p:txBody>
          <a:bodyPr/>
          <a:lstStyle/>
          <a:p>
            <a:r>
              <a:rPr lang="tr-TR" dirty="0" err="1"/>
              <a:t>Actions</a:t>
            </a:r>
            <a:r>
              <a:rPr lang="tr-TR" dirty="0"/>
              <a:t>: </a:t>
            </a:r>
            <a:r>
              <a:rPr lang="tr-TR" dirty="0" err="1"/>
              <a:t>InsertCard</a:t>
            </a:r>
            <a:r>
              <a:rPr lang="tr-TR" dirty="0"/>
              <a:t>, </a:t>
            </a:r>
            <a:r>
              <a:rPr lang="tr-TR" dirty="0" err="1"/>
              <a:t>EjectCard</a:t>
            </a:r>
            <a:r>
              <a:rPr lang="tr-TR" dirty="0"/>
              <a:t>, </a:t>
            </a:r>
            <a:r>
              <a:rPr lang="tr-TR" dirty="0" err="1"/>
              <a:t>InsertPin</a:t>
            </a:r>
            <a:r>
              <a:rPr lang="tr-TR" dirty="0"/>
              <a:t>, </a:t>
            </a:r>
            <a:r>
              <a:rPr lang="tr-TR" dirty="0" err="1"/>
              <a:t>RequestCash</a:t>
            </a:r>
            <a:endParaRPr lang="tr-TR" dirty="0"/>
          </a:p>
          <a:p>
            <a:r>
              <a:rPr lang="tr-TR" dirty="0" err="1"/>
              <a:t>States</a:t>
            </a:r>
            <a:r>
              <a:rPr lang="tr-TR" dirty="0"/>
              <a:t>: </a:t>
            </a:r>
            <a:r>
              <a:rPr lang="tr-TR" dirty="0" err="1"/>
              <a:t>HasCard</a:t>
            </a:r>
            <a:r>
              <a:rPr lang="tr-TR" dirty="0"/>
              <a:t>, </a:t>
            </a:r>
            <a:r>
              <a:rPr lang="tr-TR" dirty="0" err="1"/>
              <a:t>NoCard</a:t>
            </a:r>
            <a:r>
              <a:rPr lang="tr-TR" dirty="0"/>
              <a:t>, </a:t>
            </a:r>
            <a:r>
              <a:rPr lang="tr-TR" dirty="0" err="1"/>
              <a:t>HasPin</a:t>
            </a:r>
            <a:r>
              <a:rPr lang="tr-TR" dirty="0"/>
              <a:t>, </a:t>
            </a:r>
            <a:r>
              <a:rPr lang="tr-TR" dirty="0" err="1"/>
              <a:t>NoCash</a:t>
            </a:r>
            <a:endParaRPr lang="tr-TR" dirty="0"/>
          </a:p>
          <a:p>
            <a:endParaRPr lang="tr-TR" dirty="0"/>
          </a:p>
          <a:p>
            <a:endParaRPr lang="tr-TR" dirty="0"/>
          </a:p>
          <a:p>
            <a:endParaRPr lang="tr-TR" dirty="0"/>
          </a:p>
        </p:txBody>
      </p:sp>
      <p:pic>
        <p:nvPicPr>
          <p:cNvPr id="8" name="Resim 7">
            <a:extLst>
              <a:ext uri="{FF2B5EF4-FFF2-40B4-BE49-F238E27FC236}">
                <a16:creationId xmlns:a16="http://schemas.microsoft.com/office/drawing/2014/main" id="{BCB3564D-4128-4091-A574-C2855B9AD745}"/>
              </a:ext>
            </a:extLst>
          </p:cNvPr>
          <p:cNvPicPr>
            <a:picLocks noChangeAspect="1"/>
          </p:cNvPicPr>
          <p:nvPr/>
        </p:nvPicPr>
        <p:blipFill>
          <a:blip r:embed="rId3"/>
          <a:stretch>
            <a:fillRect/>
          </a:stretch>
        </p:blipFill>
        <p:spPr>
          <a:xfrm>
            <a:off x="4150147" y="3266001"/>
            <a:ext cx="3891706" cy="3226873"/>
          </a:xfrm>
          <a:prstGeom prst="rect">
            <a:avLst/>
          </a:prstGeom>
        </p:spPr>
      </p:pic>
    </p:spTree>
    <p:extLst>
      <p:ext uri="{BB962C8B-B14F-4D97-AF65-F5344CB8AC3E}">
        <p14:creationId xmlns:p14="http://schemas.microsoft.com/office/powerpoint/2010/main" val="493679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E17156-327E-4B93-A52E-559DB6921A60}"/>
              </a:ext>
            </a:extLst>
          </p:cNvPr>
          <p:cNvSpPr>
            <a:spLocks noGrp="1"/>
          </p:cNvSpPr>
          <p:nvPr>
            <p:ph type="title"/>
          </p:nvPr>
        </p:nvSpPr>
        <p:spPr/>
        <p:txBody>
          <a:bodyPr/>
          <a:lstStyle/>
          <a:p>
            <a:r>
              <a:rPr lang="tr-TR" dirty="0" err="1"/>
              <a:t>Gumball</a:t>
            </a:r>
            <a:r>
              <a:rPr lang="tr-TR" dirty="0"/>
              <a:t> Machine</a:t>
            </a:r>
          </a:p>
        </p:txBody>
      </p:sp>
      <p:sp>
        <p:nvSpPr>
          <p:cNvPr id="3" name="İçerik Yer Tutucusu 2">
            <a:extLst>
              <a:ext uri="{FF2B5EF4-FFF2-40B4-BE49-F238E27FC236}">
                <a16:creationId xmlns:a16="http://schemas.microsoft.com/office/drawing/2014/main" id="{30DBFB31-09BD-491B-8960-21C4AEF88572}"/>
              </a:ext>
            </a:extLst>
          </p:cNvPr>
          <p:cNvSpPr>
            <a:spLocks noGrp="1"/>
          </p:cNvSpPr>
          <p:nvPr>
            <p:ph idx="1"/>
          </p:nvPr>
        </p:nvSpPr>
        <p:spPr>
          <a:xfrm>
            <a:off x="838202" y="1825625"/>
            <a:ext cx="10515600" cy="1046529"/>
          </a:xfrm>
        </p:spPr>
        <p:txBody>
          <a:bodyPr>
            <a:normAutofit fontScale="92500"/>
          </a:bodyPr>
          <a:lstStyle/>
          <a:p>
            <a:r>
              <a:rPr lang="tr-TR" dirty="0" err="1"/>
              <a:t>Actions</a:t>
            </a:r>
            <a:r>
              <a:rPr lang="tr-TR" dirty="0"/>
              <a:t>: </a:t>
            </a:r>
            <a:r>
              <a:rPr lang="tr-TR" dirty="0" err="1"/>
              <a:t>insertQuarter</a:t>
            </a:r>
            <a:r>
              <a:rPr lang="tr-TR" dirty="0"/>
              <a:t>(), </a:t>
            </a:r>
            <a:r>
              <a:rPr lang="tr-TR" dirty="0" err="1"/>
              <a:t>ejectQuarter</a:t>
            </a:r>
            <a:r>
              <a:rPr lang="tr-TR" dirty="0"/>
              <a:t>(), </a:t>
            </a:r>
            <a:r>
              <a:rPr lang="tr-TR" dirty="0" err="1"/>
              <a:t>turnCrank</a:t>
            </a:r>
            <a:r>
              <a:rPr lang="tr-TR" dirty="0"/>
              <a:t>(), </a:t>
            </a:r>
            <a:r>
              <a:rPr lang="tr-TR" dirty="0" err="1"/>
              <a:t>dispenseGumball</a:t>
            </a:r>
            <a:r>
              <a:rPr lang="tr-TR" dirty="0"/>
              <a:t>()</a:t>
            </a:r>
          </a:p>
          <a:p>
            <a:r>
              <a:rPr lang="tr-TR" dirty="0" err="1"/>
              <a:t>States</a:t>
            </a:r>
            <a:r>
              <a:rPr lang="tr-TR" dirty="0"/>
              <a:t>: </a:t>
            </a:r>
            <a:r>
              <a:rPr lang="tr-TR" dirty="0" err="1"/>
              <a:t>HasQuarter</a:t>
            </a:r>
            <a:r>
              <a:rPr lang="tr-TR" dirty="0"/>
              <a:t>, </a:t>
            </a:r>
            <a:r>
              <a:rPr lang="tr-TR" dirty="0" err="1"/>
              <a:t>NoQuarter</a:t>
            </a:r>
            <a:r>
              <a:rPr lang="tr-TR" dirty="0"/>
              <a:t>, </a:t>
            </a:r>
            <a:r>
              <a:rPr lang="tr-TR" dirty="0" err="1"/>
              <a:t>GumballSold</a:t>
            </a:r>
            <a:r>
              <a:rPr lang="tr-TR" dirty="0"/>
              <a:t>, </a:t>
            </a:r>
            <a:r>
              <a:rPr lang="tr-TR" dirty="0" err="1"/>
              <a:t>OutOfGumballs</a:t>
            </a:r>
            <a:endParaRPr lang="tr-TR" dirty="0"/>
          </a:p>
          <a:p>
            <a:endParaRPr lang="tr-TR" dirty="0"/>
          </a:p>
          <a:p>
            <a:endParaRPr lang="tr-TR" dirty="0"/>
          </a:p>
          <a:p>
            <a:endParaRPr lang="tr-TR" dirty="0"/>
          </a:p>
        </p:txBody>
      </p:sp>
      <p:pic>
        <p:nvPicPr>
          <p:cNvPr id="5" name="Resim 4">
            <a:extLst>
              <a:ext uri="{FF2B5EF4-FFF2-40B4-BE49-F238E27FC236}">
                <a16:creationId xmlns:a16="http://schemas.microsoft.com/office/drawing/2014/main" id="{EEF47164-FD35-4B2D-9A07-96AE3C6069FD}"/>
              </a:ext>
            </a:extLst>
          </p:cNvPr>
          <p:cNvPicPr>
            <a:picLocks noChangeAspect="1"/>
          </p:cNvPicPr>
          <p:nvPr/>
        </p:nvPicPr>
        <p:blipFill>
          <a:blip r:embed="rId3"/>
          <a:stretch>
            <a:fillRect/>
          </a:stretch>
        </p:blipFill>
        <p:spPr>
          <a:xfrm>
            <a:off x="2971433" y="3153262"/>
            <a:ext cx="5814953" cy="3339612"/>
          </a:xfrm>
          <a:prstGeom prst="rect">
            <a:avLst/>
          </a:prstGeom>
        </p:spPr>
      </p:pic>
    </p:spTree>
    <p:extLst>
      <p:ext uri="{BB962C8B-B14F-4D97-AF65-F5344CB8AC3E}">
        <p14:creationId xmlns:p14="http://schemas.microsoft.com/office/powerpoint/2010/main" val="385800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6A18E2-00DC-4DA5-B546-C0A5B5C12150}"/>
              </a:ext>
            </a:extLst>
          </p:cNvPr>
          <p:cNvSpPr>
            <a:spLocks noGrp="1"/>
          </p:cNvSpPr>
          <p:nvPr>
            <p:ph type="title"/>
          </p:nvPr>
        </p:nvSpPr>
        <p:spPr/>
        <p:txBody>
          <a:bodyPr/>
          <a:lstStyle/>
          <a:p>
            <a:r>
              <a:rPr lang="tr-TR" dirty="0" err="1"/>
              <a:t>Strategy</a:t>
            </a:r>
            <a:r>
              <a:rPr lang="tr-TR" dirty="0"/>
              <a:t> </a:t>
            </a:r>
            <a:r>
              <a:rPr lang="tr-TR" dirty="0" err="1"/>
              <a:t>Pattern</a:t>
            </a:r>
            <a:r>
              <a:rPr lang="tr-TR" dirty="0"/>
              <a:t>: </a:t>
            </a:r>
            <a:r>
              <a:rPr lang="tr-TR" dirty="0" err="1"/>
              <a:t>Conclusion</a:t>
            </a:r>
            <a:endParaRPr lang="tr-TR" dirty="0"/>
          </a:p>
        </p:txBody>
      </p:sp>
      <p:sp>
        <p:nvSpPr>
          <p:cNvPr id="3" name="İçerik Yer Tutucusu 2">
            <a:extLst>
              <a:ext uri="{FF2B5EF4-FFF2-40B4-BE49-F238E27FC236}">
                <a16:creationId xmlns:a16="http://schemas.microsoft.com/office/drawing/2014/main" id="{712FF504-82AD-4EFD-9085-C390794EC9B7}"/>
              </a:ext>
            </a:extLst>
          </p:cNvPr>
          <p:cNvSpPr>
            <a:spLocks noGrp="1"/>
          </p:cNvSpPr>
          <p:nvPr>
            <p:ph idx="1"/>
          </p:nvPr>
        </p:nvSpPr>
        <p:spPr>
          <a:xfrm>
            <a:off x="838200" y="1825625"/>
            <a:ext cx="5969000" cy="4351338"/>
          </a:xfrm>
        </p:spPr>
        <p:txBody>
          <a:bodyPr/>
          <a:lstStyle/>
          <a:p>
            <a:r>
              <a:rPr lang="tr-TR" dirty="0" err="1"/>
              <a:t>Strategy</a:t>
            </a:r>
            <a:r>
              <a:rPr lang="tr-TR" dirty="0"/>
              <a:t> </a:t>
            </a:r>
            <a:r>
              <a:rPr lang="tr-TR" dirty="0" err="1"/>
              <a:t>pattern</a:t>
            </a:r>
            <a:r>
              <a:rPr lang="tr-TR" dirty="0"/>
              <a:t> </a:t>
            </a:r>
            <a:r>
              <a:rPr lang="tr-TR" dirty="0" err="1"/>
              <a:t>allows</a:t>
            </a:r>
            <a:r>
              <a:rPr lang="tr-TR" dirty="0"/>
              <a:t> </a:t>
            </a:r>
            <a:r>
              <a:rPr lang="tr-TR" dirty="0" err="1"/>
              <a:t>context</a:t>
            </a:r>
            <a:r>
              <a:rPr lang="tr-TR" dirty="0"/>
              <a:t> </a:t>
            </a:r>
            <a:r>
              <a:rPr lang="tr-TR" dirty="0" err="1"/>
              <a:t>to</a:t>
            </a:r>
            <a:r>
              <a:rPr lang="tr-TR" dirty="0"/>
              <a:t> </a:t>
            </a:r>
            <a:r>
              <a:rPr lang="tr-TR" dirty="0" err="1"/>
              <a:t>change</a:t>
            </a:r>
            <a:r>
              <a:rPr lang="tr-TR" dirty="0"/>
              <a:t> </a:t>
            </a:r>
            <a:r>
              <a:rPr lang="tr-TR" dirty="0" err="1"/>
              <a:t>between</a:t>
            </a:r>
            <a:r>
              <a:rPr lang="tr-TR" dirty="0"/>
              <a:t> </a:t>
            </a:r>
            <a:r>
              <a:rPr lang="tr-TR" dirty="0" err="1"/>
              <a:t>different</a:t>
            </a:r>
            <a:r>
              <a:rPr lang="tr-TR" dirty="0"/>
              <a:t> </a:t>
            </a:r>
            <a:r>
              <a:rPr lang="tr-TR" dirty="0" err="1"/>
              <a:t>strategies</a:t>
            </a:r>
            <a:r>
              <a:rPr lang="tr-TR" dirty="0"/>
              <a:t> </a:t>
            </a:r>
            <a:r>
              <a:rPr lang="tr-TR" dirty="0" err="1"/>
              <a:t>defined</a:t>
            </a:r>
            <a:r>
              <a:rPr lang="tr-TR" dirty="0"/>
              <a:t> </a:t>
            </a:r>
            <a:r>
              <a:rPr lang="tr-TR" dirty="0" err="1"/>
              <a:t>for</a:t>
            </a:r>
            <a:r>
              <a:rPr lang="tr-TR" dirty="0"/>
              <a:t> a </a:t>
            </a:r>
            <a:r>
              <a:rPr lang="tr-TR" dirty="0" err="1">
                <a:solidFill>
                  <a:srgbClr val="C00000"/>
                </a:solidFill>
              </a:rPr>
              <a:t>single</a:t>
            </a:r>
            <a:r>
              <a:rPr lang="tr-TR" dirty="0">
                <a:solidFill>
                  <a:srgbClr val="C00000"/>
                </a:solidFill>
              </a:rPr>
              <a:t> </a:t>
            </a:r>
            <a:r>
              <a:rPr lang="tr-TR" dirty="0" err="1">
                <a:solidFill>
                  <a:srgbClr val="C00000"/>
                </a:solidFill>
              </a:rPr>
              <a:t>action</a:t>
            </a:r>
            <a:endParaRPr lang="tr-TR" dirty="0">
              <a:solidFill>
                <a:srgbClr val="C00000"/>
              </a:solidFill>
            </a:endParaRPr>
          </a:p>
          <a:p>
            <a:pPr marL="0" indent="0">
              <a:buNone/>
            </a:pPr>
            <a:endParaRPr lang="tr-TR" dirty="0"/>
          </a:p>
          <a:p>
            <a:endParaRPr lang="tr-TR" dirty="0"/>
          </a:p>
          <a:p>
            <a:r>
              <a:rPr lang="tr-TR" dirty="0" err="1"/>
              <a:t>Actions</a:t>
            </a:r>
            <a:r>
              <a:rPr lang="tr-TR" dirty="0"/>
              <a:t> </a:t>
            </a:r>
            <a:r>
              <a:rPr lang="tr-TR" dirty="0" err="1"/>
              <a:t>are</a:t>
            </a:r>
            <a:r>
              <a:rPr lang="tr-TR" dirty="0"/>
              <a:t> in </a:t>
            </a:r>
            <a:r>
              <a:rPr lang="tr-TR" dirty="0" err="1"/>
              <a:t>no</a:t>
            </a:r>
            <a:r>
              <a:rPr lang="tr-TR" dirty="0"/>
              <a:t> </a:t>
            </a:r>
            <a:r>
              <a:rPr lang="tr-TR" dirty="0" err="1"/>
              <a:t>way</a:t>
            </a:r>
            <a:r>
              <a:rPr lang="tr-TR" dirty="0"/>
              <a:t> </a:t>
            </a:r>
            <a:r>
              <a:rPr lang="tr-TR" dirty="0" err="1"/>
              <a:t>aware</a:t>
            </a:r>
            <a:r>
              <a:rPr lang="tr-TR" dirty="0"/>
              <a:t> of </a:t>
            </a:r>
            <a:r>
              <a:rPr lang="tr-TR" dirty="0" err="1"/>
              <a:t>each</a:t>
            </a:r>
            <a:r>
              <a:rPr lang="tr-TR" dirty="0"/>
              <a:t> </a:t>
            </a:r>
            <a:r>
              <a:rPr lang="tr-TR" dirty="0" err="1"/>
              <a:t>other</a:t>
            </a:r>
            <a:endParaRPr lang="tr-TR" dirty="0"/>
          </a:p>
        </p:txBody>
      </p:sp>
      <p:pic>
        <p:nvPicPr>
          <p:cNvPr id="7" name="Resim 6">
            <a:extLst>
              <a:ext uri="{FF2B5EF4-FFF2-40B4-BE49-F238E27FC236}">
                <a16:creationId xmlns:a16="http://schemas.microsoft.com/office/drawing/2014/main" id="{810BE549-BF74-49F7-9CDC-2E7ED425EF74}"/>
              </a:ext>
            </a:extLst>
          </p:cNvPr>
          <p:cNvPicPr>
            <a:picLocks noChangeAspect="1"/>
          </p:cNvPicPr>
          <p:nvPr/>
        </p:nvPicPr>
        <p:blipFill>
          <a:blip r:embed="rId3"/>
          <a:stretch>
            <a:fillRect/>
          </a:stretch>
        </p:blipFill>
        <p:spPr>
          <a:xfrm>
            <a:off x="8121439" y="1825625"/>
            <a:ext cx="2701290" cy="1984281"/>
          </a:xfrm>
          <a:prstGeom prst="rect">
            <a:avLst/>
          </a:prstGeom>
        </p:spPr>
      </p:pic>
      <p:pic>
        <p:nvPicPr>
          <p:cNvPr id="9" name="Resim 8">
            <a:extLst>
              <a:ext uri="{FF2B5EF4-FFF2-40B4-BE49-F238E27FC236}">
                <a16:creationId xmlns:a16="http://schemas.microsoft.com/office/drawing/2014/main" id="{1E1B1659-84A2-4CF7-A6BC-B88D10C7B7BD}"/>
              </a:ext>
            </a:extLst>
          </p:cNvPr>
          <p:cNvPicPr>
            <a:picLocks noChangeAspect="1"/>
          </p:cNvPicPr>
          <p:nvPr/>
        </p:nvPicPr>
        <p:blipFill>
          <a:blip r:embed="rId4"/>
          <a:stretch>
            <a:fillRect/>
          </a:stretch>
        </p:blipFill>
        <p:spPr>
          <a:xfrm>
            <a:off x="7915910" y="4348210"/>
            <a:ext cx="2906819" cy="2144665"/>
          </a:xfrm>
          <a:prstGeom prst="rect">
            <a:avLst/>
          </a:prstGeom>
        </p:spPr>
      </p:pic>
      <p:sp>
        <p:nvSpPr>
          <p:cNvPr id="10" name="Metin kutusu 9">
            <a:extLst>
              <a:ext uri="{FF2B5EF4-FFF2-40B4-BE49-F238E27FC236}">
                <a16:creationId xmlns:a16="http://schemas.microsoft.com/office/drawing/2014/main" id="{5602A4A3-7FFC-43C4-9912-08C14E11C5A7}"/>
              </a:ext>
            </a:extLst>
          </p:cNvPr>
          <p:cNvSpPr txBox="1"/>
          <p:nvPr/>
        </p:nvSpPr>
        <p:spPr>
          <a:xfrm>
            <a:off x="8992625" y="1506022"/>
            <a:ext cx="958917" cy="369332"/>
          </a:xfrm>
          <a:prstGeom prst="rect">
            <a:avLst/>
          </a:prstGeom>
          <a:noFill/>
        </p:spPr>
        <p:txBody>
          <a:bodyPr wrap="none" rtlCol="0">
            <a:spAutoFit/>
          </a:bodyPr>
          <a:lstStyle/>
          <a:p>
            <a:r>
              <a:rPr lang="tr-TR" dirty="0">
                <a:solidFill>
                  <a:srgbClr val="C00000"/>
                </a:solidFill>
              </a:rPr>
              <a:t>Action 1</a:t>
            </a:r>
          </a:p>
        </p:txBody>
      </p:sp>
      <p:sp>
        <p:nvSpPr>
          <p:cNvPr id="11" name="Metin kutusu 10">
            <a:extLst>
              <a:ext uri="{FF2B5EF4-FFF2-40B4-BE49-F238E27FC236}">
                <a16:creationId xmlns:a16="http://schemas.microsoft.com/office/drawing/2014/main" id="{C91D5D27-B20D-40E1-9433-4298693261F4}"/>
              </a:ext>
            </a:extLst>
          </p:cNvPr>
          <p:cNvSpPr txBox="1"/>
          <p:nvPr/>
        </p:nvSpPr>
        <p:spPr>
          <a:xfrm>
            <a:off x="8992625" y="3978878"/>
            <a:ext cx="958917" cy="369332"/>
          </a:xfrm>
          <a:prstGeom prst="rect">
            <a:avLst/>
          </a:prstGeom>
          <a:noFill/>
        </p:spPr>
        <p:txBody>
          <a:bodyPr wrap="none" rtlCol="0">
            <a:spAutoFit/>
          </a:bodyPr>
          <a:lstStyle/>
          <a:p>
            <a:r>
              <a:rPr lang="tr-TR" dirty="0">
                <a:solidFill>
                  <a:srgbClr val="C00000"/>
                </a:solidFill>
              </a:rPr>
              <a:t>Action 2</a:t>
            </a:r>
          </a:p>
        </p:txBody>
      </p:sp>
    </p:spTree>
    <p:extLst>
      <p:ext uri="{BB962C8B-B14F-4D97-AF65-F5344CB8AC3E}">
        <p14:creationId xmlns:p14="http://schemas.microsoft.com/office/powerpoint/2010/main" val="28549953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bg1"/>
                          </a:solidFill>
                        </a:rPr>
                        <a:t>STATE PATTERN THEORY</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OUR APPLICATION</a:t>
                      </a:r>
                    </a:p>
                  </a:txBody>
                  <a:tcPr>
                    <a:solidFill>
                      <a:schemeClr val="bg2"/>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bg1"/>
                          </a:solidFill>
                        </a:rPr>
                        <a:t>Strategy</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SOLID Analysis</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Advantages</a:t>
                      </a:r>
                      <a:r>
                        <a:rPr lang="tr-TR" sz="2500" dirty="0">
                          <a:solidFill>
                            <a:schemeClr val="bg1"/>
                          </a:solidFill>
                        </a:rPr>
                        <a:t> &amp; </a:t>
                      </a:r>
                      <a:r>
                        <a:rPr lang="tr-TR" sz="2500" dirty="0" err="1">
                          <a:solidFill>
                            <a:schemeClr val="bg1"/>
                          </a:solidFill>
                        </a:rPr>
                        <a:t>Disadvantages</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rgbClr val="C00000"/>
                          </a:solidFill>
                        </a:rPr>
                        <a:t>Possible</a:t>
                      </a:r>
                      <a:r>
                        <a:rPr lang="tr-TR" sz="2500" dirty="0">
                          <a:solidFill>
                            <a:srgbClr val="C00000"/>
                          </a:solidFill>
                        </a:rPr>
                        <a:t> </a:t>
                      </a:r>
                      <a:r>
                        <a:rPr lang="tr-TR" sz="2500" dirty="0" err="1">
                          <a:solidFill>
                            <a:srgbClr val="C00000"/>
                          </a:solidFill>
                        </a:rPr>
                        <a:t>Use</a:t>
                      </a:r>
                      <a:r>
                        <a:rPr lang="tr-TR" sz="2500" dirty="0">
                          <a:solidFill>
                            <a:srgbClr val="C00000"/>
                          </a:solidFill>
                        </a:rPr>
                        <a:t> </a:t>
                      </a:r>
                      <a:r>
                        <a:rPr lang="tr-TR" sz="2500" dirty="0" err="1">
                          <a:solidFill>
                            <a:srgbClr val="C00000"/>
                          </a:solidFill>
                        </a:rPr>
                        <a:t>Cases</a:t>
                      </a:r>
                      <a:endParaRPr lang="tr-TR" sz="2500" dirty="0">
                        <a:solidFill>
                          <a:srgbClr val="C00000"/>
                        </a:solidFill>
                      </a:endParaRPr>
                    </a:p>
                    <a:p>
                      <a:pPr marL="342900" indent="-342900" algn="ctr">
                        <a:buFont typeface="Wingdings" panose="05000000000000000000" pitchFamily="2" charset="2"/>
                        <a:buChar char="§"/>
                      </a:pPr>
                      <a:endParaRPr lang="tr-TR" sz="2500" dirty="0"/>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err="1"/>
                        <a:t>Concept</a:t>
                      </a:r>
                      <a:r>
                        <a:rPr lang="tr-TR" sz="2500" dirty="0"/>
                        <a:t> of NPC</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Main </a:t>
                      </a:r>
                      <a:r>
                        <a:rPr lang="tr-TR" sz="2500" dirty="0" err="1"/>
                        <a:t>Idea</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State</a:t>
                      </a:r>
                      <a:r>
                        <a:rPr lang="tr-TR" sz="2500" dirty="0"/>
                        <a:t> </a:t>
                      </a:r>
                      <a:r>
                        <a:rPr lang="tr-TR" sz="2500" dirty="0" err="1"/>
                        <a:t>Pattern</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err="1"/>
                        <a:t>Alternative</a:t>
                      </a:r>
                      <a:r>
                        <a:rPr lang="tr-TR" sz="2500" dirty="0"/>
                        <a:t> </a:t>
                      </a:r>
                      <a:r>
                        <a:rPr lang="tr-TR" sz="2500" dirty="0" err="1"/>
                        <a:t>Implementations</a:t>
                      </a:r>
                      <a:r>
                        <a:rPr lang="tr-TR" sz="2500" dirty="0"/>
                        <a:t> (</a:t>
                      </a:r>
                      <a:r>
                        <a:rPr lang="tr-TR" sz="2500" dirty="0" err="1"/>
                        <a:t>Testing</a:t>
                      </a:r>
                      <a:r>
                        <a:rPr lang="tr-TR" sz="2500" dirty="0"/>
                        <a:t>)</a:t>
                      </a:r>
                    </a:p>
                  </a:txBody>
                  <a:tcPr>
                    <a:solidFill>
                      <a:schemeClr val="bg2"/>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2535921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405286288"/>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chemeClr val="bg1"/>
                          </a:solidFill>
                        </a:rPr>
                        <a:t>Concept</a:t>
                      </a:r>
                      <a:r>
                        <a:rPr lang="tr-TR" sz="2500" dirty="0">
                          <a:solidFill>
                            <a:schemeClr val="bg1"/>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109071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extLst>
              <p:ext uri="{D42A27DB-BD31-4B8C-83A1-F6EECF244321}">
                <p14:modId xmlns:p14="http://schemas.microsoft.com/office/powerpoint/2010/main" val="4102900067"/>
              </p:ext>
            </p:extLst>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rgbClr val="C00000"/>
                          </a:solidFill>
                        </a:rPr>
                        <a:t>Concept</a:t>
                      </a:r>
                      <a:r>
                        <a:rPr lang="tr-TR" sz="2500" dirty="0">
                          <a:solidFill>
                            <a:srgbClr val="C00000"/>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3055995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0B37F6-F2F9-483A-82E6-A13595969BE9}"/>
              </a:ext>
            </a:extLst>
          </p:cNvPr>
          <p:cNvSpPr>
            <a:spLocks noGrp="1"/>
          </p:cNvSpPr>
          <p:nvPr>
            <p:ph type="title"/>
          </p:nvPr>
        </p:nvSpPr>
        <p:spPr/>
        <p:txBody>
          <a:bodyPr/>
          <a:lstStyle/>
          <a:p>
            <a:r>
              <a:rPr lang="tr-TR" dirty="0" err="1"/>
              <a:t>Concept</a:t>
            </a:r>
            <a:r>
              <a:rPr lang="tr-TR" dirty="0"/>
              <a:t> of </a:t>
            </a:r>
            <a:r>
              <a:rPr lang="tr-TR" dirty="0" err="1"/>
              <a:t>NPCs</a:t>
            </a:r>
            <a:endParaRPr lang="tr-TR" dirty="0"/>
          </a:p>
        </p:txBody>
      </p:sp>
      <p:sp>
        <p:nvSpPr>
          <p:cNvPr id="3" name="İçerik Yer Tutucusu 2">
            <a:extLst>
              <a:ext uri="{FF2B5EF4-FFF2-40B4-BE49-F238E27FC236}">
                <a16:creationId xmlns:a16="http://schemas.microsoft.com/office/drawing/2014/main" id="{DA81DADE-8F24-4ABE-8958-BBE3BBAD68E6}"/>
              </a:ext>
            </a:extLst>
          </p:cNvPr>
          <p:cNvSpPr>
            <a:spLocks noGrp="1"/>
          </p:cNvSpPr>
          <p:nvPr>
            <p:ph idx="1"/>
          </p:nvPr>
        </p:nvSpPr>
        <p:spPr/>
        <p:txBody>
          <a:bodyPr/>
          <a:lstStyle/>
          <a:p>
            <a:r>
              <a:rPr lang="tr-TR" dirty="0" err="1"/>
              <a:t>NPCs</a:t>
            </a:r>
            <a:r>
              <a:rPr lang="tr-TR" dirty="0"/>
              <a:t> </a:t>
            </a:r>
            <a:r>
              <a:rPr lang="tr-TR" dirty="0" err="1"/>
              <a:t>are</a:t>
            </a:r>
            <a:r>
              <a:rPr lang="tr-TR" dirty="0"/>
              <a:t> </a:t>
            </a:r>
            <a:r>
              <a:rPr lang="tr-TR" dirty="0" err="1"/>
              <a:t>non-playable</a:t>
            </a:r>
            <a:r>
              <a:rPr lang="tr-TR" dirty="0"/>
              <a:t> </a:t>
            </a:r>
            <a:r>
              <a:rPr lang="tr-TR" dirty="0" err="1"/>
              <a:t>characters</a:t>
            </a:r>
            <a:r>
              <a:rPr lang="tr-TR" dirty="0"/>
              <a:t> in </a:t>
            </a:r>
            <a:r>
              <a:rPr lang="tr-TR" dirty="0" err="1"/>
              <a:t>games</a:t>
            </a:r>
            <a:endParaRPr lang="tr-TR" dirty="0"/>
          </a:p>
        </p:txBody>
      </p:sp>
      <p:pic>
        <p:nvPicPr>
          <p:cNvPr id="19" name="Resim 18">
            <a:extLst>
              <a:ext uri="{FF2B5EF4-FFF2-40B4-BE49-F238E27FC236}">
                <a16:creationId xmlns:a16="http://schemas.microsoft.com/office/drawing/2014/main" id="{44327329-C539-43FA-B07E-0525B3D41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8" y="2584798"/>
            <a:ext cx="4125922" cy="2320132"/>
          </a:xfrm>
          <a:prstGeom prst="rect">
            <a:avLst/>
          </a:prstGeom>
        </p:spPr>
      </p:pic>
      <p:pic>
        <p:nvPicPr>
          <p:cNvPr id="21" name="Resim 20">
            <a:extLst>
              <a:ext uri="{FF2B5EF4-FFF2-40B4-BE49-F238E27FC236}">
                <a16:creationId xmlns:a16="http://schemas.microsoft.com/office/drawing/2014/main" id="{9DC12B33-2E33-4EA6-BE52-BDA2A6022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27" y="3856831"/>
            <a:ext cx="3093509" cy="2320132"/>
          </a:xfrm>
          <a:prstGeom prst="rect">
            <a:avLst/>
          </a:prstGeom>
        </p:spPr>
      </p:pic>
      <p:pic>
        <p:nvPicPr>
          <p:cNvPr id="1026" name="Picture 2" descr="Zombi – Official Minecraft Wiki">
            <a:extLst>
              <a:ext uri="{FF2B5EF4-FFF2-40B4-BE49-F238E27FC236}">
                <a16:creationId xmlns:a16="http://schemas.microsoft.com/office/drawing/2014/main" id="{8A6AD7C3-AC6F-4E39-9A81-D0CBDA265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0746" y="1903444"/>
            <a:ext cx="1933569" cy="322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5688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89FF4-F3E0-470D-AABB-0A9A1C801EB3}"/>
              </a:ext>
            </a:extLst>
          </p:cNvPr>
          <p:cNvSpPr>
            <a:spLocks noGrp="1"/>
          </p:cNvSpPr>
          <p:nvPr>
            <p:ph type="title"/>
          </p:nvPr>
        </p:nvSpPr>
        <p:spPr/>
        <p:txBody>
          <a:bodyPr/>
          <a:lstStyle/>
          <a:p>
            <a:r>
              <a:rPr lang="tr-TR" dirty="0" err="1"/>
              <a:t>States</a:t>
            </a:r>
            <a:r>
              <a:rPr lang="tr-TR" dirty="0"/>
              <a:t> of a NPC</a:t>
            </a:r>
          </a:p>
        </p:txBody>
      </p:sp>
      <p:sp>
        <p:nvSpPr>
          <p:cNvPr id="3" name="İçerik Yer Tutucusu 2">
            <a:extLst>
              <a:ext uri="{FF2B5EF4-FFF2-40B4-BE49-F238E27FC236}">
                <a16:creationId xmlns:a16="http://schemas.microsoft.com/office/drawing/2014/main" id="{6ACC8FE5-3F71-48E6-91C1-650192F54813}"/>
              </a:ext>
            </a:extLst>
          </p:cNvPr>
          <p:cNvSpPr>
            <a:spLocks noGrp="1"/>
          </p:cNvSpPr>
          <p:nvPr>
            <p:ph idx="1"/>
          </p:nvPr>
        </p:nvSpPr>
        <p:spPr>
          <a:xfrm>
            <a:off x="838202" y="1825625"/>
            <a:ext cx="5702557" cy="2080793"/>
          </a:xfrm>
        </p:spPr>
        <p:txBody>
          <a:bodyPr>
            <a:normAutofit/>
          </a:bodyPr>
          <a:lstStyle/>
          <a:p>
            <a:r>
              <a:rPr lang="tr-TR" dirty="0" err="1"/>
              <a:t>NPCs</a:t>
            </a:r>
            <a:r>
              <a:rPr lang="tr-TR" dirty="0"/>
              <a:t> </a:t>
            </a:r>
            <a:r>
              <a:rPr lang="tr-TR" dirty="0" err="1"/>
              <a:t>operate</a:t>
            </a:r>
            <a:r>
              <a:rPr lang="tr-TR" dirty="0"/>
              <a:t> in </a:t>
            </a:r>
            <a:r>
              <a:rPr lang="tr-TR" dirty="0" err="1"/>
              <a:t>terms</a:t>
            </a:r>
            <a:r>
              <a:rPr lang="tr-TR" dirty="0"/>
              <a:t> of </a:t>
            </a:r>
            <a:r>
              <a:rPr lang="tr-TR" dirty="0" err="1"/>
              <a:t>states</a:t>
            </a:r>
            <a:endParaRPr lang="tr-TR" dirty="0"/>
          </a:p>
        </p:txBody>
      </p:sp>
      <p:pic>
        <p:nvPicPr>
          <p:cNvPr id="4" name="Picture 2" descr="Zombi – Official Minecraft Wiki">
            <a:extLst>
              <a:ext uri="{FF2B5EF4-FFF2-40B4-BE49-F238E27FC236}">
                <a16:creationId xmlns:a16="http://schemas.microsoft.com/office/drawing/2014/main" id="{8CE2051D-274F-4C4B-8C97-211440A4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2" y="2472612"/>
            <a:ext cx="1933569" cy="322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7251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89FF4-F3E0-470D-AABB-0A9A1C801EB3}"/>
              </a:ext>
            </a:extLst>
          </p:cNvPr>
          <p:cNvSpPr>
            <a:spLocks noGrp="1"/>
          </p:cNvSpPr>
          <p:nvPr>
            <p:ph type="title"/>
          </p:nvPr>
        </p:nvSpPr>
        <p:spPr/>
        <p:txBody>
          <a:bodyPr/>
          <a:lstStyle/>
          <a:p>
            <a:r>
              <a:rPr lang="tr-TR" dirty="0" err="1"/>
              <a:t>States</a:t>
            </a:r>
            <a:r>
              <a:rPr lang="tr-TR" dirty="0"/>
              <a:t> of a NPC</a:t>
            </a:r>
          </a:p>
        </p:txBody>
      </p:sp>
      <p:sp>
        <p:nvSpPr>
          <p:cNvPr id="3" name="İçerik Yer Tutucusu 2">
            <a:extLst>
              <a:ext uri="{FF2B5EF4-FFF2-40B4-BE49-F238E27FC236}">
                <a16:creationId xmlns:a16="http://schemas.microsoft.com/office/drawing/2014/main" id="{6ACC8FE5-3F71-48E6-91C1-650192F54813}"/>
              </a:ext>
            </a:extLst>
          </p:cNvPr>
          <p:cNvSpPr>
            <a:spLocks noGrp="1"/>
          </p:cNvSpPr>
          <p:nvPr>
            <p:ph idx="1"/>
          </p:nvPr>
        </p:nvSpPr>
        <p:spPr>
          <a:xfrm>
            <a:off x="838202" y="1825625"/>
            <a:ext cx="5702557" cy="2080793"/>
          </a:xfrm>
        </p:spPr>
        <p:txBody>
          <a:bodyPr>
            <a:normAutofit/>
          </a:bodyPr>
          <a:lstStyle/>
          <a:p>
            <a:r>
              <a:rPr lang="tr-TR" dirty="0" err="1"/>
              <a:t>NPCs</a:t>
            </a:r>
            <a:r>
              <a:rPr lang="tr-TR" dirty="0"/>
              <a:t> </a:t>
            </a:r>
            <a:r>
              <a:rPr lang="tr-TR" dirty="0" err="1"/>
              <a:t>operate</a:t>
            </a:r>
            <a:r>
              <a:rPr lang="tr-TR" dirty="0"/>
              <a:t> in </a:t>
            </a:r>
            <a:r>
              <a:rPr lang="tr-TR" dirty="0" err="1"/>
              <a:t>terms</a:t>
            </a:r>
            <a:r>
              <a:rPr lang="tr-TR" dirty="0"/>
              <a:t> of </a:t>
            </a:r>
            <a:r>
              <a:rPr lang="tr-TR" dirty="0" err="1"/>
              <a:t>states</a:t>
            </a:r>
            <a:endParaRPr lang="tr-TR" dirty="0"/>
          </a:p>
          <a:p>
            <a:pPr lvl="1"/>
            <a:r>
              <a:rPr lang="tr-TR" dirty="0" err="1"/>
              <a:t>If</a:t>
            </a:r>
            <a:r>
              <a:rPr lang="tr-TR" dirty="0"/>
              <a:t> </a:t>
            </a:r>
            <a:r>
              <a:rPr lang="tr-TR" dirty="0" err="1"/>
              <a:t>no</a:t>
            </a:r>
            <a:r>
              <a:rPr lang="tr-TR" dirty="0"/>
              <a:t> </a:t>
            </a:r>
            <a:r>
              <a:rPr lang="tr-TR" dirty="0" err="1"/>
              <a:t>player</a:t>
            </a:r>
            <a:r>
              <a:rPr lang="tr-TR" dirty="0"/>
              <a:t>, </a:t>
            </a:r>
            <a:r>
              <a:rPr lang="tr-TR" dirty="0" err="1">
                <a:solidFill>
                  <a:srgbClr val="C00000"/>
                </a:solidFill>
              </a:rPr>
              <a:t>wander</a:t>
            </a:r>
            <a:r>
              <a:rPr lang="tr-TR" dirty="0"/>
              <a:t> </a:t>
            </a:r>
            <a:r>
              <a:rPr lang="tr-TR" dirty="0" err="1"/>
              <a:t>around</a:t>
            </a:r>
            <a:r>
              <a:rPr lang="tr-TR" dirty="0"/>
              <a:t> </a:t>
            </a:r>
            <a:r>
              <a:rPr lang="tr-TR" dirty="0" err="1"/>
              <a:t>randomly</a:t>
            </a:r>
            <a:endParaRPr lang="tr-TR" dirty="0"/>
          </a:p>
        </p:txBody>
      </p:sp>
      <p:pic>
        <p:nvPicPr>
          <p:cNvPr id="4" name="Picture 2" descr="Zombi – Official Minecraft Wiki">
            <a:extLst>
              <a:ext uri="{FF2B5EF4-FFF2-40B4-BE49-F238E27FC236}">
                <a16:creationId xmlns:a16="http://schemas.microsoft.com/office/drawing/2014/main" id="{8CE2051D-274F-4C4B-8C97-211440A4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2" y="2472612"/>
            <a:ext cx="1933569" cy="322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1291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89FF4-F3E0-470D-AABB-0A9A1C801EB3}"/>
              </a:ext>
            </a:extLst>
          </p:cNvPr>
          <p:cNvSpPr>
            <a:spLocks noGrp="1"/>
          </p:cNvSpPr>
          <p:nvPr>
            <p:ph type="title"/>
          </p:nvPr>
        </p:nvSpPr>
        <p:spPr/>
        <p:txBody>
          <a:bodyPr/>
          <a:lstStyle/>
          <a:p>
            <a:r>
              <a:rPr lang="tr-TR" dirty="0" err="1"/>
              <a:t>States</a:t>
            </a:r>
            <a:r>
              <a:rPr lang="tr-TR" dirty="0"/>
              <a:t> of a NPC</a:t>
            </a:r>
          </a:p>
        </p:txBody>
      </p:sp>
      <p:sp>
        <p:nvSpPr>
          <p:cNvPr id="3" name="İçerik Yer Tutucusu 2">
            <a:extLst>
              <a:ext uri="{FF2B5EF4-FFF2-40B4-BE49-F238E27FC236}">
                <a16:creationId xmlns:a16="http://schemas.microsoft.com/office/drawing/2014/main" id="{6ACC8FE5-3F71-48E6-91C1-650192F54813}"/>
              </a:ext>
            </a:extLst>
          </p:cNvPr>
          <p:cNvSpPr>
            <a:spLocks noGrp="1"/>
          </p:cNvSpPr>
          <p:nvPr>
            <p:ph idx="1"/>
          </p:nvPr>
        </p:nvSpPr>
        <p:spPr>
          <a:xfrm>
            <a:off x="838202" y="1825625"/>
            <a:ext cx="5702557" cy="2080793"/>
          </a:xfrm>
        </p:spPr>
        <p:txBody>
          <a:bodyPr>
            <a:normAutofit/>
          </a:bodyPr>
          <a:lstStyle/>
          <a:p>
            <a:r>
              <a:rPr lang="tr-TR" dirty="0" err="1"/>
              <a:t>NPCs</a:t>
            </a:r>
            <a:r>
              <a:rPr lang="tr-TR" dirty="0"/>
              <a:t> </a:t>
            </a:r>
            <a:r>
              <a:rPr lang="tr-TR" dirty="0" err="1"/>
              <a:t>operate</a:t>
            </a:r>
            <a:r>
              <a:rPr lang="tr-TR" dirty="0"/>
              <a:t> in </a:t>
            </a:r>
            <a:r>
              <a:rPr lang="tr-TR" dirty="0" err="1"/>
              <a:t>terms</a:t>
            </a:r>
            <a:r>
              <a:rPr lang="tr-TR" dirty="0"/>
              <a:t> of </a:t>
            </a:r>
            <a:r>
              <a:rPr lang="tr-TR" dirty="0" err="1"/>
              <a:t>states</a:t>
            </a:r>
            <a:endParaRPr lang="tr-TR" dirty="0"/>
          </a:p>
          <a:p>
            <a:pPr lvl="1"/>
            <a:r>
              <a:rPr lang="tr-TR" dirty="0" err="1"/>
              <a:t>If</a:t>
            </a:r>
            <a:r>
              <a:rPr lang="tr-TR" dirty="0"/>
              <a:t> </a:t>
            </a:r>
            <a:r>
              <a:rPr lang="tr-TR" dirty="0" err="1"/>
              <a:t>no</a:t>
            </a:r>
            <a:r>
              <a:rPr lang="tr-TR" dirty="0"/>
              <a:t> </a:t>
            </a:r>
            <a:r>
              <a:rPr lang="tr-TR" dirty="0" err="1"/>
              <a:t>player</a:t>
            </a:r>
            <a:r>
              <a:rPr lang="tr-TR" dirty="0"/>
              <a:t>, </a:t>
            </a:r>
            <a:r>
              <a:rPr lang="tr-TR" dirty="0" err="1">
                <a:solidFill>
                  <a:srgbClr val="C00000"/>
                </a:solidFill>
              </a:rPr>
              <a:t>wander</a:t>
            </a:r>
            <a:r>
              <a:rPr lang="tr-TR" dirty="0"/>
              <a:t> </a:t>
            </a:r>
            <a:r>
              <a:rPr lang="tr-TR" dirty="0" err="1"/>
              <a:t>around</a:t>
            </a:r>
            <a:r>
              <a:rPr lang="tr-TR" dirty="0"/>
              <a:t> </a:t>
            </a:r>
            <a:r>
              <a:rPr lang="tr-TR" dirty="0" err="1"/>
              <a:t>randomly</a:t>
            </a:r>
            <a:endParaRPr lang="tr-TR" dirty="0"/>
          </a:p>
          <a:p>
            <a:pPr lvl="1"/>
            <a:r>
              <a:rPr lang="tr-TR" dirty="0" err="1"/>
              <a:t>If</a:t>
            </a:r>
            <a:r>
              <a:rPr lang="tr-TR" dirty="0"/>
              <a:t> </a:t>
            </a:r>
            <a:r>
              <a:rPr lang="tr-TR" dirty="0" err="1"/>
              <a:t>player</a:t>
            </a:r>
            <a:r>
              <a:rPr lang="tr-TR" dirty="0"/>
              <a:t> </a:t>
            </a:r>
            <a:r>
              <a:rPr lang="tr-TR" dirty="0" err="1"/>
              <a:t>nearby</a:t>
            </a:r>
            <a:r>
              <a:rPr lang="tr-TR" dirty="0"/>
              <a:t>, </a:t>
            </a:r>
            <a:r>
              <a:rPr lang="tr-TR" dirty="0" err="1">
                <a:solidFill>
                  <a:srgbClr val="C00000"/>
                </a:solidFill>
              </a:rPr>
              <a:t>chase</a:t>
            </a:r>
            <a:r>
              <a:rPr lang="tr-TR" dirty="0"/>
              <a:t> it</a:t>
            </a:r>
          </a:p>
        </p:txBody>
      </p:sp>
      <p:pic>
        <p:nvPicPr>
          <p:cNvPr id="4" name="Picture 2" descr="Zombi – Official Minecraft Wiki">
            <a:extLst>
              <a:ext uri="{FF2B5EF4-FFF2-40B4-BE49-F238E27FC236}">
                <a16:creationId xmlns:a16="http://schemas.microsoft.com/office/drawing/2014/main" id="{8CE2051D-274F-4C4B-8C97-211440A4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2" y="2472612"/>
            <a:ext cx="1933569" cy="322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744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89FF4-F3E0-470D-AABB-0A9A1C801EB3}"/>
              </a:ext>
            </a:extLst>
          </p:cNvPr>
          <p:cNvSpPr>
            <a:spLocks noGrp="1"/>
          </p:cNvSpPr>
          <p:nvPr>
            <p:ph type="title"/>
          </p:nvPr>
        </p:nvSpPr>
        <p:spPr/>
        <p:txBody>
          <a:bodyPr/>
          <a:lstStyle/>
          <a:p>
            <a:r>
              <a:rPr lang="tr-TR" dirty="0" err="1"/>
              <a:t>States</a:t>
            </a:r>
            <a:r>
              <a:rPr lang="tr-TR" dirty="0"/>
              <a:t> of a NPC</a:t>
            </a:r>
          </a:p>
        </p:txBody>
      </p:sp>
      <p:sp>
        <p:nvSpPr>
          <p:cNvPr id="3" name="İçerik Yer Tutucusu 2">
            <a:extLst>
              <a:ext uri="{FF2B5EF4-FFF2-40B4-BE49-F238E27FC236}">
                <a16:creationId xmlns:a16="http://schemas.microsoft.com/office/drawing/2014/main" id="{6ACC8FE5-3F71-48E6-91C1-650192F54813}"/>
              </a:ext>
            </a:extLst>
          </p:cNvPr>
          <p:cNvSpPr>
            <a:spLocks noGrp="1"/>
          </p:cNvSpPr>
          <p:nvPr>
            <p:ph idx="1"/>
          </p:nvPr>
        </p:nvSpPr>
        <p:spPr>
          <a:xfrm>
            <a:off x="838202" y="1825625"/>
            <a:ext cx="5702557" cy="2080793"/>
          </a:xfrm>
        </p:spPr>
        <p:txBody>
          <a:bodyPr>
            <a:normAutofit/>
          </a:bodyPr>
          <a:lstStyle/>
          <a:p>
            <a:r>
              <a:rPr lang="tr-TR" dirty="0" err="1"/>
              <a:t>NPCs</a:t>
            </a:r>
            <a:r>
              <a:rPr lang="tr-TR" dirty="0"/>
              <a:t> </a:t>
            </a:r>
            <a:r>
              <a:rPr lang="tr-TR" dirty="0" err="1"/>
              <a:t>operate</a:t>
            </a:r>
            <a:r>
              <a:rPr lang="tr-TR" dirty="0"/>
              <a:t> in </a:t>
            </a:r>
            <a:r>
              <a:rPr lang="tr-TR" dirty="0" err="1"/>
              <a:t>terms</a:t>
            </a:r>
            <a:r>
              <a:rPr lang="tr-TR" dirty="0"/>
              <a:t> of </a:t>
            </a:r>
            <a:r>
              <a:rPr lang="tr-TR" dirty="0" err="1"/>
              <a:t>states</a:t>
            </a:r>
            <a:endParaRPr lang="tr-TR" dirty="0"/>
          </a:p>
          <a:p>
            <a:pPr lvl="1"/>
            <a:r>
              <a:rPr lang="tr-TR" dirty="0" err="1"/>
              <a:t>If</a:t>
            </a:r>
            <a:r>
              <a:rPr lang="tr-TR" dirty="0"/>
              <a:t> </a:t>
            </a:r>
            <a:r>
              <a:rPr lang="tr-TR" dirty="0" err="1"/>
              <a:t>no</a:t>
            </a:r>
            <a:r>
              <a:rPr lang="tr-TR" dirty="0"/>
              <a:t> </a:t>
            </a:r>
            <a:r>
              <a:rPr lang="tr-TR" dirty="0" err="1"/>
              <a:t>player</a:t>
            </a:r>
            <a:r>
              <a:rPr lang="tr-TR" dirty="0"/>
              <a:t>, </a:t>
            </a:r>
            <a:r>
              <a:rPr lang="tr-TR" dirty="0" err="1">
                <a:solidFill>
                  <a:srgbClr val="C00000"/>
                </a:solidFill>
              </a:rPr>
              <a:t>wander</a:t>
            </a:r>
            <a:r>
              <a:rPr lang="tr-TR" dirty="0"/>
              <a:t> </a:t>
            </a:r>
            <a:r>
              <a:rPr lang="tr-TR" dirty="0" err="1"/>
              <a:t>around</a:t>
            </a:r>
            <a:r>
              <a:rPr lang="tr-TR" dirty="0"/>
              <a:t> </a:t>
            </a:r>
            <a:r>
              <a:rPr lang="tr-TR" dirty="0" err="1"/>
              <a:t>randomly</a:t>
            </a:r>
            <a:endParaRPr lang="tr-TR" dirty="0"/>
          </a:p>
          <a:p>
            <a:pPr lvl="1"/>
            <a:r>
              <a:rPr lang="tr-TR" dirty="0" err="1"/>
              <a:t>If</a:t>
            </a:r>
            <a:r>
              <a:rPr lang="tr-TR" dirty="0"/>
              <a:t> </a:t>
            </a:r>
            <a:r>
              <a:rPr lang="tr-TR" dirty="0" err="1"/>
              <a:t>player</a:t>
            </a:r>
            <a:r>
              <a:rPr lang="tr-TR" dirty="0"/>
              <a:t> </a:t>
            </a:r>
            <a:r>
              <a:rPr lang="tr-TR" dirty="0" err="1"/>
              <a:t>nearby</a:t>
            </a:r>
            <a:r>
              <a:rPr lang="tr-TR" dirty="0"/>
              <a:t>, </a:t>
            </a:r>
            <a:r>
              <a:rPr lang="tr-TR" dirty="0" err="1">
                <a:solidFill>
                  <a:srgbClr val="C00000"/>
                </a:solidFill>
              </a:rPr>
              <a:t>chase</a:t>
            </a:r>
            <a:r>
              <a:rPr lang="tr-TR" dirty="0"/>
              <a:t> it</a:t>
            </a:r>
          </a:p>
        </p:txBody>
      </p:sp>
      <p:pic>
        <p:nvPicPr>
          <p:cNvPr id="4" name="Picture 2" descr="Zombi – Official Minecraft Wiki">
            <a:extLst>
              <a:ext uri="{FF2B5EF4-FFF2-40B4-BE49-F238E27FC236}">
                <a16:creationId xmlns:a16="http://schemas.microsoft.com/office/drawing/2014/main" id="{8CE2051D-274F-4C4B-8C97-211440A4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2" y="2472612"/>
            <a:ext cx="1933569" cy="3226237"/>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86488A8D-3A6E-4921-A3D7-A8183E07B765}"/>
              </a:ext>
            </a:extLst>
          </p:cNvPr>
          <p:cNvPicPr>
            <a:picLocks noChangeAspect="1"/>
          </p:cNvPicPr>
          <p:nvPr/>
        </p:nvPicPr>
        <p:blipFill>
          <a:blip r:embed="rId4"/>
          <a:stretch>
            <a:fillRect/>
          </a:stretch>
        </p:blipFill>
        <p:spPr>
          <a:xfrm>
            <a:off x="1256248" y="4041355"/>
            <a:ext cx="5254348" cy="2451520"/>
          </a:xfrm>
          <a:prstGeom prst="rect">
            <a:avLst/>
          </a:prstGeom>
        </p:spPr>
      </p:pic>
    </p:spTree>
    <p:extLst>
      <p:ext uri="{BB962C8B-B14F-4D97-AF65-F5344CB8AC3E}">
        <p14:creationId xmlns:p14="http://schemas.microsoft.com/office/powerpoint/2010/main" val="577294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E89FF4-F3E0-470D-AABB-0A9A1C801EB3}"/>
              </a:ext>
            </a:extLst>
          </p:cNvPr>
          <p:cNvSpPr>
            <a:spLocks noGrp="1"/>
          </p:cNvSpPr>
          <p:nvPr>
            <p:ph type="title"/>
          </p:nvPr>
        </p:nvSpPr>
        <p:spPr/>
        <p:txBody>
          <a:bodyPr/>
          <a:lstStyle/>
          <a:p>
            <a:r>
              <a:rPr lang="tr-TR" dirty="0" err="1"/>
              <a:t>States</a:t>
            </a:r>
            <a:r>
              <a:rPr lang="tr-TR" dirty="0"/>
              <a:t> of a NPC</a:t>
            </a:r>
          </a:p>
        </p:txBody>
      </p:sp>
      <p:sp>
        <p:nvSpPr>
          <p:cNvPr id="3" name="İçerik Yer Tutucusu 2">
            <a:extLst>
              <a:ext uri="{FF2B5EF4-FFF2-40B4-BE49-F238E27FC236}">
                <a16:creationId xmlns:a16="http://schemas.microsoft.com/office/drawing/2014/main" id="{6ACC8FE5-3F71-48E6-91C1-650192F54813}"/>
              </a:ext>
            </a:extLst>
          </p:cNvPr>
          <p:cNvSpPr>
            <a:spLocks noGrp="1"/>
          </p:cNvSpPr>
          <p:nvPr>
            <p:ph idx="1"/>
          </p:nvPr>
        </p:nvSpPr>
        <p:spPr>
          <a:xfrm>
            <a:off x="838202" y="1825625"/>
            <a:ext cx="5515945" cy="2080793"/>
          </a:xfrm>
        </p:spPr>
        <p:txBody>
          <a:bodyPr>
            <a:normAutofit/>
          </a:bodyPr>
          <a:lstStyle/>
          <a:p>
            <a:r>
              <a:rPr lang="tr-TR" dirty="0" err="1"/>
              <a:t>State</a:t>
            </a:r>
            <a:r>
              <a:rPr lang="tr-TR" dirty="0"/>
              <a:t> </a:t>
            </a:r>
            <a:r>
              <a:rPr lang="tr-TR" dirty="0" err="1"/>
              <a:t>pattern</a:t>
            </a:r>
            <a:r>
              <a:rPr lang="tr-TR" dirty="0"/>
              <a:t> is </a:t>
            </a:r>
            <a:r>
              <a:rPr lang="tr-TR" dirty="0" err="1"/>
              <a:t>widely</a:t>
            </a:r>
            <a:r>
              <a:rPr lang="tr-TR" dirty="0"/>
              <a:t> </a:t>
            </a:r>
            <a:r>
              <a:rPr lang="tr-TR" dirty="0" err="1"/>
              <a:t>used</a:t>
            </a:r>
            <a:r>
              <a:rPr lang="tr-TR" dirty="0"/>
              <a:t> in </a:t>
            </a:r>
            <a:r>
              <a:rPr lang="tr-TR" dirty="0" err="1"/>
              <a:t>industry</a:t>
            </a:r>
            <a:r>
              <a:rPr lang="tr-TR" dirty="0"/>
              <a:t>! </a:t>
            </a:r>
          </a:p>
        </p:txBody>
      </p:sp>
      <p:pic>
        <p:nvPicPr>
          <p:cNvPr id="4" name="Picture 2" descr="Zombi – Official Minecraft Wiki">
            <a:extLst>
              <a:ext uri="{FF2B5EF4-FFF2-40B4-BE49-F238E27FC236}">
                <a16:creationId xmlns:a16="http://schemas.microsoft.com/office/drawing/2014/main" id="{8CE2051D-274F-4C4B-8C97-211440A4B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362" y="2472612"/>
            <a:ext cx="1933569" cy="3226237"/>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86488A8D-3A6E-4921-A3D7-A8183E07B765}"/>
              </a:ext>
            </a:extLst>
          </p:cNvPr>
          <p:cNvPicPr>
            <a:picLocks noChangeAspect="1"/>
          </p:cNvPicPr>
          <p:nvPr/>
        </p:nvPicPr>
        <p:blipFill>
          <a:blip r:embed="rId4"/>
          <a:stretch>
            <a:fillRect/>
          </a:stretch>
        </p:blipFill>
        <p:spPr>
          <a:xfrm>
            <a:off x="1256248" y="4041355"/>
            <a:ext cx="5254348" cy="2451520"/>
          </a:xfrm>
          <a:prstGeom prst="rect">
            <a:avLst/>
          </a:prstGeom>
        </p:spPr>
      </p:pic>
    </p:spTree>
    <p:extLst>
      <p:ext uri="{BB962C8B-B14F-4D97-AF65-F5344CB8AC3E}">
        <p14:creationId xmlns:p14="http://schemas.microsoft.com/office/powerpoint/2010/main" val="1402701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1421EE-7287-4598-9514-ED1B4D417EF4}"/>
              </a:ext>
            </a:extLst>
          </p:cNvPr>
          <p:cNvSpPr>
            <a:spLocks noGrp="1"/>
          </p:cNvSpPr>
          <p:nvPr>
            <p:ph type="title"/>
          </p:nvPr>
        </p:nvSpPr>
        <p:spPr/>
        <p:txBody>
          <a:bodyPr/>
          <a:lstStyle/>
          <a:p>
            <a:r>
              <a:rPr lang="tr-TR" dirty="0"/>
              <a:t>Presentation </a:t>
            </a:r>
            <a:r>
              <a:rPr lang="tr-TR" dirty="0" err="1"/>
              <a:t>Agenda</a:t>
            </a:r>
            <a:endParaRPr lang="tr-TR" dirty="0"/>
          </a:p>
        </p:txBody>
      </p:sp>
      <p:graphicFrame>
        <p:nvGraphicFramePr>
          <p:cNvPr id="4" name="Tablo 4">
            <a:extLst>
              <a:ext uri="{FF2B5EF4-FFF2-40B4-BE49-F238E27FC236}">
                <a16:creationId xmlns:a16="http://schemas.microsoft.com/office/drawing/2014/main" id="{4B311472-D09F-4EFD-A583-BDEDF7339A05}"/>
              </a:ext>
            </a:extLst>
          </p:cNvPr>
          <p:cNvGraphicFramePr>
            <a:graphicFrameLocks noGrp="1"/>
          </p:cNvGraphicFramePr>
          <p:nvPr>
            <p:ph idx="1"/>
          </p:nvPr>
        </p:nvGraphicFramePr>
        <p:xfrm>
          <a:off x="838200" y="1825624"/>
          <a:ext cx="10515597" cy="4756287"/>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745585335"/>
                    </a:ext>
                  </a:extLst>
                </a:gridCol>
                <a:gridCol w="3505199">
                  <a:extLst>
                    <a:ext uri="{9D8B030D-6E8A-4147-A177-3AD203B41FA5}">
                      <a16:colId xmlns:a16="http://schemas.microsoft.com/office/drawing/2014/main" val="955986825"/>
                    </a:ext>
                  </a:extLst>
                </a:gridCol>
                <a:gridCol w="3505199">
                  <a:extLst>
                    <a:ext uri="{9D8B030D-6E8A-4147-A177-3AD203B41FA5}">
                      <a16:colId xmlns:a16="http://schemas.microsoft.com/office/drawing/2014/main" val="2657684073"/>
                    </a:ext>
                  </a:extLst>
                </a:gridCol>
              </a:tblGrid>
              <a:tr h="473847">
                <a:tc>
                  <a:txBody>
                    <a:bodyPr/>
                    <a:lstStyle/>
                    <a:p>
                      <a:pPr marL="0" indent="0" algn="ctr">
                        <a:buFont typeface="Arial" panose="020B0604020202020204" pitchFamily="34" charset="0"/>
                        <a:buNone/>
                      </a:pPr>
                      <a:r>
                        <a:rPr lang="tr-TR" sz="2500" b="1" dirty="0">
                          <a:solidFill>
                            <a:schemeClr val="tx1"/>
                          </a:solidFill>
                        </a:rPr>
                        <a:t>STATE PATTERN THEORY</a:t>
                      </a:r>
                    </a:p>
                  </a:txBody>
                  <a:tcPr>
                    <a:solidFill>
                      <a:schemeClr val="bg2"/>
                    </a:solidFill>
                  </a:tcPr>
                </a:tc>
                <a:tc>
                  <a:txBody>
                    <a:bodyPr/>
                    <a:lstStyle/>
                    <a:p>
                      <a:pPr marL="0" indent="0" algn="ctr">
                        <a:buFont typeface="Arial" panose="020B0604020202020204" pitchFamily="34" charset="0"/>
                        <a:buNone/>
                      </a:pPr>
                      <a:r>
                        <a:rPr lang="tr-TR" sz="2500" dirty="0">
                          <a:solidFill>
                            <a:schemeClr val="bg1"/>
                          </a:solidFill>
                        </a:rPr>
                        <a:t>OUR APPLICATION</a:t>
                      </a:r>
                    </a:p>
                  </a:txBody>
                  <a:tcPr>
                    <a:solidFill>
                      <a:schemeClr val="bg2">
                        <a:lumMod val="50000"/>
                      </a:schemeClr>
                    </a:solidFill>
                  </a:tcPr>
                </a:tc>
                <a:tc>
                  <a:txBody>
                    <a:bodyPr/>
                    <a:lstStyle/>
                    <a:p>
                      <a:pPr marL="0" indent="0" algn="ctr">
                        <a:buFont typeface="Arial" panose="020B0604020202020204" pitchFamily="34" charset="0"/>
                        <a:buNone/>
                      </a:pPr>
                      <a:r>
                        <a:rPr lang="tr-TR" sz="2500" dirty="0">
                          <a:solidFill>
                            <a:schemeClr val="tx1"/>
                          </a:solidFill>
                        </a:rPr>
                        <a:t>DEVELOPMENT PROCESS</a:t>
                      </a:r>
                    </a:p>
                  </a:txBody>
                  <a:tcPr>
                    <a:solidFill>
                      <a:schemeClr val="bg2"/>
                    </a:solidFill>
                  </a:tcPr>
                </a:tc>
                <a:extLst>
                  <a:ext uri="{0D108BD9-81ED-4DB2-BD59-A6C34878D82A}">
                    <a16:rowId xmlns:a16="http://schemas.microsoft.com/office/drawing/2014/main" val="3184141504"/>
                  </a:ext>
                </a:extLst>
              </a:tr>
              <a:tr h="4257568">
                <a:tc>
                  <a:txBody>
                    <a:bodyPr/>
                    <a:lstStyle/>
                    <a:p>
                      <a:pPr marL="342900" indent="-342900" algn="ctr">
                        <a:buFont typeface="Wingdings" panose="05000000000000000000" pitchFamily="2" charset="2"/>
                        <a:buChar char="§"/>
                      </a:pPr>
                      <a:r>
                        <a:rPr lang="tr-TR" sz="2500" dirty="0" err="1">
                          <a:solidFill>
                            <a:schemeClr val="tx1"/>
                          </a:solidFill>
                        </a:rPr>
                        <a:t>Strategy</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State</a:t>
                      </a:r>
                      <a:r>
                        <a:rPr lang="tr-TR" sz="2500" dirty="0">
                          <a:solidFill>
                            <a:schemeClr val="tx1"/>
                          </a:solidFill>
                        </a:rPr>
                        <a:t> </a:t>
                      </a:r>
                      <a:r>
                        <a:rPr lang="tr-TR" sz="2500" dirty="0" err="1">
                          <a:solidFill>
                            <a:schemeClr val="tx1"/>
                          </a:solidFill>
                        </a:rPr>
                        <a:t>Pattern</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a:solidFill>
                            <a:schemeClr val="tx1"/>
                          </a:solidFill>
                        </a:rPr>
                        <a:t>SOLID Analysis</a:t>
                      </a: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Advantages</a:t>
                      </a:r>
                      <a:r>
                        <a:rPr lang="tr-TR" sz="2500" dirty="0">
                          <a:solidFill>
                            <a:schemeClr val="tx1"/>
                          </a:solidFill>
                        </a:rPr>
                        <a:t> &amp; </a:t>
                      </a:r>
                      <a:r>
                        <a:rPr lang="tr-TR" sz="2500" dirty="0" err="1">
                          <a:solidFill>
                            <a:schemeClr val="tx1"/>
                          </a:solidFill>
                        </a:rPr>
                        <a:t>Disadvantages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p>
                      <a:pPr marL="342900" indent="-342900" algn="ctr">
                        <a:buFont typeface="Wingdings" panose="05000000000000000000" pitchFamily="2" charset="2"/>
                        <a:buChar char="§"/>
                      </a:pPr>
                      <a:r>
                        <a:rPr lang="tr-TR" sz="2500" dirty="0" err="1">
                          <a:solidFill>
                            <a:schemeClr val="tx1"/>
                          </a:solidFill>
                        </a:rPr>
                        <a:t>Possible</a:t>
                      </a:r>
                      <a:r>
                        <a:rPr lang="tr-TR" sz="2500" dirty="0">
                          <a:solidFill>
                            <a:schemeClr val="tx1"/>
                          </a:solidFill>
                        </a:rPr>
                        <a:t> </a:t>
                      </a:r>
                      <a:r>
                        <a:rPr lang="tr-TR" sz="2500" dirty="0" err="1">
                          <a:solidFill>
                            <a:schemeClr val="tx1"/>
                          </a:solidFill>
                        </a:rPr>
                        <a:t>Use</a:t>
                      </a:r>
                      <a:r>
                        <a:rPr lang="tr-TR" sz="2500" dirty="0">
                          <a:solidFill>
                            <a:schemeClr val="tx1"/>
                          </a:solidFill>
                        </a:rPr>
                        <a:t> </a:t>
                      </a:r>
                      <a:r>
                        <a:rPr lang="tr-TR" sz="2500" dirty="0" err="1">
                          <a:solidFill>
                            <a:schemeClr val="tx1"/>
                          </a:solidFill>
                        </a:rPr>
                        <a:t>Cases</a:t>
                      </a:r>
                      <a:endParaRPr lang="tr-TR" sz="2500" dirty="0">
                        <a:solidFill>
                          <a:schemeClr val="tx1"/>
                        </a:solidFill>
                      </a:endParaRPr>
                    </a:p>
                    <a:p>
                      <a:pPr marL="342900" indent="-342900" algn="ctr">
                        <a:buFont typeface="Wingdings" panose="05000000000000000000" pitchFamily="2" charset="2"/>
                        <a:buChar char="§"/>
                      </a:pPr>
                      <a:endParaRPr lang="tr-TR" sz="2500" dirty="0">
                        <a:solidFill>
                          <a:schemeClr val="tx1"/>
                        </a:solidFill>
                      </a:endParaRPr>
                    </a:p>
                  </a:txBody>
                  <a:tcPr>
                    <a:solidFill>
                      <a:schemeClr val="bg2"/>
                    </a:solidFill>
                  </a:tcPr>
                </a:tc>
                <a:tc>
                  <a:txBody>
                    <a:bodyPr/>
                    <a:lstStyle/>
                    <a:p>
                      <a:pPr marL="342900" indent="-342900" algn="ctr">
                        <a:buFont typeface="Wingdings" panose="05000000000000000000" pitchFamily="2" charset="2"/>
                        <a:buChar char="§"/>
                      </a:pPr>
                      <a:r>
                        <a:rPr lang="tr-TR" sz="2500" dirty="0" err="1">
                          <a:solidFill>
                            <a:srgbClr val="C00000"/>
                          </a:solidFill>
                        </a:rPr>
                        <a:t>Concept</a:t>
                      </a:r>
                      <a:r>
                        <a:rPr lang="tr-TR" sz="2500" dirty="0">
                          <a:solidFill>
                            <a:srgbClr val="C00000"/>
                          </a:solidFill>
                        </a:rPr>
                        <a:t> of NPC</a:t>
                      </a: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a:solidFill>
                            <a:schemeClr val="bg1"/>
                          </a:solidFill>
                        </a:rPr>
                        <a:t>Main </a:t>
                      </a:r>
                      <a:r>
                        <a:rPr lang="tr-TR" sz="2500" dirty="0" err="1">
                          <a:solidFill>
                            <a:schemeClr val="bg1"/>
                          </a:solidFill>
                        </a:rPr>
                        <a:t>Idea</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State</a:t>
                      </a:r>
                      <a:r>
                        <a:rPr lang="tr-TR" sz="2500" dirty="0">
                          <a:solidFill>
                            <a:schemeClr val="bg1"/>
                          </a:solidFill>
                        </a:rPr>
                        <a:t> </a:t>
                      </a:r>
                      <a:r>
                        <a:rPr lang="tr-TR" sz="2500" dirty="0" err="1">
                          <a:solidFill>
                            <a:schemeClr val="bg1"/>
                          </a:solidFill>
                        </a:rPr>
                        <a:t>Pattern</a:t>
                      </a:r>
                      <a:endParaRPr lang="tr-TR" sz="2500" dirty="0">
                        <a:solidFill>
                          <a:schemeClr val="bg1"/>
                        </a:solidFill>
                      </a:endParaRPr>
                    </a:p>
                    <a:p>
                      <a:pPr marL="342900" indent="-342900" algn="ctr">
                        <a:buFont typeface="Wingdings" panose="05000000000000000000" pitchFamily="2" charset="2"/>
                        <a:buChar char="§"/>
                      </a:pPr>
                      <a:endParaRPr lang="tr-TR" sz="2500" dirty="0">
                        <a:solidFill>
                          <a:schemeClr val="bg1"/>
                        </a:solidFill>
                      </a:endParaRPr>
                    </a:p>
                    <a:p>
                      <a:pPr marL="342900" indent="-342900" algn="ctr">
                        <a:buFont typeface="Wingdings" panose="05000000000000000000" pitchFamily="2" charset="2"/>
                        <a:buChar char="§"/>
                      </a:pPr>
                      <a:r>
                        <a:rPr lang="tr-TR" sz="2500" dirty="0" err="1">
                          <a:solidFill>
                            <a:schemeClr val="bg1"/>
                          </a:solidFill>
                        </a:rPr>
                        <a:t>Alternative</a:t>
                      </a:r>
                      <a:r>
                        <a:rPr lang="tr-TR" sz="2500" dirty="0">
                          <a:solidFill>
                            <a:schemeClr val="bg1"/>
                          </a:solidFill>
                        </a:rPr>
                        <a:t> </a:t>
                      </a:r>
                      <a:r>
                        <a:rPr lang="tr-TR" sz="2500" dirty="0" err="1">
                          <a:solidFill>
                            <a:schemeClr val="bg1"/>
                          </a:solidFill>
                        </a:rPr>
                        <a:t>Implementations</a:t>
                      </a:r>
                      <a:r>
                        <a:rPr lang="tr-TR" sz="2500" dirty="0">
                          <a:solidFill>
                            <a:schemeClr val="bg1"/>
                          </a:solidFill>
                        </a:rPr>
                        <a:t> (</a:t>
                      </a:r>
                      <a:r>
                        <a:rPr lang="tr-TR" sz="2500" dirty="0" err="1">
                          <a:solidFill>
                            <a:schemeClr val="bg1"/>
                          </a:solidFill>
                        </a:rPr>
                        <a:t>Testing</a:t>
                      </a:r>
                      <a:r>
                        <a:rPr lang="tr-TR" sz="2500" dirty="0">
                          <a:solidFill>
                            <a:schemeClr val="bg1"/>
                          </a:solidFill>
                        </a:rPr>
                        <a:t>)</a:t>
                      </a:r>
                    </a:p>
                  </a:txBody>
                  <a:tcPr>
                    <a:solidFill>
                      <a:schemeClr val="bg2">
                        <a:lumMod val="50000"/>
                      </a:schemeClr>
                    </a:solidFill>
                  </a:tcPr>
                </a:tc>
                <a:tc>
                  <a:txBody>
                    <a:bodyPr/>
                    <a:lstStyle/>
                    <a:p>
                      <a:pPr marL="342900" indent="-342900" algn="ctr">
                        <a:buFont typeface="Wingdings" panose="05000000000000000000" pitchFamily="2" charset="2"/>
                        <a:buChar char="§"/>
                      </a:pPr>
                      <a:r>
                        <a:rPr lang="tr-TR" sz="2500" dirty="0"/>
                        <a:t>Amazon </a:t>
                      </a:r>
                      <a:r>
                        <a:rPr lang="tr-TR" sz="2500" dirty="0" err="1"/>
                        <a:t>Leadership</a:t>
                      </a:r>
                      <a:r>
                        <a:rPr lang="tr-TR" sz="2500" dirty="0"/>
                        <a:t> </a:t>
                      </a:r>
                      <a:r>
                        <a:rPr lang="tr-TR" sz="2500" dirty="0" err="1"/>
                        <a:t>Principles</a:t>
                      </a:r>
                      <a:endParaRPr lang="tr-TR" sz="2500" dirty="0"/>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TCE Analysis</a:t>
                      </a:r>
                    </a:p>
                    <a:p>
                      <a:pPr marL="342900" indent="-342900" algn="ctr">
                        <a:buFont typeface="Wingdings" panose="05000000000000000000" pitchFamily="2" charset="2"/>
                        <a:buChar char="§"/>
                      </a:pPr>
                      <a:endParaRPr lang="tr-TR" sz="2500" dirty="0"/>
                    </a:p>
                    <a:p>
                      <a:pPr marL="342900" indent="-342900" algn="ctr">
                        <a:buFont typeface="Wingdings" panose="05000000000000000000" pitchFamily="2" charset="2"/>
                        <a:buChar char="§"/>
                      </a:pPr>
                      <a:r>
                        <a:rPr lang="tr-TR" sz="2500" dirty="0"/>
                        <a:t>Team </a:t>
                      </a:r>
                      <a:r>
                        <a:rPr lang="tr-TR" sz="2500" dirty="0" err="1"/>
                        <a:t>Work</a:t>
                      </a:r>
                      <a:endParaRPr lang="tr-TR" sz="2500" dirty="0"/>
                    </a:p>
                  </a:txBody>
                  <a:tcPr>
                    <a:solidFill>
                      <a:schemeClr val="bg2"/>
                    </a:solidFill>
                  </a:tcPr>
                </a:tc>
                <a:extLst>
                  <a:ext uri="{0D108BD9-81ED-4DB2-BD59-A6C34878D82A}">
                    <a16:rowId xmlns:a16="http://schemas.microsoft.com/office/drawing/2014/main" val="1554270134"/>
                  </a:ext>
                </a:extLst>
              </a:tr>
            </a:tbl>
          </a:graphicData>
        </a:graphic>
      </p:graphicFrame>
    </p:spTree>
    <p:extLst>
      <p:ext uri="{BB962C8B-B14F-4D97-AF65-F5344CB8AC3E}">
        <p14:creationId xmlns:p14="http://schemas.microsoft.com/office/powerpoint/2010/main" val="5609190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5511</TotalTime>
  <Words>8376</Words>
  <Application>Microsoft Office PowerPoint</Application>
  <PresentationFormat>Geniş ekran</PresentationFormat>
  <Paragraphs>1660</Paragraphs>
  <Slides>167</Slides>
  <Notes>167</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167</vt:i4>
      </vt:variant>
    </vt:vector>
  </HeadingPairs>
  <TitlesOfParts>
    <vt:vector size="174" baseType="lpstr">
      <vt:lpstr>Arial</vt:lpstr>
      <vt:lpstr>Calibri</vt:lpstr>
      <vt:lpstr>Calibri Light</vt:lpstr>
      <vt:lpstr>Consolas</vt:lpstr>
      <vt:lpstr>Roboto</vt:lpstr>
      <vt:lpstr>Wingdings</vt:lpstr>
      <vt:lpstr>Office Teması</vt:lpstr>
      <vt:lpstr>State Pattern</vt:lpstr>
      <vt:lpstr>Presentation Agenda</vt:lpstr>
      <vt:lpstr>Presentation Agenda</vt:lpstr>
      <vt:lpstr>Presentation Agenda</vt:lpstr>
      <vt:lpstr>Thinking Back To Strategy Pattern Class</vt:lpstr>
      <vt:lpstr>Duck Simulation Game: Setup</vt:lpstr>
      <vt:lpstr>Duck Simulation Game: Problem</vt:lpstr>
      <vt:lpstr>Duck Simulation Game: Solution</vt:lpstr>
      <vt:lpstr>Strategy Pattern: Conclusion</vt:lpstr>
      <vt:lpstr>Presentation Agenda</vt:lpstr>
      <vt:lpstr>Presentation Agenda</vt:lpstr>
      <vt:lpstr>Extending The Duck Simulation Game</vt:lpstr>
      <vt:lpstr>Executing Multiple Actions</vt:lpstr>
      <vt:lpstr>Executing Multiple Actions</vt:lpstr>
      <vt:lpstr>State Diagram</vt:lpstr>
      <vt:lpstr>Redefining fly() and swim() Methods</vt:lpstr>
      <vt:lpstr>Redefining fly() and swim() Methods</vt:lpstr>
      <vt:lpstr>Extending Duck Actions</vt:lpstr>
      <vt:lpstr>Extending Duck Actions</vt:lpstr>
      <vt:lpstr>Extending Duck Actions</vt:lpstr>
      <vt:lpstr>Extending Duck Actions</vt:lpstr>
      <vt:lpstr>Extending Duck Actions</vt:lpstr>
      <vt:lpstr>Problems With Current Implementation</vt:lpstr>
      <vt:lpstr>Problems With Current Implementation</vt:lpstr>
      <vt:lpstr>Constructing The State Pattern</vt:lpstr>
      <vt:lpstr>Constructing The State Pattern</vt:lpstr>
      <vt:lpstr>Constructing The State Pattern (sep this)</vt:lpstr>
      <vt:lpstr>Constructing The State Pattern (sep this)</vt:lpstr>
      <vt:lpstr>Constructing The State Pattern</vt:lpstr>
      <vt:lpstr>Constructing The State Pattern</vt:lpstr>
      <vt:lpstr>Constructing The State Pattern</vt:lpstr>
      <vt:lpstr>State Classes</vt:lpstr>
      <vt:lpstr>Context Class</vt:lpstr>
      <vt:lpstr>Context Class Action Delegations</vt:lpstr>
      <vt:lpstr>Implementation Examples</vt:lpstr>
      <vt:lpstr>PowerPoint Sunusu</vt:lpstr>
      <vt:lpstr>Overall uml diagram</vt:lpstr>
      <vt:lpstr>Overall uml diagram</vt:lpstr>
      <vt:lpstr>Unwanted Transitions</vt:lpstr>
      <vt:lpstr>What About Unwanted Transitions?</vt:lpstr>
      <vt:lpstr>What About Unwanted Transitions?</vt:lpstr>
      <vt:lpstr>What About Unwanted Transitions?</vt:lpstr>
      <vt:lpstr>What About Unwanted Transitions?</vt:lpstr>
      <vt:lpstr>What About Unwanted Transitions?</vt:lpstr>
      <vt:lpstr>What About Unwanted Transitions?</vt:lpstr>
      <vt:lpstr>What About Unwanted Transitions?</vt:lpstr>
      <vt:lpstr>Presentation Agenda</vt:lpstr>
      <vt:lpstr>Presentation Agenda</vt:lpstr>
      <vt:lpstr>Single Responsibility Principle</vt:lpstr>
      <vt:lpstr>Single Responsibility Principle</vt:lpstr>
      <vt:lpstr>Single Responsibility Principle</vt:lpstr>
      <vt:lpstr>Single Responsibility Principle</vt:lpstr>
      <vt:lpstr>Open Closed Principle</vt:lpstr>
      <vt:lpstr>Open Closed Principle</vt:lpstr>
      <vt:lpstr>Open Closed Principle</vt:lpstr>
      <vt:lpstr>Open Closed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Interface Segregation Principle</vt:lpstr>
      <vt:lpstr>Dependency Inversion Principle</vt:lpstr>
      <vt:lpstr>Dependecy Inversion principle</vt:lpstr>
      <vt:lpstr>Dependecy Inversion principle</vt:lpstr>
      <vt:lpstr>Dependecy Inversion principle</vt:lpstr>
      <vt:lpstr>Dependecy Inversion principle</vt:lpstr>
      <vt:lpstr>Dependecy Inversion principle</vt:lpstr>
      <vt:lpstr>Dependecy Inversion principle</vt:lpstr>
      <vt:lpstr>Dependecy Inversion principle</vt:lpstr>
      <vt:lpstr>Dependecy Inversion principle</vt:lpstr>
      <vt:lpstr>Presentation Agenda</vt:lpstr>
      <vt:lpstr>Presentation Agenda</vt:lpstr>
      <vt:lpstr>Advantages</vt:lpstr>
      <vt:lpstr>Advantages</vt:lpstr>
      <vt:lpstr>Advantages</vt:lpstr>
      <vt:lpstr>Disadvantages</vt:lpstr>
      <vt:lpstr>Disadvantages</vt:lpstr>
      <vt:lpstr>Disadvantages</vt:lpstr>
      <vt:lpstr>Disadvantages</vt:lpstr>
      <vt:lpstr>Presentation Agenda</vt:lpstr>
      <vt:lpstr>Presentation Agenda</vt:lpstr>
      <vt:lpstr>ATM Machine</vt:lpstr>
      <vt:lpstr>Gumball Machine</vt:lpstr>
      <vt:lpstr>Presentation Agenda</vt:lpstr>
      <vt:lpstr>Presentation Agenda</vt:lpstr>
      <vt:lpstr>Presentation Agenda</vt:lpstr>
      <vt:lpstr>Concept of NPCs</vt:lpstr>
      <vt:lpstr>States of a NPC</vt:lpstr>
      <vt:lpstr>States of a NPC</vt:lpstr>
      <vt:lpstr>States of a NPC</vt:lpstr>
      <vt:lpstr>States of a NPC</vt:lpstr>
      <vt:lpstr>States of a NPC</vt:lpstr>
      <vt:lpstr>Presentation Agenda</vt:lpstr>
      <vt:lpstr>Presentation Agenda</vt:lpstr>
      <vt:lpstr>Main Idea</vt:lpstr>
      <vt:lpstr>Main Idea</vt:lpstr>
      <vt:lpstr>Main Idea</vt:lpstr>
      <vt:lpstr>Main Idea</vt:lpstr>
      <vt:lpstr>Presentation Agenda</vt:lpstr>
      <vt:lpstr>Presentation Agenda</vt:lpstr>
      <vt:lpstr>Constructing The State Pattern</vt:lpstr>
      <vt:lpstr>Constructing The State Pattern</vt:lpstr>
      <vt:lpstr>Constructing The State Pattern</vt:lpstr>
      <vt:lpstr>Constructing The State Pattern</vt:lpstr>
      <vt:lpstr>Constructing The State Pattern</vt:lpstr>
      <vt:lpstr>Constructing The State Pattern</vt:lpstr>
      <vt:lpstr>Constructing The State Pattern</vt:lpstr>
      <vt:lpstr>Constructing The State Pattern</vt:lpstr>
      <vt:lpstr>Constructing The State Pattern</vt:lpstr>
      <vt:lpstr>Constructing The State Pattern</vt:lpstr>
      <vt:lpstr>Context Action Delegations</vt:lpstr>
      <vt:lpstr>NPC manager and calls to context</vt:lpstr>
      <vt:lpstr>Transitions For The NPC</vt:lpstr>
      <vt:lpstr>State Diagram</vt:lpstr>
      <vt:lpstr>State Diagram</vt:lpstr>
      <vt:lpstr>There is a problem…</vt:lpstr>
      <vt:lpstr>Solution</vt:lpstr>
      <vt:lpstr>Update NPCState interface</vt:lpstr>
      <vt:lpstr>Update NPCManager class</vt:lpstr>
      <vt:lpstr>Finally, implementations</vt:lpstr>
      <vt:lpstr>Where does the strategy pattern fit in?</vt:lpstr>
      <vt:lpstr>Where does the strategy pattern fit in?</vt:lpstr>
      <vt:lpstr>Presentation Agenda</vt:lpstr>
      <vt:lpstr>Presentation Agenda</vt:lpstr>
      <vt:lpstr>Alternative Implementations (Testing)</vt:lpstr>
      <vt:lpstr>Alternative Implementations (Testing)</vt:lpstr>
      <vt:lpstr>Alternative Implementations (Testing)</vt:lpstr>
      <vt:lpstr>Alternative Implementations (Testing)</vt:lpstr>
      <vt:lpstr>Alternative Implementations (Testing)</vt:lpstr>
      <vt:lpstr>Alternative Implementations (Testing)</vt:lpstr>
      <vt:lpstr>Alternative Implementations (Testing)</vt:lpstr>
      <vt:lpstr>Presentation Agenda</vt:lpstr>
      <vt:lpstr>Presentation Agenda</vt:lpstr>
      <vt:lpstr>Presentation Agenda</vt:lpstr>
      <vt:lpstr>Amazon Leadership Principles</vt:lpstr>
      <vt:lpstr>Customer Obsession</vt:lpstr>
      <vt:lpstr>Customer Obsession</vt:lpstr>
      <vt:lpstr>Customer Obsession</vt:lpstr>
      <vt:lpstr>Customer Obsession</vt:lpstr>
      <vt:lpstr>Customer Obsession</vt:lpstr>
      <vt:lpstr>Customer Obsession</vt:lpstr>
      <vt:lpstr>Customer Obsession</vt:lpstr>
      <vt:lpstr>Ownership</vt:lpstr>
      <vt:lpstr>Ownership</vt:lpstr>
      <vt:lpstr>Think Big</vt:lpstr>
      <vt:lpstr>Think Big</vt:lpstr>
      <vt:lpstr>Think Big</vt:lpstr>
      <vt:lpstr>Deliver Results</vt:lpstr>
      <vt:lpstr>Deliver Results</vt:lpstr>
      <vt:lpstr>Presentation Agenda</vt:lpstr>
      <vt:lpstr>Presentation Agenda</vt:lpstr>
      <vt:lpstr>TCE Analysis</vt:lpstr>
      <vt:lpstr>TCE Analysis</vt:lpstr>
      <vt:lpstr>TCE Analysis</vt:lpstr>
      <vt:lpstr>TCE Analysis</vt:lpstr>
      <vt:lpstr>TCE Analysis</vt:lpstr>
      <vt:lpstr>TCE Analysis</vt:lpstr>
      <vt:lpstr>Presentation Agenda</vt:lpstr>
      <vt:lpstr>Presentation Agenda</vt:lpstr>
      <vt:lpstr>Teamwork</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Pattern</dc:title>
  <dc:creator>Berke Bayraktar</dc:creator>
  <cp:lastModifiedBy>Berke Bayraktar</cp:lastModifiedBy>
  <cp:revision>652</cp:revision>
  <dcterms:created xsi:type="dcterms:W3CDTF">2021-12-04T17:12:07Z</dcterms:created>
  <dcterms:modified xsi:type="dcterms:W3CDTF">2021-12-12T19:12:54Z</dcterms:modified>
</cp:coreProperties>
</file>